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80" r:id="rId4"/>
    <p:sldMasterId id="2147483683" r:id="rId5"/>
  </p:sldMasterIdLst>
  <p:notesMasterIdLst>
    <p:notesMasterId r:id="rId22"/>
  </p:notesMasterIdLst>
  <p:sldIdLst>
    <p:sldId id="256" r:id="rId6"/>
    <p:sldId id="277" r:id="rId7"/>
    <p:sldId id="276" r:id="rId8"/>
    <p:sldId id="272" r:id="rId9"/>
    <p:sldId id="273" r:id="rId10"/>
    <p:sldId id="268" r:id="rId11"/>
    <p:sldId id="269" r:id="rId12"/>
    <p:sldId id="271" r:id="rId13"/>
    <p:sldId id="257" r:id="rId14"/>
    <p:sldId id="258" r:id="rId15"/>
    <p:sldId id="259" r:id="rId16"/>
    <p:sldId id="260" r:id="rId17"/>
    <p:sldId id="261" r:id="rId18"/>
    <p:sldId id="263" r:id="rId19"/>
    <p:sldId id="264"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000" autoAdjust="0"/>
    <p:restoredTop sz="94343" autoAdjust="0"/>
  </p:normalViewPr>
  <p:slideViewPr>
    <p:cSldViewPr snapToGrid="0">
      <p:cViewPr varScale="1">
        <p:scale>
          <a:sx n="68" d="100"/>
          <a:sy n="68" d="100"/>
        </p:scale>
        <p:origin x="-966"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CCC99-D3FD-45F9-BE50-B080941BC960}" type="datetimeFigureOut">
              <a:rPr lang="en-US" smtClean="0"/>
              <a:pPr/>
              <a:t>15-Jan-20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DF41A-0F40-49AE-8469-6932587E439A}" type="slidenum">
              <a:rPr lang="en-US" smtClean="0"/>
              <a:pPr/>
              <a:t>‹#›</a:t>
            </a:fld>
            <a:endParaRPr lang="en-US"/>
          </a:p>
        </p:txBody>
      </p:sp>
    </p:spTree>
    <p:extLst>
      <p:ext uri="{BB962C8B-B14F-4D97-AF65-F5344CB8AC3E}">
        <p14:creationId xmlns:p14="http://schemas.microsoft.com/office/powerpoint/2010/main" xmlns="" val="10754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pubmed/?term=Tabernero%20J%5bAuthor%5d&amp;cauthor=true&amp;cauthor_uid=2587785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5-FU, 5-fluorouracil; BSC, best supportive care.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D8C14-65D4-41E5-8E5E-5FAC4527146B}"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6440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mCRC, metastatic colorectal cancer.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83946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919">
              <a:defRPr/>
            </a:pPr>
            <a:r>
              <a:rPr kumimoji="1" lang="en-US" sz="1200" i="1" kern="1200" dirty="0">
                <a:solidFill>
                  <a:schemeClr val="tx1"/>
                </a:solidFill>
                <a:effectLst/>
                <a:latin typeface="Times New Roman" pitchFamily="-112" charset="0"/>
                <a:ea typeface="ＭＳ Ｐゴシック" pitchFamily="-112" charset="-128"/>
                <a:cs typeface="ＭＳ Ｐゴシック" pitchFamily="-112" charset="-128"/>
              </a:rPr>
              <a:t>CT, chemotherapy; FOLFIRI, fluorouracil/leucovorin/irinotecan; FOLFOX, fluorouracil/leucovorin/oxaliplatin; MT, mutation; WT, wild type; XELOX, capecitabine/oxaliplatin.</a:t>
            </a:r>
            <a:endParaRPr lang="en-US" dirty="0"/>
          </a:p>
          <a:p>
            <a:pPr defTabSz="916919">
              <a:defRPr/>
            </a:pPr>
            <a:endParaRPr lang="en-US" dirty="0"/>
          </a:p>
          <a:p>
            <a:pPr defTabSz="916919">
              <a:defRPr/>
            </a:pPr>
            <a:r>
              <a:rPr lang="en-US" b="1" dirty="0"/>
              <a:t>References:</a:t>
            </a:r>
          </a:p>
          <a:p>
            <a:pPr marL="0" marR="0" lvl="0" indent="0" algn="l" defTabSz="916919" rtl="0" eaLnBrk="0" fontAlgn="base" latinLnBrk="0" hangingPunct="0">
              <a:lnSpc>
                <a:spcPct val="100000"/>
              </a:lnSpc>
              <a:spcBef>
                <a:spcPct val="30000"/>
              </a:spcBef>
              <a:spcAft>
                <a:spcPct val="0"/>
              </a:spcAft>
              <a:buClrTx/>
              <a:buSzTx/>
              <a:buFontTx/>
              <a:buNone/>
              <a:tabLst/>
              <a:defRPr/>
            </a:pPr>
            <a:r>
              <a:rPr lang="en-US" altLang="en-US" sz="1200" b="0" dirty="0">
                <a:solidFill>
                  <a:schemeClr val="bg2"/>
                </a:solidFill>
              </a:rPr>
              <a:t>1. Van Cutsem E, et al. J Clin Oncol. 2011;29:2011-2019.</a:t>
            </a:r>
          </a:p>
          <a:p>
            <a:pPr marL="0" marR="0" lvl="0" indent="0" algn="l" defTabSz="916919" rtl="0" eaLnBrk="0" fontAlgn="base" latinLnBrk="0" hangingPunct="0">
              <a:lnSpc>
                <a:spcPct val="100000"/>
              </a:lnSpc>
              <a:spcBef>
                <a:spcPct val="30000"/>
              </a:spcBef>
              <a:spcAft>
                <a:spcPct val="0"/>
              </a:spcAft>
              <a:buClrTx/>
              <a:buSzTx/>
              <a:buFontTx/>
              <a:buNone/>
              <a:tabLst/>
              <a:defRPr/>
            </a:pPr>
            <a:r>
              <a:rPr lang="fr-FR" altLang="en-US" sz="1200" b="0" dirty="0">
                <a:solidFill>
                  <a:schemeClr val="bg2"/>
                </a:solidFill>
              </a:rPr>
              <a:t>2. Douillard JY, et al. J Clin Oncol. 2010;28:4697-4705.</a:t>
            </a:r>
          </a:p>
          <a:p>
            <a:pPr marL="0" marR="0" lvl="0" indent="0" algn="l" defTabSz="916919" rtl="0" eaLnBrk="0" fontAlgn="base" latinLnBrk="0" hangingPunct="0">
              <a:lnSpc>
                <a:spcPct val="100000"/>
              </a:lnSpc>
              <a:spcBef>
                <a:spcPct val="30000"/>
              </a:spcBef>
              <a:spcAft>
                <a:spcPct val="0"/>
              </a:spcAft>
              <a:buClrTx/>
              <a:buSzTx/>
              <a:buFontTx/>
              <a:buNone/>
              <a:tabLst/>
              <a:defRPr/>
            </a:pPr>
            <a:r>
              <a:rPr lang="en-US" altLang="en-US" sz="1200" b="0" dirty="0">
                <a:solidFill>
                  <a:schemeClr val="bg2"/>
                </a:solidFill>
              </a:rPr>
              <a:t>3. Saltz LB, et al. J Clin Oncol. 2008;26:2013-2019.</a:t>
            </a:r>
          </a:p>
          <a:p>
            <a:pPr marL="0" marR="0" lvl="0" indent="0" algn="l" defTabSz="916919" rtl="0" eaLnBrk="0" fontAlgn="base" latinLnBrk="0" hangingPunct="0">
              <a:lnSpc>
                <a:spcPct val="100000"/>
              </a:lnSpc>
              <a:spcBef>
                <a:spcPct val="30000"/>
              </a:spcBef>
              <a:spcAft>
                <a:spcPct val="0"/>
              </a:spcAft>
              <a:buClrTx/>
              <a:buSzTx/>
              <a:buFontTx/>
              <a:buNone/>
              <a:tabLst/>
              <a:defRPr/>
            </a:pPr>
            <a:r>
              <a:rPr lang="it-IT" altLang="en-US" sz="1200" b="0" dirty="0">
                <a:solidFill>
                  <a:schemeClr val="bg2"/>
                </a:solidFill>
              </a:rPr>
              <a:t>4. Giantonio BJ, et al. J Clin Oncol. 2007;25:1539-1544.</a:t>
            </a:r>
          </a:p>
          <a:p>
            <a:pPr marL="0" marR="0" lvl="0" indent="0" algn="l" defTabSz="916919" rtl="0" eaLnBrk="0" fontAlgn="base" latinLnBrk="0" hangingPunct="0">
              <a:lnSpc>
                <a:spcPct val="100000"/>
              </a:lnSpc>
              <a:spcBef>
                <a:spcPct val="30000"/>
              </a:spcBef>
              <a:spcAft>
                <a:spcPct val="0"/>
              </a:spcAft>
              <a:buClrTx/>
              <a:buSzTx/>
              <a:buFontTx/>
              <a:buNone/>
              <a:tabLst/>
              <a:defRPr/>
            </a:pPr>
            <a:r>
              <a:rPr lang="it-IT" altLang="en-US" sz="1200" b="0" dirty="0">
                <a:solidFill>
                  <a:schemeClr val="bg2"/>
                </a:solidFill>
              </a:rPr>
              <a:t>5. Peeters M, et al. J Clin Oncol . 2010;28:4706-4713. </a:t>
            </a:r>
            <a:endParaRPr lang="en-US" altLang="en-US" sz="1200" b="0" dirty="0">
              <a:solidFill>
                <a:schemeClr val="bg2"/>
              </a:solidFill>
            </a:endParaRPr>
          </a:p>
          <a:p>
            <a:pPr marL="0" marR="0" lvl="0" indent="0" algn="l" defTabSz="916919" rtl="0" eaLnBrk="0" fontAlgn="base" latinLnBrk="0" hangingPunct="0">
              <a:lnSpc>
                <a:spcPct val="100000"/>
              </a:lnSpc>
              <a:spcBef>
                <a:spcPct val="30000"/>
              </a:spcBef>
              <a:spcAft>
                <a:spcPct val="0"/>
              </a:spcAft>
              <a:buClrTx/>
              <a:buSzTx/>
              <a:buFontTx/>
              <a:buNone/>
              <a:tabLst/>
              <a:defRPr/>
            </a:pPr>
            <a:r>
              <a:rPr lang="en-US" altLang="en-US" sz="1200" b="0" dirty="0">
                <a:solidFill>
                  <a:schemeClr val="bg2"/>
                </a:solidFill>
              </a:rPr>
              <a:t>6. </a:t>
            </a:r>
            <a:r>
              <a:rPr lang="en-US" altLang="en-US" sz="1200" b="0" dirty="0" err="1">
                <a:solidFill>
                  <a:schemeClr val="bg1"/>
                </a:solidFill>
              </a:rPr>
              <a:t>Tabernero</a:t>
            </a:r>
            <a:r>
              <a:rPr lang="en-US" altLang="en-US" sz="1200" b="0" dirty="0">
                <a:solidFill>
                  <a:schemeClr val="bg1"/>
                </a:solidFill>
              </a:rPr>
              <a:t> J, et al. Lancet </a:t>
            </a:r>
            <a:r>
              <a:rPr lang="en-US" altLang="en-US" sz="1200" b="0" dirty="0" err="1">
                <a:solidFill>
                  <a:schemeClr val="bg1"/>
                </a:solidFill>
              </a:rPr>
              <a:t>Oncol</a:t>
            </a:r>
            <a:r>
              <a:rPr lang="en-US" altLang="en-US" sz="1200" b="0" dirty="0">
                <a:solidFill>
                  <a:schemeClr val="bg1"/>
                </a:solidFill>
              </a:rPr>
              <a:t>. 2015;16:499-508.</a:t>
            </a:r>
            <a:r>
              <a:rPr kumimoji="1" lang="en-US" sz="1200" b="0" i="0" u="sng" kern="1200" dirty="0">
                <a:solidFill>
                  <a:schemeClr val="bg1"/>
                </a:solidFill>
                <a:effectLst/>
                <a:latin typeface="Times New Roman" pitchFamily="-112" charset="0"/>
                <a:ea typeface="ＭＳ Ｐゴシック" pitchFamily="-112" charset="-128"/>
                <a:cs typeface="ＭＳ Ｐゴシック" pitchFamily="-112" charset="-128"/>
                <a:hlinkClick r:id="rId3"/>
              </a:rPr>
              <a:t>J</a:t>
            </a:r>
            <a:endParaRPr lang="en-US" altLang="en-US" sz="1200" b="0" dirty="0">
              <a:solidFill>
                <a:schemeClr val="bg1"/>
              </a:solidFill>
            </a:endParaRPr>
          </a:p>
          <a:p>
            <a:pPr marL="0" marR="0" lvl="0" indent="0" algn="l" defTabSz="916919" rtl="0" eaLnBrk="0" fontAlgn="base" latinLnBrk="0" hangingPunct="0">
              <a:lnSpc>
                <a:spcPct val="100000"/>
              </a:lnSpc>
              <a:spcBef>
                <a:spcPct val="30000"/>
              </a:spcBef>
              <a:spcAft>
                <a:spcPct val="0"/>
              </a:spcAft>
              <a:buClrTx/>
              <a:buSzTx/>
              <a:buFontTx/>
              <a:buNone/>
              <a:tabLst/>
              <a:defRPr/>
            </a:pPr>
            <a:r>
              <a:rPr lang="en-US" altLang="en-US" sz="1200" b="0" dirty="0">
                <a:solidFill>
                  <a:schemeClr val="bg2"/>
                </a:solidFill>
              </a:rPr>
              <a:t>7. </a:t>
            </a:r>
            <a:r>
              <a:rPr lang="en-US" altLang="en-US" sz="1200" b="0" dirty="0" err="1">
                <a:solidFill>
                  <a:schemeClr val="bg2"/>
                </a:solidFill>
              </a:rPr>
              <a:t>Bennouna</a:t>
            </a:r>
            <a:r>
              <a:rPr lang="en-US" altLang="en-US" sz="1200" b="0" dirty="0">
                <a:solidFill>
                  <a:schemeClr val="bg2"/>
                </a:solidFill>
              </a:rPr>
              <a:t> J, et al. Lancet Oncol. 2013;14:29-37.</a:t>
            </a:r>
          </a:p>
          <a:p>
            <a:pPr marL="0" marR="0" lvl="0" indent="0" algn="l" defTabSz="916919" rtl="0" eaLnBrk="0" fontAlgn="base" latinLnBrk="0" hangingPunct="0">
              <a:lnSpc>
                <a:spcPct val="100000"/>
              </a:lnSpc>
              <a:spcBef>
                <a:spcPct val="30000"/>
              </a:spcBef>
              <a:spcAft>
                <a:spcPct val="0"/>
              </a:spcAft>
              <a:buClrTx/>
              <a:buSzTx/>
              <a:buFontTx/>
              <a:buNone/>
              <a:tabLst/>
              <a:defRPr/>
            </a:pPr>
            <a:r>
              <a:rPr lang="en-US" altLang="en-US" sz="1200" b="0" dirty="0">
                <a:solidFill>
                  <a:schemeClr val="bg1"/>
                </a:solidFill>
              </a:rPr>
              <a:t>8. Van Cutsem E, et al. J Clin Oncol. 2012;30:3499-3506. </a:t>
            </a:r>
          </a:p>
          <a:p>
            <a:pPr marL="0" marR="0" lvl="0" indent="0" algn="l" defTabSz="916919" rtl="0" eaLnBrk="0" fontAlgn="base" latinLnBrk="0" hangingPunct="0">
              <a:lnSpc>
                <a:spcPct val="100000"/>
              </a:lnSpc>
              <a:spcBef>
                <a:spcPct val="30000"/>
              </a:spcBef>
              <a:spcAft>
                <a:spcPct val="0"/>
              </a:spcAft>
              <a:buClrTx/>
              <a:buSzTx/>
              <a:buFontTx/>
              <a:buNone/>
              <a:tabLst/>
              <a:defRPr/>
            </a:pPr>
            <a:r>
              <a:rPr lang="en-US" altLang="en-US" sz="1200" b="0" dirty="0">
                <a:solidFill>
                  <a:schemeClr val="bg2"/>
                </a:solidFill>
              </a:rPr>
              <a:t>9. Grothey A, et al. Lancet. 2013;381:303-312. </a:t>
            </a:r>
          </a:p>
          <a:p>
            <a:pPr marL="0" marR="0" lvl="0" indent="0" algn="l" defTabSz="916919" rtl="0" eaLnBrk="0" fontAlgn="base" latinLnBrk="0" hangingPunct="0">
              <a:lnSpc>
                <a:spcPct val="100000"/>
              </a:lnSpc>
              <a:spcBef>
                <a:spcPct val="30000"/>
              </a:spcBef>
              <a:spcAft>
                <a:spcPct val="0"/>
              </a:spcAft>
              <a:buClrTx/>
              <a:buSzTx/>
              <a:buFontTx/>
              <a:buNone/>
              <a:tabLst/>
              <a:defRPr/>
            </a:pPr>
            <a:r>
              <a:rPr lang="en-US" altLang="en-US" sz="1200" b="0" dirty="0">
                <a:solidFill>
                  <a:schemeClr val="bg2"/>
                </a:solidFill>
              </a:rPr>
              <a:t>10. Mayer RJ, et al. N Engl J Med. 2015;372:1909-1919.</a:t>
            </a:r>
          </a:p>
          <a:p>
            <a:pPr defTabSz="916919">
              <a:defRPr/>
            </a:pP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78AAB-D441-4E12-955B-14E07CFDB6E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5791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C79C9-BC99-4A4A-B9D3-499831DBD88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xmlns="" val="22817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1313" indent="-339725" defTabSz="4572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US" sz="1200" dirty="0">
              <a:cs typeface="Arial" panose="020B0604020202020204" pitchFamily="34" charset="0"/>
            </a:endParaRPr>
          </a:p>
          <a:p>
            <a:pPr marL="341313" indent="-339725" algn="l" defTabSz="45720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lang="en-US" altLang="nl-NL" sz="1200" dirty="0">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C79C9-BC99-4A4A-B9D3-499831DBD88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xmlns="" val="243209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mCRC, metastatic colorectal cancer; mets, metastases; PD, progressive disease.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94746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ECOG, Eastern Cooperative Oncology Group.</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43995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BICR, blinded independent central review.</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848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BICR, blinded independent central review.</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24200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a:t>
            </a:r>
            <a:r>
              <a:rPr lang="en-US" i="1" dirty="0" smtClean="0"/>
              <a:t>.</a:t>
            </a:r>
          </a:p>
          <a:p>
            <a:r>
              <a:rPr lang="en-US" b="0" i="0" dirty="0" smtClean="0">
                <a:solidFill>
                  <a:srgbClr val="4D4D4D"/>
                </a:solidFill>
                <a:effectLst/>
                <a:latin typeface="ff-quadraat-web-pro"/>
              </a:rPr>
              <a:t>Headache, musculoskeletal pain, arthralgia, and myalgia occurred more frequently in the doublet-therapy group than in the triplet-therapy group but did not generally result in discontinuation of either component of the regimen. The less frequent occurrence of these adverse effects in the triplet-therapy group is consistent with the ability of MEK inhibition to mitigate some toxic effects associated with BRAF inhibition</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44150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C8CAA6-4887-44D4-BC2F-5C50D644BA4F}" type="datetimeFigureOut">
              <a:rPr lang="en-US" smtClean="0"/>
              <a:pPr/>
              <a:t>15-Jan-20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41297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8CAA6-4887-44D4-BC2F-5C50D644BA4F}" type="datetimeFigureOut">
              <a:rPr lang="en-US" smtClean="0"/>
              <a:pPr/>
              <a:t>15-Jan-20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227099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8CAA6-4887-44D4-BC2F-5C50D644BA4F}" type="datetimeFigureOut">
              <a:rPr lang="en-US" smtClean="0"/>
              <a:pPr/>
              <a:t>15-Jan-20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423904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1081BD8D-90B2-44AB-9FF3-1F7A441F1FAE}"/>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55">
            <a:extLst>
              <a:ext uri="{FF2B5EF4-FFF2-40B4-BE49-F238E27FC236}">
                <a16:creationId xmlns:a16="http://schemas.microsoft.com/office/drawing/2014/main" xmlns="" id="{34810A1D-62AF-40D2-BE14-AD3A7D2918C3}"/>
              </a:ext>
            </a:extLst>
          </p:cNvPr>
          <p:cNvSpPr>
            <a:spLocks noGrp="1" noChangeArrowheads="1"/>
          </p:cNvSpPr>
          <p:nvPr>
            <p:ph type="ctrTitle"/>
          </p:nvPr>
        </p:nvSpPr>
        <p:spPr bwMode="invGray">
          <a:xfrm>
            <a:off x="725677" y="409576"/>
            <a:ext cx="11032823" cy="2882265"/>
          </a:xfrm>
        </p:spPr>
        <p:txBody>
          <a:bodyPr/>
          <a:lstStyle>
            <a:lvl1pPr>
              <a:defRPr sz="3900">
                <a:solidFill>
                  <a:schemeClr val="bg2"/>
                </a:solidFill>
              </a:defRPr>
            </a:lvl1pPr>
          </a:lstStyle>
          <a:p>
            <a:r>
              <a:rPr lang="en-US"/>
              <a:t>Click to edit Master title style</a:t>
            </a:r>
            <a:endParaRPr lang="en-US" dirty="0"/>
          </a:p>
        </p:txBody>
      </p:sp>
      <p:pic>
        <p:nvPicPr>
          <p:cNvPr id="23" name="Picture 5" descr="CCO_ONC_RGB.jpg">
            <a:extLst>
              <a:ext uri="{FF2B5EF4-FFF2-40B4-BE49-F238E27FC236}">
                <a16:creationId xmlns:a16="http://schemas.microsoft.com/office/drawing/2014/main" xmlns="" id="{A6AEE984-4E13-41A6-A9D5-072DBE2E5ACD}"/>
              </a:ext>
            </a:extLst>
          </p:cNvPr>
          <p:cNvPicPr>
            <a:picLocks noChangeAspect="1"/>
          </p:cNvPicPr>
          <p:nvPr userDrawn="1"/>
        </p:nvPicPr>
        <p:blipFill>
          <a:blip r:embed="rId2">
            <a:extLst>
              <a:ext uri="{28A0092B-C50C-407E-A947-70E740481C1C}">
                <a14:useLocalDpi xmlns:a14="http://schemas.microsoft.com/office/drawing/2010/main" xmlns=""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9B3AF77E-7372-43DB-8233-0B9E4BDFEC8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380966" y="3355525"/>
            <a:ext cx="3805550" cy="1247410"/>
          </a:xfrm>
          <a:prstGeom prst="rect">
            <a:avLst/>
          </a:prstGeom>
        </p:spPr>
      </p:pic>
      <p:cxnSp>
        <p:nvCxnSpPr>
          <p:cNvPr id="21" name="Straight Connector 20">
            <a:extLst>
              <a:ext uri="{FF2B5EF4-FFF2-40B4-BE49-F238E27FC236}">
                <a16:creationId xmlns:a16="http://schemas.microsoft.com/office/drawing/2014/main" xmlns="" id="{24565F86-5224-49AF-834C-BFD680380CA1}"/>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4131155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533836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364581" y="5345430"/>
            <a:ext cx="3827419" cy="1247410"/>
          </a:xfrm>
          <a:prstGeom prst="rect">
            <a:avLst/>
          </a:prstGeom>
        </p:spPr>
      </p:pic>
      <p:pic>
        <p:nvPicPr>
          <p:cNvPr id="6" name="Picture 5">
            <a:extLst>
              <a:ext uri="{FF2B5EF4-FFF2-40B4-BE49-F238E27FC236}">
                <a16:creationId xmlns:a16="http://schemas.microsoft.com/office/drawing/2014/main" xmlns="" id="{04466405-1923-4B43-B650-416DC175AF83}"/>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384141" y="5345430"/>
            <a:ext cx="38055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0024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706031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986616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xmlns="" val="45061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38515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a:t>Click to 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2">
            <a:extLst>
              <a:ext uri="{28A0092B-C50C-407E-A947-70E740481C1C}">
                <a14:useLocalDpi xmlns:a14="http://schemas.microsoft.com/office/drawing/2010/main" xmlns=""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FA269C14-72D2-4D8E-AF86-83A88FD0B26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380966" y="3355525"/>
            <a:ext cx="38055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72127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8CAA6-4887-44D4-BC2F-5C50D644BA4F}" type="datetimeFigureOut">
              <a:rPr lang="en-US" smtClean="0"/>
              <a:pPr/>
              <a:t>15-Jan-20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1648913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493EE3D-0720-43E2-B8F6-B53C4D7D6D57}"/>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113467" y="3662363"/>
            <a:ext cx="6078533"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xmlns="" id="{26A43CD9-B079-48EC-BB11-9D4BFB191FC8}"/>
              </a:ext>
            </a:extLst>
          </p:cNvPr>
          <p:cNvCxnSpPr/>
          <p:nvPr userDrawn="1"/>
        </p:nvCxnSpPr>
        <p:spPr bwMode="auto">
          <a:xfrm>
            <a:off x="-14291" y="1620838"/>
            <a:ext cx="12214232"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xmlns="" id="{6F9F2901-0170-47FB-97E7-318B16646295}"/>
              </a:ext>
            </a:extLst>
          </p:cNvPr>
          <p:cNvCxnSpPr/>
          <p:nvPr userDrawn="1"/>
        </p:nvCxnSpPr>
        <p:spPr bwMode="auto">
          <a:xfrm>
            <a:off x="-14291" y="3662363"/>
            <a:ext cx="12214232"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596901" y="1600200"/>
            <a:ext cx="112776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xmlns="" val="1712962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15876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xmlns="" id="{875BDB09-396B-492B-8623-ED9712A0D2FA}"/>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 y="1588"/>
            <a:ext cx="12192000"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xmlns="" val="1217106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687706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018451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xmlns="" val="4222980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64230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xmlns="" id="{A228DDE5-5339-4EF0-B92F-C911FA658632}"/>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2703" y="-4763"/>
            <a:ext cx="12214231" cy="4540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xmlns="" id="{F3FB23A4-FF4C-43B1-886F-33EAA52EF2F9}"/>
              </a:ext>
            </a:extLst>
          </p:cNvPr>
          <p:cNvCxnSpPr/>
          <p:nvPr userDrawn="1"/>
        </p:nvCxnSpPr>
        <p:spPr bwMode="auto">
          <a:xfrm>
            <a:off x="-14291" y="4519613"/>
            <a:ext cx="12206292"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5" descr="CCO_ONC_RGB.jpg">
            <a:extLst>
              <a:ext uri="{FF2B5EF4-FFF2-40B4-BE49-F238E27FC236}">
                <a16:creationId xmlns:a16="http://schemas.microsoft.com/office/drawing/2014/main" xmlns="" id="{EF4559FF-D508-420D-9690-B21AA50BF923}"/>
              </a:ext>
            </a:extLst>
          </p:cNvPr>
          <p:cNvPicPr>
            <a:picLocks noChangeAspect="1"/>
          </p:cNvPicPr>
          <p:nvPr userDrawn="1"/>
        </p:nvPicPr>
        <p:blipFill>
          <a:blip r:embed="rId3">
            <a:extLst>
              <a:ext uri="{28A0092B-C50C-407E-A947-70E740481C1C}">
                <a14:useLocalDpi xmlns:a14="http://schemas.microsoft.com/office/drawing/2010/main" xmlns="" val="0"/>
              </a:ext>
            </a:extLst>
          </a:blip>
          <a:srcRect t="44931"/>
          <a:stretch>
            <a:fillRect/>
          </a:stretch>
        </p:blipFill>
        <p:spPr bwMode="auto">
          <a:xfrm>
            <a:off x="8150761" y="5876925"/>
            <a:ext cx="3672843"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xmlns="" val="217318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6" name="Text Placeholder 9"/>
          <p:cNvSpPr>
            <a:spLocks noGrp="1"/>
          </p:cNvSpPr>
          <p:nvPr>
            <p:ph type="body" sz="quarter" idx="13"/>
          </p:nvPr>
        </p:nvSpPr>
        <p:spPr>
          <a:xfrm>
            <a:off x="99663" y="6370828"/>
            <a:ext cx="6092348" cy="442723"/>
          </a:xfrm>
        </p:spPr>
        <p:txBody>
          <a:bodyPr anchor="b">
            <a:noAutofit/>
          </a:bodyPr>
          <a:lstStyle>
            <a:lvl1pPr marL="0" indent="-457200">
              <a:spcBef>
                <a:spcPts val="0"/>
              </a:spcBef>
              <a:spcAft>
                <a:spcPts val="0"/>
              </a:spcAft>
              <a:buNone/>
              <a:defRPr sz="1000" b="0">
                <a:solidFill>
                  <a:schemeClr val="tx1"/>
                </a:solidFill>
                <a:latin typeface="Arial" pitchFamily="34" charset="0"/>
                <a:cs typeface="Arial" pitchFamily="34" charset="0"/>
              </a:defRPr>
            </a:lvl1pPr>
            <a:lvl2pPr>
              <a:defRPr sz="1000" b="0">
                <a:solidFill>
                  <a:srgbClr val="002060"/>
                </a:solidFill>
                <a:latin typeface="Arial" pitchFamily="34" charset="0"/>
                <a:cs typeface="Arial" pitchFamily="34" charset="0"/>
              </a:defRPr>
            </a:lvl2pPr>
            <a:lvl3pPr>
              <a:defRPr sz="1000" b="0">
                <a:solidFill>
                  <a:srgbClr val="002060"/>
                </a:solidFill>
                <a:latin typeface="Arial" pitchFamily="34" charset="0"/>
                <a:cs typeface="Arial" pitchFamily="34" charset="0"/>
              </a:defRPr>
            </a:lvl3pPr>
            <a:lvl4pPr>
              <a:defRPr sz="1000" b="0">
                <a:solidFill>
                  <a:srgbClr val="002060"/>
                </a:solidFill>
                <a:latin typeface="Arial" pitchFamily="34" charset="0"/>
                <a:cs typeface="Arial" pitchFamily="34" charset="0"/>
              </a:defRPr>
            </a:lvl4pPr>
            <a:lvl5pPr>
              <a:defRPr sz="1000" b="0">
                <a:solidFill>
                  <a:srgbClr val="002060"/>
                </a:solidFill>
                <a:latin typeface="Arial" pitchFamily="34" charset="0"/>
                <a:cs typeface="Arial" pitchFamily="34" charset="0"/>
              </a:defRPr>
            </a:lvl5pPr>
          </a:lstStyle>
          <a:p>
            <a:pPr lvl="0"/>
            <a:r>
              <a:rPr lang="en-US" dirty="0"/>
              <a:t>Click to edit Master text styles</a:t>
            </a:r>
          </a:p>
        </p:txBody>
      </p:sp>
      <p:sp>
        <p:nvSpPr>
          <p:cNvPr id="7" name="Text Placeholder 9"/>
          <p:cNvSpPr>
            <a:spLocks noGrp="1"/>
          </p:cNvSpPr>
          <p:nvPr>
            <p:ph type="body" sz="quarter" idx="14"/>
          </p:nvPr>
        </p:nvSpPr>
        <p:spPr>
          <a:xfrm>
            <a:off x="6227461" y="6372001"/>
            <a:ext cx="5856000" cy="443675"/>
          </a:xfrm>
        </p:spPr>
        <p:txBody>
          <a:bodyPr anchor="b">
            <a:noAutofit/>
          </a:bodyPr>
          <a:lstStyle>
            <a:lvl1pPr marL="0" indent="0" algn="r">
              <a:spcBef>
                <a:spcPts val="0"/>
              </a:spcBef>
              <a:spcAft>
                <a:spcPts val="0"/>
              </a:spcAft>
              <a:buNone/>
              <a:defRPr sz="1000" b="0">
                <a:solidFill>
                  <a:schemeClr val="tx1"/>
                </a:solidFill>
                <a:latin typeface="Arial" pitchFamily="34" charset="0"/>
                <a:cs typeface="Arial" pitchFamily="34" charset="0"/>
              </a:defRPr>
            </a:lvl1pPr>
            <a:lvl2pPr>
              <a:defRPr sz="1000" b="0">
                <a:solidFill>
                  <a:srgbClr val="002060"/>
                </a:solidFill>
                <a:latin typeface="Arial" pitchFamily="34" charset="0"/>
                <a:cs typeface="Arial" pitchFamily="34" charset="0"/>
              </a:defRPr>
            </a:lvl2pPr>
            <a:lvl3pPr>
              <a:defRPr sz="1000" b="0">
                <a:solidFill>
                  <a:srgbClr val="002060"/>
                </a:solidFill>
                <a:latin typeface="Arial" pitchFamily="34" charset="0"/>
                <a:cs typeface="Arial" pitchFamily="34" charset="0"/>
              </a:defRPr>
            </a:lvl3pPr>
            <a:lvl4pPr>
              <a:defRPr sz="1000" b="0">
                <a:solidFill>
                  <a:srgbClr val="002060"/>
                </a:solidFill>
                <a:latin typeface="Arial" pitchFamily="34" charset="0"/>
                <a:cs typeface="Arial" pitchFamily="34" charset="0"/>
              </a:defRPr>
            </a:lvl4pPr>
            <a:lvl5pPr>
              <a:defRPr sz="1000" b="0">
                <a:solidFill>
                  <a:srgbClr val="002060"/>
                </a:solidFill>
                <a:latin typeface="Arial" pitchFamily="34" charset="0"/>
                <a:cs typeface="Arial" pitchFamily="34" charset="0"/>
              </a:defRPr>
            </a:lvl5pPr>
          </a:lstStyle>
          <a:p>
            <a:pPr lvl="0"/>
            <a:r>
              <a:rPr lang="en-US" dirty="0"/>
              <a:t>Click to edit Master text styles</a:t>
            </a:r>
          </a:p>
        </p:txBody>
      </p:sp>
      <p:sp>
        <p:nvSpPr>
          <p:cNvPr id="8" name="Content Placeholder 2"/>
          <p:cNvSpPr>
            <a:spLocks noGrp="1"/>
          </p:cNvSpPr>
          <p:nvPr>
            <p:ph idx="1"/>
          </p:nvPr>
        </p:nvSpPr>
        <p:spPr>
          <a:xfrm>
            <a:off x="609600" y="1557339"/>
            <a:ext cx="10972800" cy="4751982"/>
          </a:xfrm>
        </p:spPr>
        <p:txBody>
          <a:bodyPr/>
          <a:lstStyle>
            <a:lvl1pPr>
              <a:spcAft>
                <a:spcPts val="600"/>
              </a:spcAft>
              <a:defRPr sz="2000">
                <a:solidFill>
                  <a:schemeClr val="tx1"/>
                </a:solidFill>
              </a:defRPr>
            </a:lvl1pPr>
            <a:lvl2pPr>
              <a:spcAft>
                <a:spcPts val="0"/>
              </a:spcAft>
              <a:defRPr sz="1800">
                <a:solidFill>
                  <a:schemeClr val="tx1"/>
                </a:solidFill>
              </a:defRPr>
            </a:lvl2pPr>
            <a:lvl3pPr>
              <a:spcAft>
                <a:spcPts val="0"/>
              </a:spcAft>
              <a:defRPr sz="1600">
                <a:solidFill>
                  <a:schemeClr val="tx1"/>
                </a:solidFill>
              </a:defRPr>
            </a:lvl3pPr>
            <a:lvl4pPr>
              <a:spcAft>
                <a:spcPts val="0"/>
              </a:spcAft>
              <a:defRPr sz="1400">
                <a:solidFill>
                  <a:schemeClr val="tx1"/>
                </a:solidFill>
              </a:defRPr>
            </a:lvl4pPr>
            <a:lvl5pPr>
              <a:spcAft>
                <a:spcPts val="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951335478"/>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609600" y="1"/>
            <a:ext cx="10972800" cy="1268760"/>
          </a:xfrm>
        </p:spPr>
        <p:txBody>
          <a:bodyPr/>
          <a:lstStyle/>
          <a:p>
            <a:r>
              <a:rPr lang="en-US" dirty="0"/>
              <a:t>Click to edit Master title style</a:t>
            </a:r>
            <a:endParaRPr lang="fr-FR" dirty="0"/>
          </a:p>
        </p:txBody>
      </p:sp>
      <p:sp>
        <p:nvSpPr>
          <p:cNvPr id="8" name="Text Placeholder 9"/>
          <p:cNvSpPr>
            <a:spLocks noGrp="1"/>
          </p:cNvSpPr>
          <p:nvPr>
            <p:ph type="body" sz="quarter" idx="13"/>
          </p:nvPr>
        </p:nvSpPr>
        <p:spPr>
          <a:xfrm>
            <a:off x="99663" y="6370828"/>
            <a:ext cx="6092348" cy="442723"/>
          </a:xfrm>
        </p:spPr>
        <p:txBody>
          <a:bodyPr anchor="b">
            <a:noAutofit/>
          </a:bodyPr>
          <a:lstStyle>
            <a:lvl1pPr marL="0" indent="-457200">
              <a:spcBef>
                <a:spcPts val="0"/>
              </a:spcBef>
              <a:spcAft>
                <a:spcPts val="0"/>
              </a:spcAft>
              <a:buNone/>
              <a:defRPr sz="1000" b="0">
                <a:solidFill>
                  <a:schemeClr val="tx1"/>
                </a:solidFill>
                <a:latin typeface="Arial" pitchFamily="34" charset="0"/>
                <a:cs typeface="Arial" pitchFamily="34" charset="0"/>
              </a:defRPr>
            </a:lvl1pPr>
            <a:lvl2pPr>
              <a:defRPr sz="1000" b="0">
                <a:solidFill>
                  <a:srgbClr val="002060"/>
                </a:solidFill>
                <a:latin typeface="Arial" pitchFamily="34" charset="0"/>
                <a:cs typeface="Arial" pitchFamily="34" charset="0"/>
              </a:defRPr>
            </a:lvl2pPr>
            <a:lvl3pPr>
              <a:defRPr sz="1000" b="0">
                <a:solidFill>
                  <a:srgbClr val="002060"/>
                </a:solidFill>
                <a:latin typeface="Arial" pitchFamily="34" charset="0"/>
                <a:cs typeface="Arial" pitchFamily="34" charset="0"/>
              </a:defRPr>
            </a:lvl3pPr>
            <a:lvl4pPr>
              <a:defRPr sz="1000" b="0">
                <a:solidFill>
                  <a:srgbClr val="002060"/>
                </a:solidFill>
                <a:latin typeface="Arial" pitchFamily="34" charset="0"/>
                <a:cs typeface="Arial" pitchFamily="34" charset="0"/>
              </a:defRPr>
            </a:lvl4pPr>
            <a:lvl5pPr>
              <a:defRPr sz="1000" b="0">
                <a:solidFill>
                  <a:srgbClr val="002060"/>
                </a:solidFill>
                <a:latin typeface="Arial" pitchFamily="34" charset="0"/>
                <a:cs typeface="Arial" pitchFamily="34" charset="0"/>
              </a:defRPr>
            </a:lvl5pPr>
          </a:lstStyle>
          <a:p>
            <a:pPr lvl="0"/>
            <a:r>
              <a:rPr lang="en-US" dirty="0"/>
              <a:t>Click to edit Master text styles</a:t>
            </a:r>
          </a:p>
        </p:txBody>
      </p:sp>
      <p:sp>
        <p:nvSpPr>
          <p:cNvPr id="6" name="Text Placeholder 9"/>
          <p:cNvSpPr>
            <a:spLocks noGrp="1"/>
          </p:cNvSpPr>
          <p:nvPr>
            <p:ph type="body" sz="quarter" idx="14"/>
          </p:nvPr>
        </p:nvSpPr>
        <p:spPr>
          <a:xfrm>
            <a:off x="6227461" y="6372001"/>
            <a:ext cx="5856000" cy="443675"/>
          </a:xfrm>
        </p:spPr>
        <p:txBody>
          <a:bodyPr anchor="b">
            <a:noAutofit/>
          </a:bodyPr>
          <a:lstStyle>
            <a:lvl1pPr marL="0" indent="0" algn="r">
              <a:spcBef>
                <a:spcPts val="0"/>
              </a:spcBef>
              <a:spcAft>
                <a:spcPts val="0"/>
              </a:spcAft>
              <a:buNone/>
              <a:defRPr sz="1000" b="0">
                <a:solidFill>
                  <a:schemeClr val="tx1"/>
                </a:solidFill>
                <a:latin typeface="Arial" pitchFamily="34" charset="0"/>
                <a:cs typeface="Arial" pitchFamily="34" charset="0"/>
              </a:defRPr>
            </a:lvl1pPr>
            <a:lvl2pPr>
              <a:defRPr sz="1000" b="0">
                <a:solidFill>
                  <a:srgbClr val="002060"/>
                </a:solidFill>
                <a:latin typeface="Arial" pitchFamily="34" charset="0"/>
                <a:cs typeface="Arial" pitchFamily="34" charset="0"/>
              </a:defRPr>
            </a:lvl2pPr>
            <a:lvl3pPr>
              <a:defRPr sz="1000" b="0">
                <a:solidFill>
                  <a:srgbClr val="002060"/>
                </a:solidFill>
                <a:latin typeface="Arial" pitchFamily="34" charset="0"/>
                <a:cs typeface="Arial" pitchFamily="34" charset="0"/>
              </a:defRPr>
            </a:lvl3pPr>
            <a:lvl4pPr>
              <a:defRPr sz="1000" b="0">
                <a:solidFill>
                  <a:srgbClr val="002060"/>
                </a:solidFill>
                <a:latin typeface="Arial" pitchFamily="34" charset="0"/>
                <a:cs typeface="Arial" pitchFamily="34" charset="0"/>
              </a:defRPr>
            </a:lvl4pPr>
            <a:lvl5pPr>
              <a:defRPr sz="1000" b="0">
                <a:solidFill>
                  <a:srgbClr val="002060"/>
                </a:solidFill>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xmlns="" val="18741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C8CAA6-4887-44D4-BC2F-5C50D644BA4F}" type="datetimeFigureOut">
              <a:rPr lang="en-US" smtClean="0"/>
              <a:pPr/>
              <a:t>15-Jan-20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896618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2066071919"/>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178359831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C8CAA6-4887-44D4-BC2F-5C50D644BA4F}" type="datetimeFigureOut">
              <a:rPr lang="en-US" smtClean="0"/>
              <a:pPr/>
              <a:t>15-Jan-20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392506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C8CAA6-4887-44D4-BC2F-5C50D644BA4F}" type="datetimeFigureOut">
              <a:rPr lang="en-US" smtClean="0"/>
              <a:pPr/>
              <a:t>15-Jan-20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324896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C8CAA6-4887-44D4-BC2F-5C50D644BA4F}" type="datetimeFigureOut">
              <a:rPr lang="en-US" smtClean="0"/>
              <a:pPr/>
              <a:t>15-Jan-20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146059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8CAA6-4887-44D4-BC2F-5C50D644BA4F}" type="datetimeFigureOut">
              <a:rPr lang="en-US" smtClean="0"/>
              <a:pPr/>
              <a:t>15-Jan-20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232145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C8CAA6-4887-44D4-BC2F-5C50D644BA4F}" type="datetimeFigureOut">
              <a:rPr lang="en-US" smtClean="0"/>
              <a:pPr/>
              <a:t>15-Jan-20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281132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C8CAA6-4887-44D4-BC2F-5C50D644BA4F}" type="datetimeFigureOut">
              <a:rPr lang="en-US" smtClean="0"/>
              <a:pPr/>
              <a:t>15-Jan-20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73080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8CAA6-4887-44D4-BC2F-5C50D644BA4F}" type="datetimeFigureOut">
              <a:rPr lang="en-US" smtClean="0"/>
              <a:pPr/>
              <a:t>15-Jan-20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A1735-53A1-45CE-9BFA-EA5C4132B7C1}" type="slidenum">
              <a:rPr lang="en-US" smtClean="0"/>
              <a:pPr/>
              <a:t>‹#›</a:t>
            </a:fld>
            <a:endParaRPr lang="en-US"/>
          </a:p>
        </p:txBody>
      </p:sp>
    </p:spTree>
    <p:extLst>
      <p:ext uri="{BB962C8B-B14F-4D97-AF65-F5344CB8AC3E}">
        <p14:creationId xmlns:p14="http://schemas.microsoft.com/office/powerpoint/2010/main" xmlns="" val="246031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xmlns="" val="14801168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864324B2-533F-4DD5-B3B3-63C4EE773842}"/>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26E49CE1-A4E2-4BD9-8FA8-71B1C3717995}"/>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xmlns="" val="477657709"/>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46C"/>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body" idx="1"/>
          </p:nvPr>
        </p:nvSpPr>
        <p:spPr bwMode="auto">
          <a:xfrm>
            <a:off x="609600" y="1482726"/>
            <a:ext cx="10972800" cy="52038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30403" name="Line 3"/>
          <p:cNvSpPr>
            <a:spLocks noChangeShapeType="1"/>
          </p:cNvSpPr>
          <p:nvPr/>
        </p:nvSpPr>
        <p:spPr bwMode="auto">
          <a:xfrm>
            <a:off x="609600" y="1408113"/>
            <a:ext cx="11582400" cy="0"/>
          </a:xfrm>
          <a:prstGeom prst="line">
            <a:avLst/>
          </a:prstGeom>
          <a:noFill/>
          <a:ln w="25400">
            <a:solidFill>
              <a:schemeClr val="tx1"/>
            </a:solidFill>
            <a:round/>
            <a:headEnd type="none" w="sm" len="sm"/>
            <a:tailEnd type="none" w="sm" len="sm"/>
          </a:ln>
          <a:effectLst/>
        </p:spPr>
        <p:txBody>
          <a:bodyPr wrap="none" lIns="91430" tIns="45715" rIns="91430" bIns="45715" anchor="ctr"/>
          <a:lstStyle/>
          <a:p>
            <a:pPr defTabSz="914305" fontAlgn="base">
              <a:spcBef>
                <a:spcPct val="0"/>
              </a:spcBef>
              <a:spcAft>
                <a:spcPct val="0"/>
              </a:spcAft>
            </a:pPr>
            <a:endParaRPr lang="en-GB" sz="2400" dirty="0">
              <a:solidFill>
                <a:srgbClr val="FFFFFF"/>
              </a:solidFill>
              <a:latin typeface="Times New Roman" pitchFamily="18" charset="0"/>
              <a:ea typeface="MS PGothic" pitchFamily="34" charset="-128"/>
            </a:endParaRPr>
          </a:p>
        </p:txBody>
      </p:sp>
      <p:sp>
        <p:nvSpPr>
          <p:cNvPr id="230404" name="Rectangle 4"/>
          <p:cNvSpPr>
            <a:spLocks noGrp="1" noChangeArrowheads="1"/>
          </p:cNvSpPr>
          <p:nvPr>
            <p:ph type="title"/>
          </p:nvPr>
        </p:nvSpPr>
        <p:spPr bwMode="auto">
          <a:xfrm>
            <a:off x="609602" y="274638"/>
            <a:ext cx="10985500" cy="1143000"/>
          </a:xfrm>
          <a:prstGeom prst="rect">
            <a:avLst/>
          </a:prstGeom>
          <a:noFill/>
          <a:ln w="9525">
            <a:noFill/>
            <a:miter lim="800000"/>
            <a:headEnd/>
            <a:tailEnd/>
          </a:ln>
          <a:effectLst/>
        </p:spPr>
        <p:txBody>
          <a:bodyPr vert="horz" wrap="square" lIns="0" tIns="45715" rIns="91430" bIns="45715" numCol="1" anchor="b" anchorCtr="0" compatLnSpc="1">
            <a:prstTxWarp prst="textNoShape">
              <a:avLst/>
            </a:prstTxWarp>
          </a:bodyPr>
          <a:lstStyle/>
          <a:p>
            <a:pPr lvl="0"/>
            <a:r>
              <a:rPr lang="en-GB"/>
              <a:t>Click to edit Master title style</a:t>
            </a:r>
          </a:p>
        </p:txBody>
      </p:sp>
    </p:spTree>
    <p:extLst>
      <p:ext uri="{BB962C8B-B14F-4D97-AF65-F5344CB8AC3E}">
        <p14:creationId xmlns:p14="http://schemas.microsoft.com/office/powerpoint/2010/main" xmlns="" val="1011018794"/>
      </p:ext>
    </p:extLst>
  </p:cSld>
  <p:clrMap bg1="dk2" tx1="lt1" bg2="dk1" tx2="lt2" accent1="accent1" accent2="accent2" accent3="accent3" accent4="accent4" accent5="accent5" accent6="accent6" hlink="hlink" folHlink="folHlink"/>
  <p:sldLayoutIdLst>
    <p:sldLayoutId id="2147483682" r:id="rId1"/>
  </p:sldLayoutIdLst>
  <p:transition/>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cs typeface="Arial" charset="0"/>
        </a:defRPr>
      </a:lvl2pPr>
      <a:lvl3pPr algn="l" rtl="0" fontAlgn="base">
        <a:spcBef>
          <a:spcPct val="0"/>
        </a:spcBef>
        <a:spcAft>
          <a:spcPct val="0"/>
        </a:spcAft>
        <a:defRPr sz="2800" b="1">
          <a:solidFill>
            <a:schemeClr val="tx1"/>
          </a:solidFill>
          <a:latin typeface="Arial" charset="0"/>
          <a:cs typeface="Arial" charset="0"/>
        </a:defRPr>
      </a:lvl3pPr>
      <a:lvl4pPr algn="l" rtl="0" fontAlgn="base">
        <a:spcBef>
          <a:spcPct val="0"/>
        </a:spcBef>
        <a:spcAft>
          <a:spcPct val="0"/>
        </a:spcAft>
        <a:defRPr sz="2800" b="1">
          <a:solidFill>
            <a:schemeClr val="tx1"/>
          </a:solidFill>
          <a:latin typeface="Arial" charset="0"/>
          <a:cs typeface="Arial" charset="0"/>
        </a:defRPr>
      </a:lvl4pPr>
      <a:lvl5pPr algn="l" rtl="0" fontAlgn="base">
        <a:spcBef>
          <a:spcPct val="0"/>
        </a:spcBef>
        <a:spcAft>
          <a:spcPct val="0"/>
        </a:spcAft>
        <a:defRPr sz="2800" b="1">
          <a:solidFill>
            <a:schemeClr val="tx1"/>
          </a:solidFill>
          <a:latin typeface="Arial" charset="0"/>
          <a:cs typeface="Arial" charset="0"/>
        </a:defRPr>
      </a:lvl5pPr>
      <a:lvl6pPr marL="457153" algn="l" rtl="0" fontAlgn="base">
        <a:spcBef>
          <a:spcPct val="0"/>
        </a:spcBef>
        <a:spcAft>
          <a:spcPct val="0"/>
        </a:spcAft>
        <a:defRPr sz="2800" b="1">
          <a:solidFill>
            <a:schemeClr val="tx1"/>
          </a:solidFill>
          <a:latin typeface="Arial" charset="0"/>
          <a:cs typeface="Arial" charset="0"/>
        </a:defRPr>
      </a:lvl6pPr>
      <a:lvl7pPr marL="914305" algn="l" rtl="0" fontAlgn="base">
        <a:spcBef>
          <a:spcPct val="0"/>
        </a:spcBef>
        <a:spcAft>
          <a:spcPct val="0"/>
        </a:spcAft>
        <a:defRPr sz="2800" b="1">
          <a:solidFill>
            <a:schemeClr val="tx1"/>
          </a:solidFill>
          <a:latin typeface="Arial" charset="0"/>
          <a:cs typeface="Arial" charset="0"/>
        </a:defRPr>
      </a:lvl7pPr>
      <a:lvl8pPr marL="1371458" algn="l" rtl="0" fontAlgn="base">
        <a:spcBef>
          <a:spcPct val="0"/>
        </a:spcBef>
        <a:spcAft>
          <a:spcPct val="0"/>
        </a:spcAft>
        <a:defRPr sz="2800" b="1">
          <a:solidFill>
            <a:schemeClr val="tx1"/>
          </a:solidFill>
          <a:latin typeface="Arial" charset="0"/>
          <a:cs typeface="Arial" charset="0"/>
        </a:defRPr>
      </a:lvl8pPr>
      <a:lvl9pPr marL="1828610" algn="l" rtl="0" fontAlgn="base">
        <a:spcBef>
          <a:spcPct val="0"/>
        </a:spcBef>
        <a:spcAft>
          <a:spcPct val="0"/>
        </a:spcAft>
        <a:defRPr sz="2800" b="1">
          <a:solidFill>
            <a:schemeClr val="tx1"/>
          </a:solidFill>
          <a:latin typeface="Arial" charset="0"/>
          <a:cs typeface="Arial" charset="0"/>
        </a:defRPr>
      </a:lvl9pPr>
    </p:titleStyle>
    <p:bodyStyle>
      <a:lvl1pPr marL="342865" indent="-342865" algn="l" rtl="0" fontAlgn="base">
        <a:spcBef>
          <a:spcPct val="0"/>
        </a:spcBef>
        <a:spcAft>
          <a:spcPts val="600"/>
        </a:spcAft>
        <a:buClr>
          <a:schemeClr val="tx1"/>
        </a:buClr>
        <a:buSzPct val="90000"/>
        <a:buFont typeface="Wingdings" pitchFamily="2" charset="2"/>
        <a:buChar char="l"/>
        <a:defRPr sz="2400" b="1">
          <a:solidFill>
            <a:schemeClr val="tx1"/>
          </a:solidFill>
          <a:latin typeface="+mn-lt"/>
          <a:ea typeface="+mn-ea"/>
          <a:cs typeface="+mn-cs"/>
        </a:defRPr>
      </a:lvl1pPr>
      <a:lvl2pPr marL="685729" indent="-341277" algn="l" rtl="0" fontAlgn="base">
        <a:spcBef>
          <a:spcPct val="0"/>
        </a:spcBef>
        <a:spcAft>
          <a:spcPts val="600"/>
        </a:spcAft>
        <a:buClr>
          <a:schemeClr val="tx1"/>
        </a:buClr>
        <a:buSzPct val="100000"/>
        <a:buChar char="–"/>
        <a:defRPr sz="2400" b="1">
          <a:solidFill>
            <a:schemeClr val="tx1"/>
          </a:solidFill>
          <a:latin typeface="+mn-lt"/>
          <a:cs typeface="+mn-cs"/>
        </a:defRPr>
      </a:lvl2pPr>
      <a:lvl3pPr marL="1036530" indent="-349214" algn="l" rtl="0" fontAlgn="base">
        <a:spcBef>
          <a:spcPct val="0"/>
        </a:spcBef>
        <a:spcAft>
          <a:spcPts val="600"/>
        </a:spcAft>
        <a:buClr>
          <a:schemeClr val="tx1"/>
        </a:buClr>
        <a:buSzPct val="100000"/>
        <a:buChar char="•"/>
        <a:defRPr sz="2400" b="1">
          <a:solidFill>
            <a:schemeClr val="tx1"/>
          </a:solidFill>
          <a:latin typeface="+mn-lt"/>
          <a:cs typeface="+mn-cs"/>
        </a:defRPr>
      </a:lvl3pPr>
      <a:lvl4pPr marL="1393680" indent="-355563" algn="l" rtl="0" fontAlgn="base">
        <a:spcBef>
          <a:spcPct val="0"/>
        </a:spcBef>
        <a:spcAft>
          <a:spcPts val="600"/>
        </a:spcAft>
        <a:buClr>
          <a:schemeClr val="tx1"/>
        </a:buClr>
        <a:buSzPct val="100000"/>
        <a:buChar char="–"/>
        <a:defRPr sz="2400" b="1">
          <a:solidFill>
            <a:schemeClr val="tx1"/>
          </a:solidFill>
          <a:latin typeface="+mn-lt"/>
          <a:cs typeface="+mn-cs"/>
        </a:defRPr>
      </a:lvl4pPr>
      <a:lvl5pPr marL="1980995" indent="-585727" algn="r" rtl="0" fontAlgn="base">
        <a:spcBef>
          <a:spcPct val="0"/>
        </a:spcBef>
        <a:spcAft>
          <a:spcPct val="20000"/>
        </a:spcAft>
        <a:defRPr sz="1200" b="1">
          <a:solidFill>
            <a:schemeClr val="tx1"/>
          </a:solidFill>
          <a:latin typeface="+mn-lt"/>
          <a:cs typeface="+mn-cs"/>
        </a:defRPr>
      </a:lvl5pPr>
      <a:lvl6pPr marL="2438147" indent="-585727" algn="r" rtl="0" fontAlgn="base">
        <a:spcBef>
          <a:spcPct val="0"/>
        </a:spcBef>
        <a:spcAft>
          <a:spcPct val="20000"/>
        </a:spcAft>
        <a:defRPr sz="1200" b="1">
          <a:solidFill>
            <a:schemeClr val="tx1"/>
          </a:solidFill>
          <a:latin typeface="+mn-lt"/>
          <a:cs typeface="+mn-cs"/>
        </a:defRPr>
      </a:lvl6pPr>
      <a:lvl7pPr marL="2895300" indent="-585727" algn="r" rtl="0" fontAlgn="base">
        <a:spcBef>
          <a:spcPct val="0"/>
        </a:spcBef>
        <a:spcAft>
          <a:spcPct val="20000"/>
        </a:spcAft>
        <a:defRPr sz="1200" b="1">
          <a:solidFill>
            <a:schemeClr val="tx1"/>
          </a:solidFill>
          <a:latin typeface="+mn-lt"/>
          <a:cs typeface="+mn-cs"/>
        </a:defRPr>
      </a:lvl7pPr>
      <a:lvl8pPr marL="3352452" indent="-585727" algn="r" rtl="0" fontAlgn="base">
        <a:spcBef>
          <a:spcPct val="0"/>
        </a:spcBef>
        <a:spcAft>
          <a:spcPct val="20000"/>
        </a:spcAft>
        <a:defRPr sz="1200" b="1">
          <a:solidFill>
            <a:schemeClr val="tx1"/>
          </a:solidFill>
          <a:latin typeface="+mn-lt"/>
          <a:cs typeface="+mn-cs"/>
        </a:defRPr>
      </a:lvl8pPr>
      <a:lvl9pPr marL="3809605" indent="-585727" algn="r" rtl="0" fontAlgn="base">
        <a:spcBef>
          <a:spcPct val="0"/>
        </a:spcBef>
        <a:spcAft>
          <a:spcPct val="20000"/>
        </a:spcAft>
        <a:defRPr sz="1200" b="1">
          <a:solidFill>
            <a:schemeClr val="tx1"/>
          </a:solidFill>
          <a:latin typeface="+mn-lt"/>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46C"/>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body" idx="1"/>
          </p:nvPr>
        </p:nvSpPr>
        <p:spPr bwMode="auto">
          <a:xfrm>
            <a:off x="609600" y="1482726"/>
            <a:ext cx="10972800" cy="52038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30403" name="Line 3"/>
          <p:cNvSpPr>
            <a:spLocks noChangeShapeType="1"/>
          </p:cNvSpPr>
          <p:nvPr/>
        </p:nvSpPr>
        <p:spPr bwMode="auto">
          <a:xfrm>
            <a:off x="609600" y="1408113"/>
            <a:ext cx="11582400" cy="0"/>
          </a:xfrm>
          <a:prstGeom prst="line">
            <a:avLst/>
          </a:prstGeom>
          <a:noFill/>
          <a:ln w="25400">
            <a:solidFill>
              <a:schemeClr val="tx1"/>
            </a:solidFill>
            <a:round/>
            <a:headEnd type="none" w="sm" len="sm"/>
            <a:tailEnd type="none" w="sm" len="sm"/>
          </a:ln>
          <a:effectLst/>
        </p:spPr>
        <p:txBody>
          <a:bodyPr wrap="none" lIns="91430" tIns="45715" rIns="91430" bIns="45715" anchor="ctr"/>
          <a:lstStyle/>
          <a:p>
            <a:pPr defTabSz="914305" fontAlgn="base">
              <a:spcBef>
                <a:spcPct val="0"/>
              </a:spcBef>
              <a:spcAft>
                <a:spcPct val="0"/>
              </a:spcAft>
            </a:pPr>
            <a:endParaRPr lang="en-GB" sz="2400" dirty="0">
              <a:solidFill>
                <a:srgbClr val="FFFFFF"/>
              </a:solidFill>
              <a:latin typeface="Times New Roman" pitchFamily="18" charset="0"/>
              <a:ea typeface="MS PGothic" pitchFamily="34" charset="-128"/>
            </a:endParaRPr>
          </a:p>
        </p:txBody>
      </p:sp>
      <p:sp>
        <p:nvSpPr>
          <p:cNvPr id="230404" name="Rectangle 4"/>
          <p:cNvSpPr>
            <a:spLocks noGrp="1" noChangeArrowheads="1"/>
          </p:cNvSpPr>
          <p:nvPr>
            <p:ph type="title"/>
          </p:nvPr>
        </p:nvSpPr>
        <p:spPr bwMode="auto">
          <a:xfrm>
            <a:off x="609602" y="274638"/>
            <a:ext cx="10985500" cy="1143000"/>
          </a:xfrm>
          <a:prstGeom prst="rect">
            <a:avLst/>
          </a:prstGeom>
          <a:noFill/>
          <a:ln w="9525">
            <a:noFill/>
            <a:miter lim="800000"/>
            <a:headEnd/>
            <a:tailEnd/>
          </a:ln>
          <a:effectLst/>
        </p:spPr>
        <p:txBody>
          <a:bodyPr vert="horz" wrap="square" lIns="0" tIns="45715" rIns="91430" bIns="45715" numCol="1" anchor="b" anchorCtr="0" compatLnSpc="1">
            <a:prstTxWarp prst="textNoShape">
              <a:avLst/>
            </a:prstTxWarp>
          </a:bodyPr>
          <a:lstStyle/>
          <a:p>
            <a:pPr lvl="0"/>
            <a:r>
              <a:rPr lang="en-GB"/>
              <a:t>Click to edit Master title style</a:t>
            </a:r>
          </a:p>
        </p:txBody>
      </p:sp>
    </p:spTree>
    <p:extLst>
      <p:ext uri="{BB962C8B-B14F-4D97-AF65-F5344CB8AC3E}">
        <p14:creationId xmlns:p14="http://schemas.microsoft.com/office/powerpoint/2010/main" xmlns="" val="4272152344"/>
      </p:ext>
    </p:extLst>
  </p:cSld>
  <p:clrMap bg1="dk2" tx1="lt1" bg2="dk1" tx2="lt2" accent1="accent1" accent2="accent2" accent3="accent3" accent4="accent4" accent5="accent5" accent6="accent6" hlink="hlink" folHlink="folHlink"/>
  <p:sldLayoutIdLst>
    <p:sldLayoutId id="2147483685" r:id="rId1"/>
  </p:sldLayoutIdLst>
  <p:transition/>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cs typeface="Arial" charset="0"/>
        </a:defRPr>
      </a:lvl2pPr>
      <a:lvl3pPr algn="l" rtl="0" fontAlgn="base">
        <a:spcBef>
          <a:spcPct val="0"/>
        </a:spcBef>
        <a:spcAft>
          <a:spcPct val="0"/>
        </a:spcAft>
        <a:defRPr sz="2800" b="1">
          <a:solidFill>
            <a:schemeClr val="tx1"/>
          </a:solidFill>
          <a:latin typeface="Arial" charset="0"/>
          <a:cs typeface="Arial" charset="0"/>
        </a:defRPr>
      </a:lvl3pPr>
      <a:lvl4pPr algn="l" rtl="0" fontAlgn="base">
        <a:spcBef>
          <a:spcPct val="0"/>
        </a:spcBef>
        <a:spcAft>
          <a:spcPct val="0"/>
        </a:spcAft>
        <a:defRPr sz="2800" b="1">
          <a:solidFill>
            <a:schemeClr val="tx1"/>
          </a:solidFill>
          <a:latin typeface="Arial" charset="0"/>
          <a:cs typeface="Arial" charset="0"/>
        </a:defRPr>
      </a:lvl4pPr>
      <a:lvl5pPr algn="l" rtl="0" fontAlgn="base">
        <a:spcBef>
          <a:spcPct val="0"/>
        </a:spcBef>
        <a:spcAft>
          <a:spcPct val="0"/>
        </a:spcAft>
        <a:defRPr sz="2800" b="1">
          <a:solidFill>
            <a:schemeClr val="tx1"/>
          </a:solidFill>
          <a:latin typeface="Arial" charset="0"/>
          <a:cs typeface="Arial" charset="0"/>
        </a:defRPr>
      </a:lvl5pPr>
      <a:lvl6pPr marL="457153" algn="l" rtl="0" fontAlgn="base">
        <a:spcBef>
          <a:spcPct val="0"/>
        </a:spcBef>
        <a:spcAft>
          <a:spcPct val="0"/>
        </a:spcAft>
        <a:defRPr sz="2800" b="1">
          <a:solidFill>
            <a:schemeClr val="tx1"/>
          </a:solidFill>
          <a:latin typeface="Arial" charset="0"/>
          <a:cs typeface="Arial" charset="0"/>
        </a:defRPr>
      </a:lvl6pPr>
      <a:lvl7pPr marL="914305" algn="l" rtl="0" fontAlgn="base">
        <a:spcBef>
          <a:spcPct val="0"/>
        </a:spcBef>
        <a:spcAft>
          <a:spcPct val="0"/>
        </a:spcAft>
        <a:defRPr sz="2800" b="1">
          <a:solidFill>
            <a:schemeClr val="tx1"/>
          </a:solidFill>
          <a:latin typeface="Arial" charset="0"/>
          <a:cs typeface="Arial" charset="0"/>
        </a:defRPr>
      </a:lvl7pPr>
      <a:lvl8pPr marL="1371458" algn="l" rtl="0" fontAlgn="base">
        <a:spcBef>
          <a:spcPct val="0"/>
        </a:spcBef>
        <a:spcAft>
          <a:spcPct val="0"/>
        </a:spcAft>
        <a:defRPr sz="2800" b="1">
          <a:solidFill>
            <a:schemeClr val="tx1"/>
          </a:solidFill>
          <a:latin typeface="Arial" charset="0"/>
          <a:cs typeface="Arial" charset="0"/>
        </a:defRPr>
      </a:lvl8pPr>
      <a:lvl9pPr marL="1828610" algn="l" rtl="0" fontAlgn="base">
        <a:spcBef>
          <a:spcPct val="0"/>
        </a:spcBef>
        <a:spcAft>
          <a:spcPct val="0"/>
        </a:spcAft>
        <a:defRPr sz="2800" b="1">
          <a:solidFill>
            <a:schemeClr val="tx1"/>
          </a:solidFill>
          <a:latin typeface="Arial" charset="0"/>
          <a:cs typeface="Arial" charset="0"/>
        </a:defRPr>
      </a:lvl9pPr>
    </p:titleStyle>
    <p:bodyStyle>
      <a:lvl1pPr marL="342865" indent="-342865" algn="l" rtl="0" fontAlgn="base">
        <a:spcBef>
          <a:spcPct val="0"/>
        </a:spcBef>
        <a:spcAft>
          <a:spcPts val="600"/>
        </a:spcAft>
        <a:buClr>
          <a:schemeClr val="tx1"/>
        </a:buClr>
        <a:buSzPct val="90000"/>
        <a:buFont typeface="Wingdings" pitchFamily="2" charset="2"/>
        <a:buChar char="l"/>
        <a:defRPr sz="2400" b="1">
          <a:solidFill>
            <a:schemeClr val="tx1"/>
          </a:solidFill>
          <a:latin typeface="+mn-lt"/>
          <a:ea typeface="+mn-ea"/>
          <a:cs typeface="+mn-cs"/>
        </a:defRPr>
      </a:lvl1pPr>
      <a:lvl2pPr marL="685729" indent="-341277" algn="l" rtl="0" fontAlgn="base">
        <a:spcBef>
          <a:spcPct val="0"/>
        </a:spcBef>
        <a:spcAft>
          <a:spcPts val="600"/>
        </a:spcAft>
        <a:buClr>
          <a:schemeClr val="tx1"/>
        </a:buClr>
        <a:buSzPct val="100000"/>
        <a:buChar char="–"/>
        <a:defRPr sz="2400" b="1">
          <a:solidFill>
            <a:schemeClr val="tx1"/>
          </a:solidFill>
          <a:latin typeface="+mn-lt"/>
          <a:cs typeface="+mn-cs"/>
        </a:defRPr>
      </a:lvl2pPr>
      <a:lvl3pPr marL="1036530" indent="-349214" algn="l" rtl="0" fontAlgn="base">
        <a:spcBef>
          <a:spcPct val="0"/>
        </a:spcBef>
        <a:spcAft>
          <a:spcPts val="600"/>
        </a:spcAft>
        <a:buClr>
          <a:schemeClr val="tx1"/>
        </a:buClr>
        <a:buSzPct val="100000"/>
        <a:buChar char="•"/>
        <a:defRPr sz="2400" b="1">
          <a:solidFill>
            <a:schemeClr val="tx1"/>
          </a:solidFill>
          <a:latin typeface="+mn-lt"/>
          <a:cs typeface="+mn-cs"/>
        </a:defRPr>
      </a:lvl3pPr>
      <a:lvl4pPr marL="1393680" indent="-355563" algn="l" rtl="0" fontAlgn="base">
        <a:spcBef>
          <a:spcPct val="0"/>
        </a:spcBef>
        <a:spcAft>
          <a:spcPts val="600"/>
        </a:spcAft>
        <a:buClr>
          <a:schemeClr val="tx1"/>
        </a:buClr>
        <a:buSzPct val="100000"/>
        <a:buChar char="–"/>
        <a:defRPr sz="2400" b="1">
          <a:solidFill>
            <a:schemeClr val="tx1"/>
          </a:solidFill>
          <a:latin typeface="+mn-lt"/>
          <a:cs typeface="+mn-cs"/>
        </a:defRPr>
      </a:lvl4pPr>
      <a:lvl5pPr marL="1980995" indent="-585727" algn="r" rtl="0" fontAlgn="base">
        <a:spcBef>
          <a:spcPct val="0"/>
        </a:spcBef>
        <a:spcAft>
          <a:spcPct val="20000"/>
        </a:spcAft>
        <a:defRPr sz="1200" b="1">
          <a:solidFill>
            <a:schemeClr val="tx1"/>
          </a:solidFill>
          <a:latin typeface="+mn-lt"/>
          <a:cs typeface="+mn-cs"/>
        </a:defRPr>
      </a:lvl5pPr>
      <a:lvl6pPr marL="2438147" indent="-585727" algn="r" rtl="0" fontAlgn="base">
        <a:spcBef>
          <a:spcPct val="0"/>
        </a:spcBef>
        <a:spcAft>
          <a:spcPct val="20000"/>
        </a:spcAft>
        <a:defRPr sz="1200" b="1">
          <a:solidFill>
            <a:schemeClr val="tx1"/>
          </a:solidFill>
          <a:latin typeface="+mn-lt"/>
          <a:cs typeface="+mn-cs"/>
        </a:defRPr>
      </a:lvl6pPr>
      <a:lvl7pPr marL="2895300" indent="-585727" algn="r" rtl="0" fontAlgn="base">
        <a:spcBef>
          <a:spcPct val="0"/>
        </a:spcBef>
        <a:spcAft>
          <a:spcPct val="20000"/>
        </a:spcAft>
        <a:defRPr sz="1200" b="1">
          <a:solidFill>
            <a:schemeClr val="tx1"/>
          </a:solidFill>
          <a:latin typeface="+mn-lt"/>
          <a:cs typeface="+mn-cs"/>
        </a:defRPr>
      </a:lvl7pPr>
      <a:lvl8pPr marL="3352452" indent="-585727" algn="r" rtl="0" fontAlgn="base">
        <a:spcBef>
          <a:spcPct val="0"/>
        </a:spcBef>
        <a:spcAft>
          <a:spcPct val="20000"/>
        </a:spcAft>
        <a:defRPr sz="1200" b="1">
          <a:solidFill>
            <a:schemeClr val="tx1"/>
          </a:solidFill>
          <a:latin typeface="+mn-lt"/>
          <a:cs typeface="+mn-cs"/>
        </a:defRPr>
      </a:lvl8pPr>
      <a:lvl9pPr marL="3809605" indent="-585727" algn="r" rtl="0" fontAlgn="base">
        <a:spcBef>
          <a:spcPct val="0"/>
        </a:spcBef>
        <a:spcAft>
          <a:spcPct val="20000"/>
        </a:spcAft>
        <a:defRPr sz="1200" b="1">
          <a:solidFill>
            <a:schemeClr val="tx1"/>
          </a:solidFill>
          <a:latin typeface="+mn-lt"/>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gco.iarc.fr/today/home"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hyperlink" Target="http://www.cancerresearchuk.org/health-professional/cancer-statistics/statistics-by-canc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solidFill>
                  <a:schemeClr val="tx2"/>
                </a:solidFill>
              </a:rPr>
              <a:t>Update In The Treatment Of BRAF Mutated </a:t>
            </a:r>
            <a:r>
              <a:rPr lang="en-US" sz="4800" b="1" dirty="0" err="1" smtClean="0">
                <a:solidFill>
                  <a:schemeClr val="tx2"/>
                </a:solidFill>
              </a:rPr>
              <a:t>Colo</a:t>
            </a:r>
            <a:r>
              <a:rPr lang="en-US" sz="4800" b="1" dirty="0" smtClean="0">
                <a:solidFill>
                  <a:schemeClr val="tx2"/>
                </a:solidFill>
              </a:rPr>
              <a:t>-Rectal Cancer</a:t>
            </a:r>
            <a:endParaRPr lang="en-US" sz="4800" b="1" dirty="0">
              <a:solidFill>
                <a:schemeClr val="tx2"/>
              </a:solidFill>
            </a:endParaRPr>
          </a:p>
        </p:txBody>
      </p:sp>
      <p:sp>
        <p:nvSpPr>
          <p:cNvPr id="3" name="Subtitle 2"/>
          <p:cNvSpPr>
            <a:spLocks noGrp="1"/>
          </p:cNvSpPr>
          <p:nvPr>
            <p:ph type="subTitle" idx="1"/>
          </p:nvPr>
        </p:nvSpPr>
        <p:spPr/>
        <p:txBody>
          <a:bodyPr>
            <a:normAutofit/>
          </a:bodyPr>
          <a:lstStyle/>
          <a:p>
            <a:r>
              <a:rPr lang="en-US" sz="3200" b="1" dirty="0" err="1" smtClean="0"/>
              <a:t>Dr</a:t>
            </a:r>
            <a:r>
              <a:rPr lang="en-US" sz="3200" b="1" dirty="0" smtClean="0"/>
              <a:t> </a:t>
            </a:r>
            <a:r>
              <a:rPr lang="en-US" sz="3200" b="1" dirty="0" err="1" smtClean="0"/>
              <a:t>Malek</a:t>
            </a:r>
            <a:r>
              <a:rPr lang="en-US" sz="3200" b="1" dirty="0" smtClean="0"/>
              <a:t> </a:t>
            </a:r>
            <a:r>
              <a:rPr lang="en-US" sz="3200" b="1" dirty="0" err="1" smtClean="0"/>
              <a:t>Alhamidi</a:t>
            </a:r>
            <a:endParaRPr lang="en-US" sz="3200" b="1" dirty="0" smtClean="0"/>
          </a:p>
          <a:p>
            <a:r>
              <a:rPr lang="en-US" sz="3200" b="1" smtClean="0"/>
              <a:t>Dec 5, 2019</a:t>
            </a:r>
            <a:endParaRPr lang="en-US" sz="3200" b="1" dirty="0"/>
          </a:p>
        </p:txBody>
      </p:sp>
    </p:spTree>
    <p:extLst>
      <p:ext uri="{BB962C8B-B14F-4D97-AF65-F5344CB8AC3E}">
        <p14:creationId xmlns:p14="http://schemas.microsoft.com/office/powerpoint/2010/main" xmlns="" val="902862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5B209D38-8614-4227-A734-1CD96E1A5156}"/>
              </a:ext>
            </a:extLst>
          </p:cNvPr>
          <p:cNvGraphicFramePr>
            <a:graphicFrameLocks noGrp="1"/>
          </p:cNvGraphicFramePr>
          <p:nvPr>
            <p:extLst/>
          </p:nvPr>
        </p:nvGraphicFramePr>
        <p:xfrm>
          <a:off x="719138" y="1415389"/>
          <a:ext cx="10763065" cy="4724284"/>
        </p:xfrm>
        <a:graphic>
          <a:graphicData uri="http://schemas.openxmlformats.org/drawingml/2006/table">
            <a:tbl>
              <a:tblPr firstRow="1" bandRow="1">
                <a:tableStyleId>{5C22544A-7EE6-4342-B048-85BDC9FD1C3A}</a:tableStyleId>
              </a:tblPr>
              <a:tblGrid>
                <a:gridCol w="4125817">
                  <a:extLst>
                    <a:ext uri="{9D8B030D-6E8A-4147-A177-3AD203B41FA5}">
                      <a16:colId xmlns:a16="http://schemas.microsoft.com/office/drawing/2014/main" xmlns="" val="20000"/>
                    </a:ext>
                  </a:extLst>
                </a:gridCol>
                <a:gridCol w="2483893">
                  <a:extLst>
                    <a:ext uri="{9D8B030D-6E8A-4147-A177-3AD203B41FA5}">
                      <a16:colId xmlns:a16="http://schemas.microsoft.com/office/drawing/2014/main" xmlns="" val="20001"/>
                    </a:ext>
                  </a:extLst>
                </a:gridCol>
                <a:gridCol w="2265528">
                  <a:extLst>
                    <a:ext uri="{9D8B030D-6E8A-4147-A177-3AD203B41FA5}">
                      <a16:colId xmlns:a16="http://schemas.microsoft.com/office/drawing/2014/main" xmlns="" val="20002"/>
                    </a:ext>
                  </a:extLst>
                </a:gridCol>
                <a:gridCol w="1887827">
                  <a:extLst>
                    <a:ext uri="{9D8B030D-6E8A-4147-A177-3AD203B41FA5}">
                      <a16:colId xmlns:a16="http://schemas.microsoft.com/office/drawing/2014/main" xmlns="" val="4206344254"/>
                    </a:ext>
                  </a:extLst>
                </a:gridCol>
              </a:tblGrid>
              <a:tr h="295069">
                <a:tc>
                  <a:txBody>
                    <a:bodyPr/>
                    <a:lstStyle/>
                    <a:p>
                      <a:r>
                        <a:rPr lang="en-US" sz="1400" dirty="0">
                          <a:latin typeface="Calibri" panose="020F0502020204030204" pitchFamily="34" charset="0"/>
                        </a:rPr>
                        <a:t>Characteristic</a:t>
                      </a:r>
                    </a:p>
                  </a:txBody>
                  <a:tcPr marL="121881" marR="121881" marT="45714" marB="4571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Triplet Regimen (n = 224)</a:t>
                      </a:r>
                    </a:p>
                  </a:txBody>
                  <a:tcPr marL="121881" marR="121881" marT="45714" marB="4571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Doublet Regimen (n = 220)</a:t>
                      </a:r>
                    </a:p>
                  </a:txBody>
                  <a:tcPr marL="121881" marR="121881"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Control (n = 221)</a:t>
                      </a:r>
                    </a:p>
                  </a:txBody>
                  <a:tcPr marL="121881" marR="121881"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10000"/>
                  </a:ext>
                </a:extLst>
              </a:tr>
              <a:tr h="183264">
                <a:tc>
                  <a:txBody>
                    <a:bodyPr/>
                    <a:lstStyle/>
                    <a:p>
                      <a:pPr algn="l"/>
                      <a:r>
                        <a:rPr lang="en-US" sz="1400" dirty="0">
                          <a:solidFill>
                            <a:schemeClr val="bg2">
                              <a:lumMod val="10000"/>
                            </a:schemeClr>
                          </a:solidFill>
                          <a:latin typeface="Calibri" panose="020F0502020204030204" pitchFamily="34" charset="0"/>
                        </a:rPr>
                        <a:t>Median age, yrs (range)</a:t>
                      </a:r>
                    </a:p>
                  </a:txBody>
                  <a:tcPr marL="121881" marR="121881" marT="45714" marB="45714"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2">
                              <a:lumMod val="10000"/>
                            </a:schemeClr>
                          </a:solidFill>
                          <a:latin typeface="Calibri" panose="020F0502020204030204" pitchFamily="34" charset="0"/>
                        </a:rPr>
                        <a:t>62 (26-85)</a:t>
                      </a:r>
                    </a:p>
                  </a:txBody>
                  <a:tcPr marL="121881" marR="121881" marT="45714" marB="45714" anchor="ctr" anchorCtr="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2">
                              <a:lumMod val="10000"/>
                            </a:schemeClr>
                          </a:solidFill>
                          <a:latin typeface="Calibri" panose="020F0502020204030204" pitchFamily="34" charset="0"/>
                        </a:rPr>
                        <a:t>61 (30-91)</a:t>
                      </a:r>
                    </a:p>
                  </a:txBody>
                  <a:tcPr marL="121881" marR="121881" marT="45714" marB="45714" anchor="ctr" anchorCtr="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2">
                              <a:lumMod val="10000"/>
                            </a:schemeClr>
                          </a:solidFill>
                          <a:latin typeface="Calibri" panose="020F0502020204030204" pitchFamily="34" charset="0"/>
                        </a:rPr>
                        <a:t>60 (27-91)</a:t>
                      </a:r>
                    </a:p>
                  </a:txBody>
                  <a:tcPr marL="121881" marR="121881" marT="45714" marB="45714" anchor="ctr" anchorCtr="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1"/>
                  </a:ext>
                </a:extLst>
              </a:tr>
              <a:tr h="183264">
                <a:tc>
                  <a:txBody>
                    <a:bodyPr/>
                    <a:lstStyle/>
                    <a:p>
                      <a:pPr algn="l"/>
                      <a:r>
                        <a:rPr lang="en-US" sz="1400" dirty="0">
                          <a:solidFill>
                            <a:schemeClr val="bg2">
                              <a:lumMod val="10000"/>
                            </a:schemeClr>
                          </a:solidFill>
                          <a:latin typeface="Calibri" panose="020F0502020204030204" pitchFamily="34" charset="0"/>
                        </a:rPr>
                        <a:t>Male, n (%)</a:t>
                      </a:r>
                    </a:p>
                  </a:txBody>
                  <a:tcPr marL="121881" marR="121881" marT="45714" marB="45714"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2">
                              <a:lumMod val="10000"/>
                            </a:schemeClr>
                          </a:solidFill>
                          <a:latin typeface="Calibri" panose="020F0502020204030204" pitchFamily="34" charset="0"/>
                        </a:rPr>
                        <a:t>105 (47)</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2">
                              <a:lumMod val="10000"/>
                            </a:schemeClr>
                          </a:solidFill>
                          <a:latin typeface="Calibri" panose="020F0502020204030204" pitchFamily="34" charset="0"/>
                        </a:rPr>
                        <a:t>115 (52)</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2">
                              <a:lumMod val="10000"/>
                            </a:schemeClr>
                          </a:solidFill>
                          <a:latin typeface="Calibri" panose="020F0502020204030204" pitchFamily="34" charset="0"/>
                        </a:rPr>
                        <a:t>94 (43)</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xmlns="" val="10002"/>
                  </a:ext>
                </a:extLst>
              </a:tr>
              <a:tr h="183264">
                <a:tc>
                  <a:txBody>
                    <a:bodyPr/>
                    <a:lstStyle/>
                    <a:p>
                      <a:r>
                        <a:rPr lang="en-US" sz="1400" dirty="0">
                          <a:solidFill>
                            <a:schemeClr val="bg2">
                              <a:lumMod val="10000"/>
                            </a:schemeClr>
                          </a:solidFill>
                          <a:latin typeface="Calibri" panose="020F0502020204030204" pitchFamily="34" charset="0"/>
                        </a:rPr>
                        <a:t>ECOG: 0/1/2, n (%)</a:t>
                      </a:r>
                    </a:p>
                  </a:txBody>
                  <a:tcPr marL="121881" marR="121881"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116 (52)/108 (48)/0</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112 (51)/104 (47)/4 (2)</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108 (49)/113 (51)/0</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3"/>
                  </a:ext>
                </a:extLst>
              </a:tr>
              <a:tr h="568133">
                <a:tc>
                  <a:txBody>
                    <a:bodyPr/>
                    <a:lstStyle/>
                    <a:p>
                      <a:pPr algn="l"/>
                      <a:r>
                        <a:rPr lang="en-US" sz="1400" dirty="0">
                          <a:solidFill>
                            <a:schemeClr val="bg2">
                              <a:lumMod val="10000"/>
                            </a:schemeClr>
                          </a:solidFill>
                          <a:latin typeface="Calibri" panose="020F0502020204030204" pitchFamily="34" charset="0"/>
                        </a:rPr>
                        <a:t>Location of primary tumor, n (%)</a:t>
                      </a:r>
                    </a:p>
                    <a:p>
                      <a:pPr marL="285750" marR="0" lvl="0" indent="-1730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2">
                              <a:lumMod val="10000"/>
                            </a:schemeClr>
                          </a:solidFill>
                          <a:latin typeface="Calibri" panose="020F0502020204030204" pitchFamily="34" charset="0"/>
                        </a:rPr>
                        <a:t>Left side of colon, including rectum</a:t>
                      </a:r>
                    </a:p>
                    <a:p>
                      <a:pPr marL="285750" marR="0" lvl="0" indent="-1730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2">
                              <a:lumMod val="10000"/>
                            </a:schemeClr>
                          </a:solidFill>
                          <a:latin typeface="Calibri" panose="020F0502020204030204" pitchFamily="34" charset="0"/>
                        </a:rPr>
                        <a:t>Right side of colon</a:t>
                      </a:r>
                    </a:p>
                    <a:p>
                      <a:pPr marL="285750" marR="0" lvl="0" indent="-1730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2">
                              <a:lumMod val="10000"/>
                            </a:schemeClr>
                          </a:solidFill>
                          <a:latin typeface="Calibri" panose="020F0502020204030204" pitchFamily="34" charset="0"/>
                        </a:rPr>
                        <a:t>Both sides or unknown</a:t>
                      </a:r>
                    </a:p>
                  </a:txBody>
                  <a:tcPr marL="121881" marR="121881"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bg2">
                            <a:lumMod val="10000"/>
                          </a:schemeClr>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79 (35)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126 (56)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19 (8)</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400" dirty="0">
                        <a:solidFill>
                          <a:schemeClr val="bg2">
                            <a:lumMod val="10000"/>
                          </a:schemeClr>
                        </a:solidFill>
                        <a:latin typeface="Calibri" panose="020F0502020204030204" pitchFamily="34" charset="0"/>
                      </a:endParaRPr>
                    </a:p>
                    <a:p>
                      <a:pPr algn="ctr"/>
                      <a:r>
                        <a:rPr lang="en-US" sz="1400" dirty="0">
                          <a:solidFill>
                            <a:schemeClr val="bg2">
                              <a:lumMod val="10000"/>
                            </a:schemeClr>
                          </a:solidFill>
                          <a:latin typeface="Calibri" panose="020F0502020204030204" pitchFamily="34" charset="0"/>
                        </a:rPr>
                        <a:t>83 (38)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110 (50)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27 (12)</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400" dirty="0">
                        <a:solidFill>
                          <a:schemeClr val="bg2">
                            <a:lumMod val="10000"/>
                          </a:schemeClr>
                        </a:solidFill>
                        <a:latin typeface="Calibri" panose="020F0502020204030204" pitchFamily="34" charset="0"/>
                      </a:endParaRPr>
                    </a:p>
                    <a:p>
                      <a:pPr algn="ctr"/>
                      <a:r>
                        <a:rPr lang="en-US" sz="1400" dirty="0">
                          <a:solidFill>
                            <a:schemeClr val="bg2">
                              <a:lumMod val="10000"/>
                            </a:schemeClr>
                          </a:solidFill>
                          <a:latin typeface="Calibri" panose="020F0502020204030204" pitchFamily="34" charset="0"/>
                        </a:rPr>
                        <a:t>68 (31)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119 (54)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34 (15)</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xmlns="" val="10005"/>
                  </a:ext>
                </a:extLst>
              </a:tr>
              <a:tr h="183264">
                <a:tc>
                  <a:txBody>
                    <a:bodyPr/>
                    <a:lstStyle/>
                    <a:p>
                      <a:pPr algn="l"/>
                      <a:r>
                        <a:rPr lang="en-US" sz="1400" dirty="0">
                          <a:solidFill>
                            <a:schemeClr val="bg2">
                              <a:lumMod val="10000"/>
                            </a:schemeClr>
                          </a:solidFill>
                          <a:latin typeface="Calibri" panose="020F0502020204030204" pitchFamily="34" charset="0"/>
                        </a:rPr>
                        <a:t>Involvement of ≥ 3 organs, n (%)</a:t>
                      </a:r>
                    </a:p>
                  </a:txBody>
                  <a:tcPr marL="121881" marR="121881"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110 (49)</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2">
                              <a:lumMod val="10000"/>
                            </a:schemeClr>
                          </a:solidFill>
                          <a:latin typeface="Calibri" panose="020F0502020204030204" pitchFamily="34" charset="0"/>
                        </a:rPr>
                        <a:t>103 (47)</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2">
                              <a:lumMod val="10000"/>
                            </a:schemeClr>
                          </a:solidFill>
                          <a:latin typeface="Calibri" panose="020F0502020204030204" pitchFamily="34" charset="0"/>
                        </a:rPr>
                        <a:t>98 (44)</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36651895"/>
                  </a:ext>
                </a:extLst>
              </a:tr>
              <a:tr h="183264">
                <a:tc>
                  <a:txBody>
                    <a:bodyPr/>
                    <a:lstStyle/>
                    <a:p>
                      <a:pPr algn="l"/>
                      <a:r>
                        <a:rPr lang="en-US" sz="1400" dirty="0">
                          <a:solidFill>
                            <a:schemeClr val="bg2">
                              <a:lumMod val="10000"/>
                            </a:schemeClr>
                          </a:solidFill>
                          <a:latin typeface="Calibri" panose="020F0502020204030204" pitchFamily="34" charset="0"/>
                        </a:rPr>
                        <a:t>Presence of liver metastases, n (%)</a:t>
                      </a:r>
                    </a:p>
                  </a:txBody>
                  <a:tcPr marL="121881" marR="121881"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144 (64)</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2">
                              <a:lumMod val="10000"/>
                            </a:schemeClr>
                          </a:solidFill>
                          <a:latin typeface="Calibri" panose="020F0502020204030204" pitchFamily="34" charset="0"/>
                        </a:rPr>
                        <a:t>134 (61)</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2">
                              <a:lumMod val="10000"/>
                            </a:schemeClr>
                          </a:solidFill>
                          <a:latin typeface="Calibri" panose="020F0502020204030204" pitchFamily="34" charset="0"/>
                        </a:rPr>
                        <a:t>128 (58)</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xmlns="" val="2238165334"/>
                  </a:ext>
                </a:extLst>
              </a:tr>
              <a:tr h="439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Primary tumor removed, n (%)</a:t>
                      </a:r>
                    </a:p>
                    <a:p>
                      <a:pPr marL="285750" marR="0" lvl="0" indent="-1730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bg2">
                              <a:lumMod val="10000"/>
                            </a:schemeClr>
                          </a:solidFill>
                          <a:latin typeface="Calibri" panose="020F0502020204030204" pitchFamily="34" charset="0"/>
                          <a:ea typeface="+mn-ea"/>
                          <a:cs typeface="+mn-cs"/>
                        </a:rPr>
                        <a:t>Completely resected</a:t>
                      </a:r>
                    </a:p>
                    <a:p>
                      <a:pPr marL="285750" marR="0" lvl="0" indent="-1730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kern="1200" dirty="0">
                          <a:solidFill>
                            <a:schemeClr val="bg2">
                              <a:lumMod val="10000"/>
                            </a:schemeClr>
                          </a:solidFill>
                          <a:latin typeface="Calibri" panose="020F0502020204030204" pitchFamily="34" charset="0"/>
                          <a:ea typeface="+mn-ea"/>
                          <a:cs typeface="+mn-cs"/>
                        </a:rPr>
                        <a:t>Partially resected or </a:t>
                      </a:r>
                      <a:r>
                        <a:rPr lang="en-US" sz="1400" dirty="0">
                          <a:solidFill>
                            <a:schemeClr val="bg2">
                              <a:lumMod val="10000"/>
                            </a:schemeClr>
                          </a:solidFill>
                          <a:latin typeface="Calibri" panose="020F0502020204030204" pitchFamily="34" charset="0"/>
                        </a:rPr>
                        <a:t>unresected</a:t>
                      </a:r>
                    </a:p>
                  </a:txBody>
                  <a:tcPr marL="121881" marR="121881"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endParaRPr lang="en-US" sz="1400" dirty="0">
                        <a:solidFill>
                          <a:schemeClr val="bg2">
                            <a:lumMod val="10000"/>
                          </a:schemeClr>
                        </a:solidFill>
                        <a:latin typeface="Calibri" panose="020F0502020204030204" pitchFamily="34" charset="0"/>
                      </a:endParaRPr>
                    </a:p>
                    <a:p>
                      <a:pPr algn="ctr"/>
                      <a:r>
                        <a:rPr lang="en-US" sz="1400" dirty="0">
                          <a:solidFill>
                            <a:schemeClr val="bg2">
                              <a:lumMod val="10000"/>
                            </a:schemeClr>
                          </a:solidFill>
                          <a:latin typeface="Calibri" panose="020F0502020204030204" pitchFamily="34" charset="0"/>
                        </a:rPr>
                        <a:t>133 (59)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91 (41)</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bg2">
                            <a:lumMod val="10000"/>
                          </a:schemeClr>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123 (56)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97 (44)</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bg2">
                            <a:lumMod val="10000"/>
                          </a:schemeClr>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122 (55)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99 (45)</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6"/>
                  </a:ext>
                </a:extLst>
              </a:tr>
              <a:tr h="183264">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bg2">
                              <a:lumMod val="10000"/>
                            </a:schemeClr>
                          </a:solidFill>
                          <a:latin typeface="Calibri" panose="020F0502020204030204" pitchFamily="34" charset="0"/>
                        </a:rPr>
                        <a:t>Previous lines of therapy: 1/2, n (%)</a:t>
                      </a:r>
                    </a:p>
                  </a:txBody>
                  <a:tcPr marL="121881" marR="121881"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146 (65)/78 (35)</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146 (66)/74 (34)</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145 (66)/76 (34)</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xmlns="" val="201159810"/>
                  </a:ext>
                </a:extLst>
              </a:tr>
              <a:tr h="1832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bg2">
                              <a:lumMod val="10000"/>
                            </a:schemeClr>
                          </a:solidFill>
                          <a:latin typeface="Calibri" panose="020F0502020204030204" pitchFamily="34" charset="0"/>
                        </a:rPr>
                        <a:t>Microsatellite instability-high, n (%)</a:t>
                      </a:r>
                    </a:p>
                  </a:txBody>
                  <a:tcPr marL="121881" marR="121881"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2">
                              <a:lumMod val="10000"/>
                            </a:schemeClr>
                          </a:solidFill>
                          <a:latin typeface="Calibri" panose="020F0502020204030204" pitchFamily="34" charset="0"/>
                        </a:rPr>
                        <a:t>22 (10)</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19 (9)</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12 (5)</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778557284"/>
                  </a:ext>
                </a:extLst>
              </a:tr>
              <a:tr h="1832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bg2">
                              <a:lumMod val="10000"/>
                            </a:schemeClr>
                          </a:solidFill>
                          <a:latin typeface="Calibri" panose="020F0502020204030204" pitchFamily="34" charset="0"/>
                        </a:rPr>
                        <a:t>Baseline CEA </a:t>
                      </a:r>
                      <a:r>
                        <a:rPr lang="en-US" sz="1400" dirty="0">
                          <a:solidFill>
                            <a:schemeClr val="bg1"/>
                          </a:solidFill>
                          <a:latin typeface="Calibri" panose="020F0502020204030204" pitchFamily="34" charset="0"/>
                          <a:cs typeface="Calibri" panose="020F0502020204030204" pitchFamily="34" charset="0"/>
                        </a:rPr>
                        <a:t>&gt; </a:t>
                      </a:r>
                      <a:r>
                        <a:rPr lang="el-GR" sz="1400" kern="1200" dirty="0">
                          <a:solidFill>
                            <a:schemeClr val="bg1"/>
                          </a:solidFill>
                          <a:effectLst/>
                          <a:latin typeface="Calibri" panose="020F0502020204030204" pitchFamily="34" charset="0"/>
                          <a:ea typeface="+mn-ea"/>
                          <a:cs typeface="Calibri" panose="020F0502020204030204" pitchFamily="34" charset="0"/>
                        </a:rPr>
                        <a:t>5 μ</a:t>
                      </a:r>
                      <a:r>
                        <a:rPr lang="en-US" sz="1400" kern="1200" dirty="0">
                          <a:solidFill>
                            <a:schemeClr val="bg1"/>
                          </a:solidFill>
                          <a:effectLst/>
                          <a:latin typeface="Calibri" panose="020F0502020204030204" pitchFamily="34" charset="0"/>
                          <a:ea typeface="+mn-ea"/>
                          <a:cs typeface="Calibri" panose="020F0502020204030204" pitchFamily="34" charset="0"/>
                        </a:rPr>
                        <a:t>g/L</a:t>
                      </a:r>
                      <a:r>
                        <a:rPr lang="en-US" sz="1400" dirty="0">
                          <a:solidFill>
                            <a:schemeClr val="bg2">
                              <a:lumMod val="10000"/>
                            </a:schemeClr>
                          </a:solidFill>
                          <a:latin typeface="Calibri" panose="020F0502020204030204" pitchFamily="34" charset="0"/>
                        </a:rPr>
                        <a:t>, n (%)</a:t>
                      </a:r>
                      <a:endParaRPr lang="en-US" sz="1400" kern="1200" dirty="0">
                        <a:solidFill>
                          <a:schemeClr val="bg1"/>
                        </a:solidFill>
                        <a:effectLst/>
                        <a:latin typeface="Calibri" panose="020F0502020204030204" pitchFamily="34" charset="0"/>
                        <a:ea typeface="+mn-ea"/>
                        <a:cs typeface="Calibri" panose="020F0502020204030204" pitchFamily="34" charset="0"/>
                      </a:endParaRPr>
                    </a:p>
                  </a:txBody>
                  <a:tcPr marL="121881" marR="121881"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179 (80)</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2">
                              <a:lumMod val="10000"/>
                            </a:schemeClr>
                          </a:solidFill>
                          <a:latin typeface="Calibri" panose="020F0502020204030204" pitchFamily="34" charset="0"/>
                        </a:rPr>
                        <a:t>153 (70) </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2">
                              <a:lumMod val="10000"/>
                            </a:schemeClr>
                          </a:solidFill>
                          <a:latin typeface="Calibri" panose="020F0502020204030204" pitchFamily="34" charset="0"/>
                        </a:rPr>
                        <a:t>178 (81)</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xmlns="" val="2376222911"/>
                  </a:ext>
                </a:extLst>
              </a:tr>
              <a:tr h="1832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bg2">
                              <a:lumMod val="10000"/>
                            </a:schemeClr>
                          </a:solidFill>
                          <a:latin typeface="Calibri" panose="020F0502020204030204" pitchFamily="34" charset="0"/>
                        </a:rPr>
                        <a:t>Baseline C-reactive protein &gt; 10 mg/L, n (%)</a:t>
                      </a:r>
                    </a:p>
                  </a:txBody>
                  <a:tcPr marL="121881" marR="121881" marT="45714" marB="4571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2">
                              <a:lumMod val="10000"/>
                            </a:schemeClr>
                          </a:solidFill>
                          <a:latin typeface="Calibri" panose="020F0502020204030204" pitchFamily="34" charset="0"/>
                        </a:rPr>
                        <a:t>95 (42)</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79 (36)</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2">
                              <a:lumMod val="10000"/>
                            </a:schemeClr>
                          </a:solidFill>
                          <a:latin typeface="Calibri" panose="020F0502020204030204" pitchFamily="34" charset="0"/>
                        </a:rPr>
                        <a:t>90 (41)</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3718935228"/>
                  </a:ext>
                </a:extLst>
              </a:tr>
            </a:tbl>
          </a:graphicData>
        </a:graphic>
      </p:graphicFrame>
      <p:sp>
        <p:nvSpPr>
          <p:cNvPr id="25602" name="Title 1">
            <a:extLst>
              <a:ext uri="{FF2B5EF4-FFF2-40B4-BE49-F238E27FC236}">
                <a16:creationId xmlns:a16="http://schemas.microsoft.com/office/drawing/2014/main" xmlns="" id="{8373428B-8AB0-491C-A0E1-75AA77F4FD92}"/>
              </a:ext>
            </a:extLst>
          </p:cNvPr>
          <p:cNvSpPr>
            <a:spLocks noGrp="1"/>
          </p:cNvSpPr>
          <p:nvPr>
            <p:ph type="title"/>
          </p:nvPr>
        </p:nvSpPr>
        <p:spPr/>
        <p:txBody>
          <a:bodyPr/>
          <a:lstStyle/>
          <a:p>
            <a:r>
              <a:rPr lang="en-US" altLang="en-US" dirty="0"/>
              <a:t>BEACON CRC: Baseline Characteristics</a:t>
            </a:r>
          </a:p>
        </p:txBody>
      </p:sp>
      <p:sp>
        <p:nvSpPr>
          <p:cNvPr id="9" name="Text Box 11">
            <a:extLst>
              <a:ext uri="{FF2B5EF4-FFF2-40B4-BE49-F238E27FC236}">
                <a16:creationId xmlns:a16="http://schemas.microsoft.com/office/drawing/2014/main" xmlns="" id="{62EC6998-E367-634D-A30B-4F48A4F93309}"/>
              </a:ext>
            </a:extLst>
          </p:cNvPr>
          <p:cNvSpPr txBox="1">
            <a:spLocks noChangeArrowheads="1"/>
          </p:cNvSpPr>
          <p:nvPr/>
        </p:nvSpPr>
        <p:spPr bwMode="auto">
          <a:xfrm>
            <a:off x="450614" y="6401318"/>
            <a:ext cx="80105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sp>
        <p:nvSpPr>
          <p:cNvPr id="10" name="Text Box 15">
            <a:extLst>
              <a:ext uri="{FF2B5EF4-FFF2-40B4-BE49-F238E27FC236}">
                <a16:creationId xmlns:a16="http://schemas.microsoft.com/office/drawing/2014/main" xmlns="" id="{F962B274-886C-4779-8104-293A293B8A6A}"/>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Taberno. ESMO 2019. LBA32.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Kopetz. NEJM. 2019;[Epub]. </a:t>
            </a:r>
            <a:endPar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xmlns="" val="29595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3">
            <a:extLst>
              <a:ext uri="{FF2B5EF4-FFF2-40B4-BE49-F238E27FC236}">
                <a16:creationId xmlns:a16="http://schemas.microsoft.com/office/drawing/2014/main" xmlns="" id="{50205DBE-F9E3-43EA-99D6-8F9B12C24A52}"/>
              </a:ext>
            </a:extLst>
          </p:cNvPr>
          <p:cNvSpPr>
            <a:spLocks noGrp="1" noChangeArrowheads="1"/>
          </p:cNvSpPr>
          <p:nvPr>
            <p:ph type="title"/>
          </p:nvPr>
        </p:nvSpPr>
        <p:spPr/>
        <p:txBody>
          <a:bodyPr/>
          <a:lstStyle/>
          <a:p>
            <a:r>
              <a:rPr lang="en-US" altLang="en-US" dirty="0"/>
              <a:t>BEACON CRC: Univariate Analysis of Baseline Characteristics</a:t>
            </a:r>
          </a:p>
        </p:txBody>
      </p:sp>
      <p:graphicFrame>
        <p:nvGraphicFramePr>
          <p:cNvPr id="7" name="Group 155">
            <a:extLst>
              <a:ext uri="{FF2B5EF4-FFF2-40B4-BE49-F238E27FC236}">
                <a16:creationId xmlns:a16="http://schemas.microsoft.com/office/drawing/2014/main" xmlns="" id="{22CC8E44-9F62-40DF-A4E1-8617979206F3}"/>
              </a:ext>
            </a:extLst>
          </p:cNvPr>
          <p:cNvGraphicFramePr>
            <a:graphicFrameLocks/>
          </p:cNvGraphicFramePr>
          <p:nvPr>
            <p:extLst/>
          </p:nvPr>
        </p:nvGraphicFramePr>
        <p:xfrm>
          <a:off x="719138" y="1600200"/>
          <a:ext cx="10748962" cy="3080016"/>
        </p:xfrm>
        <a:graphic>
          <a:graphicData uri="http://schemas.openxmlformats.org/drawingml/2006/table">
            <a:tbl>
              <a:tblPr/>
              <a:tblGrid>
                <a:gridCol w="5647760">
                  <a:extLst>
                    <a:ext uri="{9D8B030D-6E8A-4147-A177-3AD203B41FA5}">
                      <a16:colId xmlns:a16="http://schemas.microsoft.com/office/drawing/2014/main" xmlns="" val="20000"/>
                    </a:ext>
                  </a:extLst>
                </a:gridCol>
                <a:gridCol w="5101202">
                  <a:extLst>
                    <a:ext uri="{9D8B030D-6E8A-4147-A177-3AD203B41FA5}">
                      <a16:colId xmlns:a16="http://schemas.microsoft.com/office/drawing/2014/main" xmlns="" val="20001"/>
                    </a:ext>
                  </a:extLst>
                </a:gridCol>
              </a:tblGrid>
              <a:tr h="3964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Baseline Variables Indicative of Poor Prognosis</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Regardless of Treatment Arm</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algn="ctr"/>
                      <a:r>
                        <a:rPr kumimoji="0" lang="en-US" sz="2000" b="1" i="0" u="none" strike="noStrike" cap="none" normalizeH="0" baseline="0" dirty="0">
                          <a:ln>
                            <a:noFill/>
                          </a:ln>
                          <a:solidFill>
                            <a:schemeClr val="tx1"/>
                          </a:solidFill>
                          <a:effectLst/>
                          <a:latin typeface="Calibri" panose="020F0502020204030204" pitchFamily="34" charset="0"/>
                        </a:rPr>
                        <a:t>HR (</a:t>
                      </a:r>
                      <a:r>
                        <a:rPr kumimoji="0" lang="en-US" sz="2000" b="1" i="1" u="none" strike="noStrike" cap="none" normalizeH="0" baseline="0" dirty="0">
                          <a:ln>
                            <a:noFill/>
                          </a:ln>
                          <a:solidFill>
                            <a:schemeClr val="tx1"/>
                          </a:solidFill>
                          <a:effectLst/>
                          <a:latin typeface="Calibri" panose="020F0502020204030204" pitchFamily="34" charset="0"/>
                        </a:rPr>
                        <a:t>P</a:t>
                      </a:r>
                      <a:r>
                        <a:rPr kumimoji="0" lang="en-US" sz="2000" b="1" i="0" u="none" strike="noStrike" cap="none" normalizeH="0" baseline="0" dirty="0">
                          <a:ln>
                            <a:noFill/>
                          </a:ln>
                          <a:solidFill>
                            <a:schemeClr val="tx1"/>
                          </a:solidFill>
                          <a:effectLst/>
                          <a:latin typeface="Calibri" panose="020F0502020204030204" pitchFamily="34" charset="0"/>
                        </a:rPr>
                        <a:t> Value)</a:t>
                      </a:r>
                      <a:endParaRPr lang="en-US" dirty="0"/>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xmlns="" val="10000"/>
                  </a:ext>
                </a:extLst>
              </a:tr>
              <a:tr h="3964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CRP &gt; 10 mg/L</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3.13 (&lt; .0001)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3964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Presence of liver metastases</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2.60 (&lt; .0001)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3964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CEA &gt; 5 ug/L</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2.56 (&lt; .0001)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3964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CA 19.9 &gt; 35 U/mL</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1.96 (&lt; .0001)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3179254239"/>
                  </a:ext>
                </a:extLst>
              </a:tr>
              <a:tr h="3964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 3 organs involved</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1.61 (&lt; .0001)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091378791"/>
                  </a:ext>
                </a:extLst>
              </a:tr>
              <a:tr h="3964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 2 prior regimens for metastatic disease</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1.27 (.0493)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569184537"/>
                  </a:ext>
                </a:extLst>
              </a:tr>
            </a:tbl>
          </a:graphicData>
        </a:graphic>
      </p:graphicFrame>
      <p:sp>
        <p:nvSpPr>
          <p:cNvPr id="2" name="TextBox 1">
            <a:extLst>
              <a:ext uri="{FF2B5EF4-FFF2-40B4-BE49-F238E27FC236}">
                <a16:creationId xmlns:a16="http://schemas.microsoft.com/office/drawing/2014/main" xmlns="" id="{208D8CCA-280B-3B40-8E0F-257C12197796}"/>
              </a:ext>
            </a:extLst>
          </p:cNvPr>
          <p:cNvSpPr txBox="1"/>
          <p:nvPr/>
        </p:nvSpPr>
        <p:spPr bwMode="auto">
          <a:xfrm>
            <a:off x="609759" y="4965712"/>
            <a:ext cx="10858341" cy="139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285750" marR="0" lvl="0" indent="-285750" algn="l" defTabSz="914400" rtl="0" eaLnBrk="0" fontAlgn="base" latinLnBrk="0" hangingPunct="0">
              <a:lnSpc>
                <a:spcPct val="90000"/>
              </a:lnSpc>
              <a:spcBef>
                <a:spcPts val="1000"/>
              </a:spcBef>
              <a:spcAft>
                <a:spcPts val="7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Univariate Cox-regression for OS of baseline variables (all phase III patients)</a:t>
            </a:r>
          </a:p>
          <a:p>
            <a:pPr marL="285750" marR="0" lvl="0" indent="-285750" algn="l" defTabSz="914400" rtl="0" eaLnBrk="0" fontAlgn="base" latinLnBrk="0" hangingPunct="0">
              <a:lnSpc>
                <a:spcPct val="90000"/>
              </a:lnSpc>
              <a:spcBef>
                <a:spcPts val="1000"/>
              </a:spcBef>
              <a:spcAft>
                <a:spcPts val="7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Poor prognosis variables all occurred with numerically higher frequency in triplet vs doublet arm</a:t>
            </a:r>
          </a:p>
        </p:txBody>
      </p:sp>
      <p:sp>
        <p:nvSpPr>
          <p:cNvPr id="14" name="Text Box 15">
            <a:extLst>
              <a:ext uri="{FF2B5EF4-FFF2-40B4-BE49-F238E27FC236}">
                <a16:creationId xmlns:a16="http://schemas.microsoft.com/office/drawing/2014/main" xmlns="" id="{89A981DB-1ACC-4AC8-BFBF-F51EE5356AB7}"/>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Taberno. ESMO 2019. LBA32.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Kopetz. NEJM. 2019;[Epub]. </a:t>
            </a:r>
            <a:endPar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xmlns="" val="2139258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Freeform: Shape 521">
            <a:extLst>
              <a:ext uri="{FF2B5EF4-FFF2-40B4-BE49-F238E27FC236}">
                <a16:creationId xmlns:a16="http://schemas.microsoft.com/office/drawing/2014/main" xmlns="" id="{71920D79-9AB3-46AA-A214-0311DEB13C17}"/>
              </a:ext>
            </a:extLst>
          </p:cNvPr>
          <p:cNvSpPr/>
          <p:nvPr/>
        </p:nvSpPr>
        <p:spPr bwMode="auto">
          <a:xfrm>
            <a:off x="6958788" y="1793743"/>
            <a:ext cx="4177611" cy="2176447"/>
          </a:xfrm>
          <a:custGeom>
            <a:avLst/>
            <a:gdLst>
              <a:gd name="connsiteX0" fmla="*/ 0 w 4177611"/>
              <a:gd name="connsiteY0" fmla="*/ 0 h 2176447"/>
              <a:gd name="connsiteX1" fmla="*/ 108093 w 4177611"/>
              <a:gd name="connsiteY1" fmla="*/ 0 h 2176447"/>
              <a:gd name="connsiteX2" fmla="*/ 108093 w 4177611"/>
              <a:gd name="connsiteY2" fmla="*/ 43821 h 2176447"/>
              <a:gd name="connsiteX3" fmla="*/ 198656 w 4177611"/>
              <a:gd name="connsiteY3" fmla="*/ 43821 h 2176447"/>
              <a:gd name="connsiteX4" fmla="*/ 198656 w 4177611"/>
              <a:gd name="connsiteY4" fmla="*/ 78878 h 2176447"/>
              <a:gd name="connsiteX5" fmla="*/ 198656 w 4177611"/>
              <a:gd name="connsiteY5" fmla="*/ 78878 h 2176447"/>
              <a:gd name="connsiteX6" fmla="*/ 198656 w 4177611"/>
              <a:gd name="connsiteY6" fmla="*/ 93485 h 2176447"/>
              <a:gd name="connsiteX7" fmla="*/ 286298 w 4177611"/>
              <a:gd name="connsiteY7" fmla="*/ 93485 h 2176447"/>
              <a:gd name="connsiteX8" fmla="*/ 286298 w 4177611"/>
              <a:gd name="connsiteY8" fmla="*/ 122699 h 2176447"/>
              <a:gd name="connsiteX9" fmla="*/ 315512 w 4177611"/>
              <a:gd name="connsiteY9" fmla="*/ 122699 h 2176447"/>
              <a:gd name="connsiteX10" fmla="*/ 315512 w 4177611"/>
              <a:gd name="connsiteY10" fmla="*/ 140228 h 2176447"/>
              <a:gd name="connsiteX11" fmla="*/ 385626 w 4177611"/>
              <a:gd name="connsiteY11" fmla="*/ 140228 h 2176447"/>
              <a:gd name="connsiteX12" fmla="*/ 385626 w 4177611"/>
              <a:gd name="connsiteY12" fmla="*/ 163599 h 2176447"/>
              <a:gd name="connsiteX13" fmla="*/ 429447 w 4177611"/>
              <a:gd name="connsiteY13" fmla="*/ 163599 h 2176447"/>
              <a:gd name="connsiteX14" fmla="*/ 429447 w 4177611"/>
              <a:gd name="connsiteY14" fmla="*/ 189892 h 2176447"/>
              <a:gd name="connsiteX15" fmla="*/ 578439 w 4177611"/>
              <a:gd name="connsiteY15" fmla="*/ 189892 h 2176447"/>
              <a:gd name="connsiteX16" fmla="*/ 578439 w 4177611"/>
              <a:gd name="connsiteY16" fmla="*/ 251241 h 2176447"/>
              <a:gd name="connsiteX17" fmla="*/ 604731 w 4177611"/>
              <a:gd name="connsiteY17" fmla="*/ 251241 h 2176447"/>
              <a:gd name="connsiteX18" fmla="*/ 604731 w 4177611"/>
              <a:gd name="connsiteY18" fmla="*/ 283376 h 2176447"/>
              <a:gd name="connsiteX19" fmla="*/ 669002 w 4177611"/>
              <a:gd name="connsiteY19" fmla="*/ 283376 h 2176447"/>
              <a:gd name="connsiteX20" fmla="*/ 669002 w 4177611"/>
              <a:gd name="connsiteY20" fmla="*/ 353490 h 2176447"/>
              <a:gd name="connsiteX21" fmla="*/ 692374 w 4177611"/>
              <a:gd name="connsiteY21" fmla="*/ 353490 h 2176447"/>
              <a:gd name="connsiteX22" fmla="*/ 692374 w 4177611"/>
              <a:gd name="connsiteY22" fmla="*/ 420683 h 2176447"/>
              <a:gd name="connsiteX23" fmla="*/ 712824 w 4177611"/>
              <a:gd name="connsiteY23" fmla="*/ 420683 h 2176447"/>
              <a:gd name="connsiteX24" fmla="*/ 712824 w 4177611"/>
              <a:gd name="connsiteY24" fmla="*/ 420683 h 2176447"/>
              <a:gd name="connsiteX25" fmla="*/ 712824 w 4177611"/>
              <a:gd name="connsiteY25" fmla="*/ 446975 h 2176447"/>
              <a:gd name="connsiteX26" fmla="*/ 782937 w 4177611"/>
              <a:gd name="connsiteY26" fmla="*/ 446975 h 2176447"/>
              <a:gd name="connsiteX27" fmla="*/ 782937 w 4177611"/>
              <a:gd name="connsiteY27" fmla="*/ 464504 h 2176447"/>
              <a:gd name="connsiteX28" fmla="*/ 809230 w 4177611"/>
              <a:gd name="connsiteY28" fmla="*/ 464504 h 2176447"/>
              <a:gd name="connsiteX29" fmla="*/ 809230 w 4177611"/>
              <a:gd name="connsiteY29" fmla="*/ 528775 h 2176447"/>
              <a:gd name="connsiteX30" fmla="*/ 844287 w 4177611"/>
              <a:gd name="connsiteY30" fmla="*/ 528775 h 2176447"/>
              <a:gd name="connsiteX31" fmla="*/ 844287 w 4177611"/>
              <a:gd name="connsiteY31" fmla="*/ 581360 h 2176447"/>
              <a:gd name="connsiteX32" fmla="*/ 864737 w 4177611"/>
              <a:gd name="connsiteY32" fmla="*/ 581360 h 2176447"/>
              <a:gd name="connsiteX33" fmla="*/ 864737 w 4177611"/>
              <a:gd name="connsiteY33" fmla="*/ 625181 h 2176447"/>
              <a:gd name="connsiteX34" fmla="*/ 882265 w 4177611"/>
              <a:gd name="connsiteY34" fmla="*/ 625181 h 2176447"/>
              <a:gd name="connsiteX35" fmla="*/ 882265 w 4177611"/>
              <a:gd name="connsiteY35" fmla="*/ 680688 h 2176447"/>
              <a:gd name="connsiteX36" fmla="*/ 905636 w 4177611"/>
              <a:gd name="connsiteY36" fmla="*/ 680688 h 2176447"/>
              <a:gd name="connsiteX37" fmla="*/ 905636 w 4177611"/>
              <a:gd name="connsiteY37" fmla="*/ 727430 h 2176447"/>
              <a:gd name="connsiteX38" fmla="*/ 961143 w 4177611"/>
              <a:gd name="connsiteY38" fmla="*/ 727430 h 2176447"/>
              <a:gd name="connsiteX39" fmla="*/ 961143 w 4177611"/>
              <a:gd name="connsiteY39" fmla="*/ 777094 h 2176447"/>
              <a:gd name="connsiteX40" fmla="*/ 1007885 w 4177611"/>
              <a:gd name="connsiteY40" fmla="*/ 777094 h 2176447"/>
              <a:gd name="connsiteX41" fmla="*/ 1007885 w 4177611"/>
              <a:gd name="connsiteY41" fmla="*/ 835522 h 2176447"/>
              <a:gd name="connsiteX42" fmla="*/ 1063392 w 4177611"/>
              <a:gd name="connsiteY42" fmla="*/ 835522 h 2176447"/>
              <a:gd name="connsiteX43" fmla="*/ 1063392 w 4177611"/>
              <a:gd name="connsiteY43" fmla="*/ 870579 h 2176447"/>
              <a:gd name="connsiteX44" fmla="*/ 1080921 w 4177611"/>
              <a:gd name="connsiteY44" fmla="*/ 870579 h 2176447"/>
              <a:gd name="connsiteX45" fmla="*/ 1080921 w 4177611"/>
              <a:gd name="connsiteY45" fmla="*/ 891029 h 2176447"/>
              <a:gd name="connsiteX46" fmla="*/ 1107213 w 4177611"/>
              <a:gd name="connsiteY46" fmla="*/ 891029 h 2176447"/>
              <a:gd name="connsiteX47" fmla="*/ 1107213 w 4177611"/>
              <a:gd name="connsiteY47" fmla="*/ 943614 h 2176447"/>
              <a:gd name="connsiteX48" fmla="*/ 1194855 w 4177611"/>
              <a:gd name="connsiteY48" fmla="*/ 943614 h 2176447"/>
              <a:gd name="connsiteX49" fmla="*/ 1194855 w 4177611"/>
              <a:gd name="connsiteY49" fmla="*/ 996199 h 2176447"/>
              <a:gd name="connsiteX50" fmla="*/ 1218227 w 4177611"/>
              <a:gd name="connsiteY50" fmla="*/ 996199 h 2176447"/>
              <a:gd name="connsiteX51" fmla="*/ 1218227 w 4177611"/>
              <a:gd name="connsiteY51" fmla="*/ 1034178 h 2176447"/>
              <a:gd name="connsiteX52" fmla="*/ 1250362 w 4177611"/>
              <a:gd name="connsiteY52" fmla="*/ 1034178 h 2176447"/>
              <a:gd name="connsiteX53" fmla="*/ 1250362 w 4177611"/>
              <a:gd name="connsiteY53" fmla="*/ 1092606 h 2176447"/>
              <a:gd name="connsiteX54" fmla="*/ 1335083 w 4177611"/>
              <a:gd name="connsiteY54" fmla="*/ 1092606 h 2176447"/>
              <a:gd name="connsiteX55" fmla="*/ 1335083 w 4177611"/>
              <a:gd name="connsiteY55" fmla="*/ 1136427 h 2176447"/>
              <a:gd name="connsiteX56" fmla="*/ 1498682 w 4177611"/>
              <a:gd name="connsiteY56" fmla="*/ 1136427 h 2176447"/>
              <a:gd name="connsiteX57" fmla="*/ 1498682 w 4177611"/>
              <a:gd name="connsiteY57" fmla="*/ 1162720 h 2176447"/>
              <a:gd name="connsiteX58" fmla="*/ 1533739 w 4177611"/>
              <a:gd name="connsiteY58" fmla="*/ 1162720 h 2176447"/>
              <a:gd name="connsiteX59" fmla="*/ 1533739 w 4177611"/>
              <a:gd name="connsiteY59" fmla="*/ 1194855 h 2176447"/>
              <a:gd name="connsiteX60" fmla="*/ 1568795 w 4177611"/>
              <a:gd name="connsiteY60" fmla="*/ 1194855 h 2176447"/>
              <a:gd name="connsiteX61" fmla="*/ 1568795 w 4177611"/>
              <a:gd name="connsiteY61" fmla="*/ 1226991 h 2176447"/>
              <a:gd name="connsiteX62" fmla="*/ 1595088 w 4177611"/>
              <a:gd name="connsiteY62" fmla="*/ 1226991 h 2176447"/>
              <a:gd name="connsiteX63" fmla="*/ 1595088 w 4177611"/>
              <a:gd name="connsiteY63" fmla="*/ 1262047 h 2176447"/>
              <a:gd name="connsiteX64" fmla="*/ 1627224 w 4177611"/>
              <a:gd name="connsiteY64" fmla="*/ 1262047 h 2176447"/>
              <a:gd name="connsiteX65" fmla="*/ 1627224 w 4177611"/>
              <a:gd name="connsiteY65" fmla="*/ 1326318 h 2176447"/>
              <a:gd name="connsiteX66" fmla="*/ 1665202 w 4177611"/>
              <a:gd name="connsiteY66" fmla="*/ 1326318 h 2176447"/>
              <a:gd name="connsiteX67" fmla="*/ 1665202 w 4177611"/>
              <a:gd name="connsiteY67" fmla="*/ 1387668 h 2176447"/>
              <a:gd name="connsiteX68" fmla="*/ 1703180 w 4177611"/>
              <a:gd name="connsiteY68" fmla="*/ 1387668 h 2176447"/>
              <a:gd name="connsiteX69" fmla="*/ 1703180 w 4177611"/>
              <a:gd name="connsiteY69" fmla="*/ 1434410 h 2176447"/>
              <a:gd name="connsiteX70" fmla="*/ 1767451 w 4177611"/>
              <a:gd name="connsiteY70" fmla="*/ 1434410 h 2176447"/>
              <a:gd name="connsiteX71" fmla="*/ 1767451 w 4177611"/>
              <a:gd name="connsiteY71" fmla="*/ 1492838 h 2176447"/>
              <a:gd name="connsiteX72" fmla="*/ 1895993 w 4177611"/>
              <a:gd name="connsiteY72" fmla="*/ 1492838 h 2176447"/>
              <a:gd name="connsiteX73" fmla="*/ 1895993 w 4177611"/>
              <a:gd name="connsiteY73" fmla="*/ 1542502 h 2176447"/>
              <a:gd name="connsiteX74" fmla="*/ 1954421 w 4177611"/>
              <a:gd name="connsiteY74" fmla="*/ 1542502 h 2176447"/>
              <a:gd name="connsiteX75" fmla="*/ 1954421 w 4177611"/>
              <a:gd name="connsiteY75" fmla="*/ 1586323 h 2176447"/>
              <a:gd name="connsiteX76" fmla="*/ 2150155 w 4177611"/>
              <a:gd name="connsiteY76" fmla="*/ 1586323 h 2176447"/>
              <a:gd name="connsiteX77" fmla="*/ 2150155 w 4177611"/>
              <a:gd name="connsiteY77" fmla="*/ 1624302 h 2176447"/>
              <a:gd name="connsiteX78" fmla="*/ 2234876 w 4177611"/>
              <a:gd name="connsiteY78" fmla="*/ 1624302 h 2176447"/>
              <a:gd name="connsiteX79" fmla="*/ 2234876 w 4177611"/>
              <a:gd name="connsiteY79" fmla="*/ 1668123 h 2176447"/>
              <a:gd name="connsiteX80" fmla="*/ 2275776 w 4177611"/>
              <a:gd name="connsiteY80" fmla="*/ 1668123 h 2176447"/>
              <a:gd name="connsiteX81" fmla="*/ 2275776 w 4177611"/>
              <a:gd name="connsiteY81" fmla="*/ 1744079 h 2176447"/>
              <a:gd name="connsiteX82" fmla="*/ 2351732 w 4177611"/>
              <a:gd name="connsiteY82" fmla="*/ 1744079 h 2176447"/>
              <a:gd name="connsiteX83" fmla="*/ 2351732 w 4177611"/>
              <a:gd name="connsiteY83" fmla="*/ 1787900 h 2176447"/>
              <a:gd name="connsiteX84" fmla="*/ 2494881 w 4177611"/>
              <a:gd name="connsiteY84" fmla="*/ 1787900 h 2176447"/>
              <a:gd name="connsiteX85" fmla="*/ 2494881 w 4177611"/>
              <a:gd name="connsiteY85" fmla="*/ 1840486 h 2176447"/>
              <a:gd name="connsiteX86" fmla="*/ 2544545 w 4177611"/>
              <a:gd name="connsiteY86" fmla="*/ 1840486 h 2176447"/>
              <a:gd name="connsiteX87" fmla="*/ 2544545 w 4177611"/>
              <a:gd name="connsiteY87" fmla="*/ 1890150 h 2176447"/>
              <a:gd name="connsiteX88" fmla="*/ 2816236 w 4177611"/>
              <a:gd name="connsiteY88" fmla="*/ 1890150 h 2176447"/>
              <a:gd name="connsiteX89" fmla="*/ 2816236 w 4177611"/>
              <a:gd name="connsiteY89" fmla="*/ 1960263 h 2176447"/>
              <a:gd name="connsiteX90" fmla="*/ 2860057 w 4177611"/>
              <a:gd name="connsiteY90" fmla="*/ 1960263 h 2176447"/>
              <a:gd name="connsiteX91" fmla="*/ 2860057 w 4177611"/>
              <a:gd name="connsiteY91" fmla="*/ 2027456 h 2176447"/>
              <a:gd name="connsiteX92" fmla="*/ 2994441 w 4177611"/>
              <a:gd name="connsiteY92" fmla="*/ 2027456 h 2176447"/>
              <a:gd name="connsiteX93" fmla="*/ 2994441 w 4177611"/>
              <a:gd name="connsiteY93" fmla="*/ 2091727 h 2176447"/>
              <a:gd name="connsiteX94" fmla="*/ 3336246 w 4177611"/>
              <a:gd name="connsiteY94" fmla="*/ 2091727 h 2176447"/>
              <a:gd name="connsiteX95" fmla="*/ 3336246 w 4177611"/>
              <a:gd name="connsiteY95" fmla="*/ 2176447 h 2176447"/>
              <a:gd name="connsiteX96" fmla="*/ 4177611 w 4177611"/>
              <a:gd name="connsiteY96" fmla="*/ 2176447 h 21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177611" h="2176447">
                <a:moveTo>
                  <a:pt x="0" y="0"/>
                </a:moveTo>
                <a:lnTo>
                  <a:pt x="108093" y="0"/>
                </a:lnTo>
                <a:lnTo>
                  <a:pt x="108093" y="43821"/>
                </a:lnTo>
                <a:lnTo>
                  <a:pt x="198656" y="43821"/>
                </a:lnTo>
                <a:lnTo>
                  <a:pt x="198656" y="78878"/>
                </a:lnTo>
                <a:lnTo>
                  <a:pt x="198656" y="78878"/>
                </a:lnTo>
                <a:lnTo>
                  <a:pt x="198656" y="93485"/>
                </a:lnTo>
                <a:lnTo>
                  <a:pt x="286298" y="93485"/>
                </a:lnTo>
                <a:lnTo>
                  <a:pt x="286298" y="122699"/>
                </a:lnTo>
                <a:lnTo>
                  <a:pt x="315512" y="122699"/>
                </a:lnTo>
                <a:lnTo>
                  <a:pt x="315512" y="140228"/>
                </a:lnTo>
                <a:lnTo>
                  <a:pt x="385626" y="140228"/>
                </a:lnTo>
                <a:lnTo>
                  <a:pt x="385626" y="163599"/>
                </a:lnTo>
                <a:lnTo>
                  <a:pt x="429447" y="163599"/>
                </a:lnTo>
                <a:lnTo>
                  <a:pt x="429447" y="189892"/>
                </a:lnTo>
                <a:lnTo>
                  <a:pt x="578439" y="189892"/>
                </a:lnTo>
                <a:lnTo>
                  <a:pt x="578439" y="251241"/>
                </a:lnTo>
                <a:lnTo>
                  <a:pt x="604731" y="251241"/>
                </a:lnTo>
                <a:lnTo>
                  <a:pt x="604731" y="283376"/>
                </a:lnTo>
                <a:lnTo>
                  <a:pt x="669002" y="283376"/>
                </a:lnTo>
                <a:lnTo>
                  <a:pt x="669002" y="353490"/>
                </a:lnTo>
                <a:lnTo>
                  <a:pt x="692374" y="353490"/>
                </a:lnTo>
                <a:lnTo>
                  <a:pt x="692374" y="420683"/>
                </a:lnTo>
                <a:lnTo>
                  <a:pt x="712824" y="420683"/>
                </a:lnTo>
                <a:lnTo>
                  <a:pt x="712824" y="420683"/>
                </a:lnTo>
                <a:lnTo>
                  <a:pt x="712824" y="446975"/>
                </a:lnTo>
                <a:lnTo>
                  <a:pt x="782937" y="446975"/>
                </a:lnTo>
                <a:lnTo>
                  <a:pt x="782937" y="464504"/>
                </a:lnTo>
                <a:lnTo>
                  <a:pt x="809230" y="464504"/>
                </a:lnTo>
                <a:lnTo>
                  <a:pt x="809230" y="528775"/>
                </a:lnTo>
                <a:lnTo>
                  <a:pt x="844287" y="528775"/>
                </a:lnTo>
                <a:lnTo>
                  <a:pt x="844287" y="581360"/>
                </a:lnTo>
                <a:lnTo>
                  <a:pt x="864737" y="581360"/>
                </a:lnTo>
                <a:lnTo>
                  <a:pt x="864737" y="625181"/>
                </a:lnTo>
                <a:lnTo>
                  <a:pt x="882265" y="625181"/>
                </a:lnTo>
                <a:lnTo>
                  <a:pt x="882265" y="680688"/>
                </a:lnTo>
                <a:lnTo>
                  <a:pt x="905636" y="680688"/>
                </a:lnTo>
                <a:lnTo>
                  <a:pt x="905636" y="727430"/>
                </a:lnTo>
                <a:lnTo>
                  <a:pt x="961143" y="727430"/>
                </a:lnTo>
                <a:lnTo>
                  <a:pt x="961143" y="777094"/>
                </a:lnTo>
                <a:lnTo>
                  <a:pt x="1007885" y="777094"/>
                </a:lnTo>
                <a:lnTo>
                  <a:pt x="1007885" y="835522"/>
                </a:lnTo>
                <a:lnTo>
                  <a:pt x="1063392" y="835522"/>
                </a:lnTo>
                <a:lnTo>
                  <a:pt x="1063392" y="870579"/>
                </a:lnTo>
                <a:lnTo>
                  <a:pt x="1080921" y="870579"/>
                </a:lnTo>
                <a:lnTo>
                  <a:pt x="1080921" y="891029"/>
                </a:lnTo>
                <a:lnTo>
                  <a:pt x="1107213" y="891029"/>
                </a:lnTo>
                <a:lnTo>
                  <a:pt x="1107213" y="943614"/>
                </a:lnTo>
                <a:lnTo>
                  <a:pt x="1194855" y="943614"/>
                </a:lnTo>
                <a:lnTo>
                  <a:pt x="1194855" y="996199"/>
                </a:lnTo>
                <a:lnTo>
                  <a:pt x="1218227" y="996199"/>
                </a:lnTo>
                <a:lnTo>
                  <a:pt x="1218227" y="1034178"/>
                </a:lnTo>
                <a:lnTo>
                  <a:pt x="1250362" y="1034178"/>
                </a:lnTo>
                <a:lnTo>
                  <a:pt x="1250362" y="1092606"/>
                </a:lnTo>
                <a:lnTo>
                  <a:pt x="1335083" y="1092606"/>
                </a:lnTo>
                <a:lnTo>
                  <a:pt x="1335083" y="1136427"/>
                </a:lnTo>
                <a:lnTo>
                  <a:pt x="1498682" y="1136427"/>
                </a:lnTo>
                <a:lnTo>
                  <a:pt x="1498682" y="1162720"/>
                </a:lnTo>
                <a:lnTo>
                  <a:pt x="1533739" y="1162720"/>
                </a:lnTo>
                <a:lnTo>
                  <a:pt x="1533739" y="1194855"/>
                </a:lnTo>
                <a:lnTo>
                  <a:pt x="1568795" y="1194855"/>
                </a:lnTo>
                <a:lnTo>
                  <a:pt x="1568795" y="1226991"/>
                </a:lnTo>
                <a:lnTo>
                  <a:pt x="1595088" y="1226991"/>
                </a:lnTo>
                <a:lnTo>
                  <a:pt x="1595088" y="1262047"/>
                </a:lnTo>
                <a:lnTo>
                  <a:pt x="1627224" y="1262047"/>
                </a:lnTo>
                <a:lnTo>
                  <a:pt x="1627224" y="1326318"/>
                </a:lnTo>
                <a:lnTo>
                  <a:pt x="1665202" y="1326318"/>
                </a:lnTo>
                <a:lnTo>
                  <a:pt x="1665202" y="1387668"/>
                </a:lnTo>
                <a:lnTo>
                  <a:pt x="1703180" y="1387668"/>
                </a:lnTo>
                <a:lnTo>
                  <a:pt x="1703180" y="1434410"/>
                </a:lnTo>
                <a:lnTo>
                  <a:pt x="1767451" y="1434410"/>
                </a:lnTo>
                <a:lnTo>
                  <a:pt x="1767451" y="1492838"/>
                </a:lnTo>
                <a:lnTo>
                  <a:pt x="1895993" y="1492838"/>
                </a:lnTo>
                <a:lnTo>
                  <a:pt x="1895993" y="1542502"/>
                </a:lnTo>
                <a:lnTo>
                  <a:pt x="1954421" y="1542502"/>
                </a:lnTo>
                <a:lnTo>
                  <a:pt x="1954421" y="1586323"/>
                </a:lnTo>
                <a:lnTo>
                  <a:pt x="2150155" y="1586323"/>
                </a:lnTo>
                <a:lnTo>
                  <a:pt x="2150155" y="1624302"/>
                </a:lnTo>
                <a:lnTo>
                  <a:pt x="2234876" y="1624302"/>
                </a:lnTo>
                <a:lnTo>
                  <a:pt x="2234876" y="1668123"/>
                </a:lnTo>
                <a:lnTo>
                  <a:pt x="2275776" y="1668123"/>
                </a:lnTo>
                <a:lnTo>
                  <a:pt x="2275776" y="1744079"/>
                </a:lnTo>
                <a:lnTo>
                  <a:pt x="2351732" y="1744079"/>
                </a:lnTo>
                <a:lnTo>
                  <a:pt x="2351732" y="1787900"/>
                </a:lnTo>
                <a:lnTo>
                  <a:pt x="2494881" y="1787900"/>
                </a:lnTo>
                <a:lnTo>
                  <a:pt x="2494881" y="1840486"/>
                </a:lnTo>
                <a:lnTo>
                  <a:pt x="2544545" y="1840486"/>
                </a:lnTo>
                <a:lnTo>
                  <a:pt x="2544545" y="1890150"/>
                </a:lnTo>
                <a:lnTo>
                  <a:pt x="2816236" y="1890150"/>
                </a:lnTo>
                <a:lnTo>
                  <a:pt x="2816236" y="1960263"/>
                </a:lnTo>
                <a:lnTo>
                  <a:pt x="2860057" y="1960263"/>
                </a:lnTo>
                <a:lnTo>
                  <a:pt x="2860057" y="2027456"/>
                </a:lnTo>
                <a:lnTo>
                  <a:pt x="2994441" y="2027456"/>
                </a:lnTo>
                <a:lnTo>
                  <a:pt x="2994441" y="2091727"/>
                </a:lnTo>
                <a:lnTo>
                  <a:pt x="3336246" y="2091727"/>
                </a:lnTo>
                <a:lnTo>
                  <a:pt x="3336246" y="2176447"/>
                </a:lnTo>
                <a:lnTo>
                  <a:pt x="4177611" y="2176447"/>
                </a:lnTo>
              </a:path>
            </a:pathLst>
          </a:custGeom>
          <a:noFill/>
          <a:ln w="2857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Freeform: Shape 2">
            <a:extLst>
              <a:ext uri="{FF2B5EF4-FFF2-40B4-BE49-F238E27FC236}">
                <a16:creationId xmlns:a16="http://schemas.microsoft.com/office/drawing/2014/main" xmlns="" id="{32AF9242-F82C-4FA5-845D-450B2F8A96DD}"/>
              </a:ext>
            </a:extLst>
          </p:cNvPr>
          <p:cNvSpPr/>
          <p:nvPr/>
        </p:nvSpPr>
        <p:spPr bwMode="auto">
          <a:xfrm>
            <a:off x="1190847" y="1807535"/>
            <a:ext cx="4174038" cy="1959428"/>
          </a:xfrm>
          <a:custGeom>
            <a:avLst/>
            <a:gdLst>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03248 h 1959428"/>
              <a:gd name="connsiteX77" fmla="*/ 1755891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8550 w 4174038"/>
              <a:gd name="connsiteY76" fmla="*/ 1339703 h 1959428"/>
              <a:gd name="connsiteX77" fmla="*/ 1755891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30590 h 1959428"/>
              <a:gd name="connsiteX77" fmla="*/ 1755891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55891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55891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55891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55891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55891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55891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65004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27552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35451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453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453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374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1588 w 4174038"/>
              <a:gd name="connsiteY76" fmla="*/ 13374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9488 w 4174038"/>
              <a:gd name="connsiteY76" fmla="*/ 13374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9488 w 4174038"/>
              <a:gd name="connsiteY76" fmla="*/ 13374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39488 w 4174038"/>
              <a:gd name="connsiteY76" fmla="*/ 13374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11839 w 4174038"/>
              <a:gd name="connsiteY76" fmla="*/ 1339401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11839 w 4174038"/>
              <a:gd name="connsiteY76" fmla="*/ 1339401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05914 w 4174038"/>
              <a:gd name="connsiteY76" fmla="*/ 1339401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3347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3347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3347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3347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3347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3347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36164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40114 w 4174038"/>
              <a:gd name="connsiteY43" fmla="*/ 714963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53939 w 4174038"/>
              <a:gd name="connsiteY43" fmla="*/ 716938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57889 w 4174038"/>
              <a:gd name="connsiteY43" fmla="*/ 718913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57889 w 4174038"/>
              <a:gd name="connsiteY43" fmla="*/ 718913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57889 w 4174038"/>
              <a:gd name="connsiteY43" fmla="*/ 718913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57889 w 4174038"/>
              <a:gd name="connsiteY43" fmla="*/ 718913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57889 w 4174038"/>
              <a:gd name="connsiteY43" fmla="*/ 718913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57889 w 4174038"/>
              <a:gd name="connsiteY43" fmla="*/ 718913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57889 w 4174038"/>
              <a:gd name="connsiteY43" fmla="*/ 718913 h 1959428"/>
              <a:gd name="connsiteX44" fmla="*/ 115439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 name="connsiteX0" fmla="*/ 0 w 4174038"/>
              <a:gd name="connsiteY0" fmla="*/ 0 h 1959428"/>
              <a:gd name="connsiteX1" fmla="*/ 191386 w 4174038"/>
              <a:gd name="connsiteY1" fmla="*/ 0 h 1959428"/>
              <a:gd name="connsiteX2" fmla="*/ 191386 w 4174038"/>
              <a:gd name="connsiteY2" fmla="*/ 27341 h 1959428"/>
              <a:gd name="connsiteX3" fmla="*/ 255181 w 4174038"/>
              <a:gd name="connsiteY3" fmla="*/ 27341 h 1959428"/>
              <a:gd name="connsiteX4" fmla="*/ 255181 w 4174038"/>
              <a:gd name="connsiteY4" fmla="*/ 72909 h 1959428"/>
              <a:gd name="connsiteX5" fmla="*/ 279484 w 4174038"/>
              <a:gd name="connsiteY5" fmla="*/ 72909 h 1959428"/>
              <a:gd name="connsiteX6" fmla="*/ 279484 w 4174038"/>
              <a:gd name="connsiteY6" fmla="*/ 88098 h 1959428"/>
              <a:gd name="connsiteX7" fmla="*/ 312901 w 4174038"/>
              <a:gd name="connsiteY7" fmla="*/ 88098 h 1959428"/>
              <a:gd name="connsiteX8" fmla="*/ 312901 w 4174038"/>
              <a:gd name="connsiteY8" fmla="*/ 127591 h 1959428"/>
              <a:gd name="connsiteX9" fmla="*/ 407075 w 4174038"/>
              <a:gd name="connsiteY9" fmla="*/ 127591 h 1959428"/>
              <a:gd name="connsiteX10" fmla="*/ 407075 w 4174038"/>
              <a:gd name="connsiteY10" fmla="*/ 148856 h 1959428"/>
              <a:gd name="connsiteX11" fmla="*/ 492135 w 4174038"/>
              <a:gd name="connsiteY11" fmla="*/ 148856 h 1959428"/>
              <a:gd name="connsiteX12" fmla="*/ 492135 w 4174038"/>
              <a:gd name="connsiteY12" fmla="*/ 212651 h 1959428"/>
              <a:gd name="connsiteX13" fmla="*/ 513400 w 4174038"/>
              <a:gd name="connsiteY13" fmla="*/ 212651 h 1959428"/>
              <a:gd name="connsiteX14" fmla="*/ 513400 w 4174038"/>
              <a:gd name="connsiteY14" fmla="*/ 267333 h 1959428"/>
              <a:gd name="connsiteX15" fmla="*/ 577196 w 4174038"/>
              <a:gd name="connsiteY15" fmla="*/ 267333 h 1959428"/>
              <a:gd name="connsiteX16" fmla="*/ 577196 w 4174038"/>
              <a:gd name="connsiteY16" fmla="*/ 267333 h 1959428"/>
              <a:gd name="connsiteX17" fmla="*/ 577196 w 4174038"/>
              <a:gd name="connsiteY17" fmla="*/ 267333 h 1959428"/>
              <a:gd name="connsiteX18" fmla="*/ 577196 w 4174038"/>
              <a:gd name="connsiteY18" fmla="*/ 291636 h 1959428"/>
              <a:gd name="connsiteX19" fmla="*/ 726051 w 4174038"/>
              <a:gd name="connsiteY19" fmla="*/ 291636 h 1959428"/>
              <a:gd name="connsiteX20" fmla="*/ 726051 w 4174038"/>
              <a:gd name="connsiteY20" fmla="*/ 340242 h 1959428"/>
              <a:gd name="connsiteX21" fmla="*/ 774657 w 4174038"/>
              <a:gd name="connsiteY21" fmla="*/ 340242 h 1959428"/>
              <a:gd name="connsiteX22" fmla="*/ 774657 w 4174038"/>
              <a:gd name="connsiteY22" fmla="*/ 358469 h 1959428"/>
              <a:gd name="connsiteX23" fmla="*/ 798960 w 4174038"/>
              <a:gd name="connsiteY23" fmla="*/ 358469 h 1959428"/>
              <a:gd name="connsiteX24" fmla="*/ 798960 w 4174038"/>
              <a:gd name="connsiteY24" fmla="*/ 388848 h 1959428"/>
              <a:gd name="connsiteX25" fmla="*/ 823263 w 4174038"/>
              <a:gd name="connsiteY25" fmla="*/ 388848 h 1959428"/>
              <a:gd name="connsiteX26" fmla="*/ 823263 w 4174038"/>
              <a:gd name="connsiteY26" fmla="*/ 422264 h 1959428"/>
              <a:gd name="connsiteX27" fmla="*/ 850604 w 4174038"/>
              <a:gd name="connsiteY27" fmla="*/ 422264 h 1959428"/>
              <a:gd name="connsiteX28" fmla="*/ 850604 w 4174038"/>
              <a:gd name="connsiteY28" fmla="*/ 443529 h 1959428"/>
              <a:gd name="connsiteX29" fmla="*/ 920475 w 4174038"/>
              <a:gd name="connsiteY29" fmla="*/ 443529 h 1959428"/>
              <a:gd name="connsiteX30" fmla="*/ 920475 w 4174038"/>
              <a:gd name="connsiteY30" fmla="*/ 495173 h 1959428"/>
              <a:gd name="connsiteX31" fmla="*/ 956930 w 4174038"/>
              <a:gd name="connsiteY31" fmla="*/ 495173 h 1959428"/>
              <a:gd name="connsiteX32" fmla="*/ 956930 w 4174038"/>
              <a:gd name="connsiteY32" fmla="*/ 531628 h 1959428"/>
              <a:gd name="connsiteX33" fmla="*/ 981233 w 4174038"/>
              <a:gd name="connsiteY33" fmla="*/ 531628 h 1959428"/>
              <a:gd name="connsiteX34" fmla="*/ 981233 w 4174038"/>
              <a:gd name="connsiteY34" fmla="*/ 577196 h 1959428"/>
              <a:gd name="connsiteX35" fmla="*/ 1023763 w 4174038"/>
              <a:gd name="connsiteY35" fmla="*/ 577196 h 1959428"/>
              <a:gd name="connsiteX36" fmla="*/ 1023763 w 4174038"/>
              <a:gd name="connsiteY36" fmla="*/ 604537 h 1959428"/>
              <a:gd name="connsiteX37" fmla="*/ 1099710 w 4174038"/>
              <a:gd name="connsiteY37" fmla="*/ 604537 h 1959428"/>
              <a:gd name="connsiteX38" fmla="*/ 1099710 w 4174038"/>
              <a:gd name="connsiteY38" fmla="*/ 625802 h 1959428"/>
              <a:gd name="connsiteX39" fmla="*/ 1127051 w 4174038"/>
              <a:gd name="connsiteY39" fmla="*/ 625802 h 1959428"/>
              <a:gd name="connsiteX40" fmla="*/ 1127051 w 4174038"/>
              <a:gd name="connsiteY40" fmla="*/ 674408 h 1959428"/>
              <a:gd name="connsiteX41" fmla="*/ 1136164 w 4174038"/>
              <a:gd name="connsiteY41" fmla="*/ 674408 h 1959428"/>
              <a:gd name="connsiteX42" fmla="*/ 1136164 w 4174038"/>
              <a:gd name="connsiteY42" fmla="*/ 716938 h 1959428"/>
              <a:gd name="connsiteX43" fmla="*/ 1157889 w 4174038"/>
              <a:gd name="connsiteY43" fmla="*/ 718913 h 1959428"/>
              <a:gd name="connsiteX44" fmla="*/ 1158342 w 4174038"/>
              <a:gd name="connsiteY44" fmla="*/ 735166 h 1959428"/>
              <a:gd name="connsiteX45" fmla="*/ 1193884 w 4174038"/>
              <a:gd name="connsiteY45" fmla="*/ 735166 h 1959428"/>
              <a:gd name="connsiteX46" fmla="*/ 1193884 w 4174038"/>
              <a:gd name="connsiteY46" fmla="*/ 795923 h 1959428"/>
              <a:gd name="connsiteX47" fmla="*/ 1248566 w 4174038"/>
              <a:gd name="connsiteY47" fmla="*/ 795923 h 1959428"/>
              <a:gd name="connsiteX48" fmla="*/ 1248566 w 4174038"/>
              <a:gd name="connsiteY48" fmla="*/ 814150 h 1959428"/>
              <a:gd name="connsiteX49" fmla="*/ 1266793 w 4174038"/>
              <a:gd name="connsiteY49" fmla="*/ 814150 h 1959428"/>
              <a:gd name="connsiteX50" fmla="*/ 1266793 w 4174038"/>
              <a:gd name="connsiteY50" fmla="*/ 850605 h 1959428"/>
              <a:gd name="connsiteX51" fmla="*/ 1306285 w 4174038"/>
              <a:gd name="connsiteY51" fmla="*/ 850605 h 1959428"/>
              <a:gd name="connsiteX52" fmla="*/ 1306285 w 4174038"/>
              <a:gd name="connsiteY52" fmla="*/ 890097 h 1959428"/>
              <a:gd name="connsiteX53" fmla="*/ 1324512 w 4174038"/>
              <a:gd name="connsiteY53" fmla="*/ 890097 h 1959428"/>
              <a:gd name="connsiteX54" fmla="*/ 1324512 w 4174038"/>
              <a:gd name="connsiteY54" fmla="*/ 914400 h 1959428"/>
              <a:gd name="connsiteX55" fmla="*/ 1364005 w 4174038"/>
              <a:gd name="connsiteY55" fmla="*/ 914400 h 1959428"/>
              <a:gd name="connsiteX56" fmla="*/ 1364005 w 4174038"/>
              <a:gd name="connsiteY56" fmla="*/ 932627 h 1959428"/>
              <a:gd name="connsiteX57" fmla="*/ 1424762 w 4174038"/>
              <a:gd name="connsiteY57" fmla="*/ 932627 h 1959428"/>
              <a:gd name="connsiteX58" fmla="*/ 1424762 w 4174038"/>
              <a:gd name="connsiteY58" fmla="*/ 1002498 h 1959428"/>
              <a:gd name="connsiteX59" fmla="*/ 1458179 w 4174038"/>
              <a:gd name="connsiteY59" fmla="*/ 1002498 h 1959428"/>
              <a:gd name="connsiteX60" fmla="*/ 1458179 w 4174038"/>
              <a:gd name="connsiteY60" fmla="*/ 1014650 h 1959428"/>
              <a:gd name="connsiteX61" fmla="*/ 1512861 w 4174038"/>
              <a:gd name="connsiteY61" fmla="*/ 1014650 h 1959428"/>
              <a:gd name="connsiteX62" fmla="*/ 1512861 w 4174038"/>
              <a:gd name="connsiteY62" fmla="*/ 1041991 h 1959428"/>
              <a:gd name="connsiteX63" fmla="*/ 1528050 w 4174038"/>
              <a:gd name="connsiteY63" fmla="*/ 1041991 h 1959428"/>
              <a:gd name="connsiteX64" fmla="*/ 1528050 w 4174038"/>
              <a:gd name="connsiteY64" fmla="*/ 1069331 h 1959428"/>
              <a:gd name="connsiteX65" fmla="*/ 1573618 w 4174038"/>
              <a:gd name="connsiteY65" fmla="*/ 1069331 h 1959428"/>
              <a:gd name="connsiteX66" fmla="*/ 1573618 w 4174038"/>
              <a:gd name="connsiteY66" fmla="*/ 1105786 h 1959428"/>
              <a:gd name="connsiteX67" fmla="*/ 1622224 w 4174038"/>
              <a:gd name="connsiteY67" fmla="*/ 1105786 h 1959428"/>
              <a:gd name="connsiteX68" fmla="*/ 1622224 w 4174038"/>
              <a:gd name="connsiteY68" fmla="*/ 1178695 h 1959428"/>
              <a:gd name="connsiteX69" fmla="*/ 1664754 w 4174038"/>
              <a:gd name="connsiteY69" fmla="*/ 1178695 h 1959428"/>
              <a:gd name="connsiteX70" fmla="*/ 1664754 w 4174038"/>
              <a:gd name="connsiteY70" fmla="*/ 1230339 h 1959428"/>
              <a:gd name="connsiteX71" fmla="*/ 1679944 w 4174038"/>
              <a:gd name="connsiteY71" fmla="*/ 1230339 h 1959428"/>
              <a:gd name="connsiteX72" fmla="*/ 1679944 w 4174038"/>
              <a:gd name="connsiteY72" fmla="*/ 1263755 h 1959428"/>
              <a:gd name="connsiteX73" fmla="*/ 1698171 w 4174038"/>
              <a:gd name="connsiteY73" fmla="*/ 1263755 h 1959428"/>
              <a:gd name="connsiteX74" fmla="*/ 1698171 w 4174038"/>
              <a:gd name="connsiteY74" fmla="*/ 1303248 h 1959428"/>
              <a:gd name="connsiteX75" fmla="*/ 1731588 w 4174038"/>
              <a:gd name="connsiteY75" fmla="*/ 1303248 h 1959428"/>
              <a:gd name="connsiteX76" fmla="*/ 1729613 w 4174038"/>
              <a:gd name="connsiteY76" fmla="*/ 1329526 h 1959428"/>
              <a:gd name="connsiteX77" fmla="*/ 1774118 w 4174038"/>
              <a:gd name="connsiteY77" fmla="*/ 1327551 h 1959428"/>
              <a:gd name="connsiteX78" fmla="*/ 1774118 w 4174038"/>
              <a:gd name="connsiteY78" fmla="*/ 1345778 h 1959428"/>
              <a:gd name="connsiteX79" fmla="*/ 1822724 w 4174038"/>
              <a:gd name="connsiteY79" fmla="*/ 1345778 h 1959428"/>
              <a:gd name="connsiteX80" fmla="*/ 1822724 w 4174038"/>
              <a:gd name="connsiteY80" fmla="*/ 1385270 h 1959428"/>
              <a:gd name="connsiteX81" fmla="*/ 1877405 w 4174038"/>
              <a:gd name="connsiteY81" fmla="*/ 1385270 h 1959428"/>
              <a:gd name="connsiteX82" fmla="*/ 1877405 w 4174038"/>
              <a:gd name="connsiteY82" fmla="*/ 1430838 h 1959428"/>
              <a:gd name="connsiteX83" fmla="*/ 1916898 w 4174038"/>
              <a:gd name="connsiteY83" fmla="*/ 1430838 h 1959428"/>
              <a:gd name="connsiteX84" fmla="*/ 1916898 w 4174038"/>
              <a:gd name="connsiteY84" fmla="*/ 1476407 h 1959428"/>
              <a:gd name="connsiteX85" fmla="*/ 1983731 w 4174038"/>
              <a:gd name="connsiteY85" fmla="*/ 1476407 h 1959428"/>
              <a:gd name="connsiteX86" fmla="*/ 1983731 w 4174038"/>
              <a:gd name="connsiteY86" fmla="*/ 1531088 h 1959428"/>
              <a:gd name="connsiteX87" fmla="*/ 2065754 w 4174038"/>
              <a:gd name="connsiteY87" fmla="*/ 1531088 h 1959428"/>
              <a:gd name="connsiteX88" fmla="*/ 2065754 w 4174038"/>
              <a:gd name="connsiteY88" fmla="*/ 1567543 h 1959428"/>
              <a:gd name="connsiteX89" fmla="*/ 2093095 w 4174038"/>
              <a:gd name="connsiteY89" fmla="*/ 1567543 h 1959428"/>
              <a:gd name="connsiteX90" fmla="*/ 2093095 w 4174038"/>
              <a:gd name="connsiteY90" fmla="*/ 1600959 h 1959428"/>
              <a:gd name="connsiteX91" fmla="*/ 2293594 w 4174038"/>
              <a:gd name="connsiteY91" fmla="*/ 1600959 h 1959428"/>
              <a:gd name="connsiteX92" fmla="*/ 2293594 w 4174038"/>
              <a:gd name="connsiteY92" fmla="*/ 1631338 h 1959428"/>
              <a:gd name="connsiteX93" fmla="*/ 2378655 w 4174038"/>
              <a:gd name="connsiteY93" fmla="*/ 1631338 h 1959428"/>
              <a:gd name="connsiteX94" fmla="*/ 2378655 w 4174038"/>
              <a:gd name="connsiteY94" fmla="*/ 1679944 h 1959428"/>
              <a:gd name="connsiteX95" fmla="*/ 2430299 w 4174038"/>
              <a:gd name="connsiteY95" fmla="*/ 1679944 h 1959428"/>
              <a:gd name="connsiteX96" fmla="*/ 2430299 w 4174038"/>
              <a:gd name="connsiteY96" fmla="*/ 1719436 h 1959428"/>
              <a:gd name="connsiteX97" fmla="*/ 2661177 w 4174038"/>
              <a:gd name="connsiteY97" fmla="*/ 1719436 h 1959428"/>
              <a:gd name="connsiteX98" fmla="*/ 2661177 w 4174038"/>
              <a:gd name="connsiteY98" fmla="*/ 1777156 h 1959428"/>
              <a:gd name="connsiteX99" fmla="*/ 2718897 w 4174038"/>
              <a:gd name="connsiteY99" fmla="*/ 1777156 h 1959428"/>
              <a:gd name="connsiteX100" fmla="*/ 2718897 w 4174038"/>
              <a:gd name="connsiteY100" fmla="*/ 1834876 h 1959428"/>
              <a:gd name="connsiteX101" fmla="*/ 2810033 w 4174038"/>
              <a:gd name="connsiteY101" fmla="*/ 1834876 h 1959428"/>
              <a:gd name="connsiteX102" fmla="*/ 2810033 w 4174038"/>
              <a:gd name="connsiteY102" fmla="*/ 1898671 h 1959428"/>
              <a:gd name="connsiteX103" fmla="*/ 3062176 w 4174038"/>
              <a:gd name="connsiteY103" fmla="*/ 1898671 h 1959428"/>
              <a:gd name="connsiteX104" fmla="*/ 3062176 w 4174038"/>
              <a:gd name="connsiteY104" fmla="*/ 1959428 h 1959428"/>
              <a:gd name="connsiteX105" fmla="*/ 4174038 w 4174038"/>
              <a:gd name="connsiteY105" fmla="*/ 1959428 h 19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174038" h="1959428">
                <a:moveTo>
                  <a:pt x="0" y="0"/>
                </a:moveTo>
                <a:lnTo>
                  <a:pt x="191386" y="0"/>
                </a:lnTo>
                <a:lnTo>
                  <a:pt x="191386" y="27341"/>
                </a:lnTo>
                <a:lnTo>
                  <a:pt x="255181" y="27341"/>
                </a:lnTo>
                <a:lnTo>
                  <a:pt x="255181" y="72909"/>
                </a:lnTo>
                <a:lnTo>
                  <a:pt x="279484" y="72909"/>
                </a:lnTo>
                <a:lnTo>
                  <a:pt x="279484" y="88098"/>
                </a:lnTo>
                <a:lnTo>
                  <a:pt x="312901" y="88098"/>
                </a:lnTo>
                <a:lnTo>
                  <a:pt x="312901" y="127591"/>
                </a:lnTo>
                <a:lnTo>
                  <a:pt x="407075" y="127591"/>
                </a:lnTo>
                <a:lnTo>
                  <a:pt x="407075" y="148856"/>
                </a:lnTo>
                <a:lnTo>
                  <a:pt x="492135" y="148856"/>
                </a:lnTo>
                <a:lnTo>
                  <a:pt x="492135" y="212651"/>
                </a:lnTo>
                <a:lnTo>
                  <a:pt x="513400" y="212651"/>
                </a:lnTo>
                <a:lnTo>
                  <a:pt x="513400" y="267333"/>
                </a:lnTo>
                <a:lnTo>
                  <a:pt x="577196" y="267333"/>
                </a:lnTo>
                <a:lnTo>
                  <a:pt x="577196" y="267333"/>
                </a:lnTo>
                <a:lnTo>
                  <a:pt x="577196" y="267333"/>
                </a:lnTo>
                <a:lnTo>
                  <a:pt x="577196" y="291636"/>
                </a:lnTo>
                <a:lnTo>
                  <a:pt x="726051" y="291636"/>
                </a:lnTo>
                <a:lnTo>
                  <a:pt x="726051" y="340242"/>
                </a:lnTo>
                <a:lnTo>
                  <a:pt x="774657" y="340242"/>
                </a:lnTo>
                <a:lnTo>
                  <a:pt x="774657" y="358469"/>
                </a:lnTo>
                <a:lnTo>
                  <a:pt x="798960" y="358469"/>
                </a:lnTo>
                <a:lnTo>
                  <a:pt x="798960" y="388848"/>
                </a:lnTo>
                <a:lnTo>
                  <a:pt x="823263" y="388848"/>
                </a:lnTo>
                <a:lnTo>
                  <a:pt x="823263" y="422264"/>
                </a:lnTo>
                <a:lnTo>
                  <a:pt x="850604" y="422264"/>
                </a:lnTo>
                <a:lnTo>
                  <a:pt x="850604" y="443529"/>
                </a:lnTo>
                <a:lnTo>
                  <a:pt x="920475" y="443529"/>
                </a:lnTo>
                <a:lnTo>
                  <a:pt x="920475" y="495173"/>
                </a:lnTo>
                <a:lnTo>
                  <a:pt x="956930" y="495173"/>
                </a:lnTo>
                <a:lnTo>
                  <a:pt x="956930" y="531628"/>
                </a:lnTo>
                <a:lnTo>
                  <a:pt x="981233" y="531628"/>
                </a:lnTo>
                <a:lnTo>
                  <a:pt x="981233" y="577196"/>
                </a:lnTo>
                <a:lnTo>
                  <a:pt x="1023763" y="577196"/>
                </a:lnTo>
                <a:lnTo>
                  <a:pt x="1023763" y="604537"/>
                </a:lnTo>
                <a:lnTo>
                  <a:pt x="1099710" y="604537"/>
                </a:lnTo>
                <a:lnTo>
                  <a:pt x="1099710" y="625802"/>
                </a:lnTo>
                <a:lnTo>
                  <a:pt x="1127051" y="625802"/>
                </a:lnTo>
                <a:lnTo>
                  <a:pt x="1127051" y="674408"/>
                </a:lnTo>
                <a:lnTo>
                  <a:pt x="1136164" y="674408"/>
                </a:lnTo>
                <a:lnTo>
                  <a:pt x="1136164" y="716938"/>
                </a:lnTo>
                <a:lnTo>
                  <a:pt x="1157889" y="718913"/>
                </a:lnTo>
                <a:lnTo>
                  <a:pt x="1158342" y="735166"/>
                </a:lnTo>
                <a:lnTo>
                  <a:pt x="1193884" y="735166"/>
                </a:lnTo>
                <a:lnTo>
                  <a:pt x="1193884" y="795923"/>
                </a:lnTo>
                <a:lnTo>
                  <a:pt x="1248566" y="795923"/>
                </a:lnTo>
                <a:lnTo>
                  <a:pt x="1248566" y="814150"/>
                </a:lnTo>
                <a:lnTo>
                  <a:pt x="1266793" y="814150"/>
                </a:lnTo>
                <a:lnTo>
                  <a:pt x="1266793" y="850605"/>
                </a:lnTo>
                <a:lnTo>
                  <a:pt x="1306285" y="850605"/>
                </a:lnTo>
                <a:lnTo>
                  <a:pt x="1306285" y="890097"/>
                </a:lnTo>
                <a:lnTo>
                  <a:pt x="1324512" y="890097"/>
                </a:lnTo>
                <a:lnTo>
                  <a:pt x="1324512" y="914400"/>
                </a:lnTo>
                <a:lnTo>
                  <a:pt x="1364005" y="914400"/>
                </a:lnTo>
                <a:lnTo>
                  <a:pt x="1364005" y="932627"/>
                </a:lnTo>
                <a:lnTo>
                  <a:pt x="1424762" y="932627"/>
                </a:lnTo>
                <a:lnTo>
                  <a:pt x="1424762" y="1002498"/>
                </a:lnTo>
                <a:lnTo>
                  <a:pt x="1458179" y="1002498"/>
                </a:lnTo>
                <a:lnTo>
                  <a:pt x="1458179" y="1014650"/>
                </a:lnTo>
                <a:lnTo>
                  <a:pt x="1512861" y="1014650"/>
                </a:lnTo>
                <a:lnTo>
                  <a:pt x="1512861" y="1041991"/>
                </a:lnTo>
                <a:lnTo>
                  <a:pt x="1528050" y="1041991"/>
                </a:lnTo>
                <a:lnTo>
                  <a:pt x="1528050" y="1069331"/>
                </a:lnTo>
                <a:lnTo>
                  <a:pt x="1573618" y="1069331"/>
                </a:lnTo>
                <a:lnTo>
                  <a:pt x="1573618" y="1105786"/>
                </a:lnTo>
                <a:lnTo>
                  <a:pt x="1622224" y="1105786"/>
                </a:lnTo>
                <a:lnTo>
                  <a:pt x="1622224" y="1178695"/>
                </a:lnTo>
                <a:lnTo>
                  <a:pt x="1664754" y="1178695"/>
                </a:lnTo>
                <a:lnTo>
                  <a:pt x="1664754" y="1230339"/>
                </a:lnTo>
                <a:lnTo>
                  <a:pt x="1679944" y="1230339"/>
                </a:lnTo>
                <a:lnTo>
                  <a:pt x="1679944" y="1263755"/>
                </a:lnTo>
                <a:lnTo>
                  <a:pt x="1698171" y="1263755"/>
                </a:lnTo>
                <a:lnTo>
                  <a:pt x="1698171" y="1303248"/>
                </a:lnTo>
                <a:lnTo>
                  <a:pt x="1731588" y="1303248"/>
                </a:lnTo>
                <a:lnTo>
                  <a:pt x="1729613" y="1329526"/>
                </a:lnTo>
                <a:lnTo>
                  <a:pt x="1774118" y="1327551"/>
                </a:lnTo>
                <a:lnTo>
                  <a:pt x="1774118" y="1345778"/>
                </a:lnTo>
                <a:lnTo>
                  <a:pt x="1822724" y="1345778"/>
                </a:lnTo>
                <a:lnTo>
                  <a:pt x="1822724" y="1385270"/>
                </a:lnTo>
                <a:lnTo>
                  <a:pt x="1877405" y="1385270"/>
                </a:lnTo>
                <a:lnTo>
                  <a:pt x="1877405" y="1430838"/>
                </a:lnTo>
                <a:lnTo>
                  <a:pt x="1916898" y="1430838"/>
                </a:lnTo>
                <a:lnTo>
                  <a:pt x="1916898" y="1476407"/>
                </a:lnTo>
                <a:lnTo>
                  <a:pt x="1983731" y="1476407"/>
                </a:lnTo>
                <a:lnTo>
                  <a:pt x="1983731" y="1531088"/>
                </a:lnTo>
                <a:lnTo>
                  <a:pt x="2065754" y="1531088"/>
                </a:lnTo>
                <a:lnTo>
                  <a:pt x="2065754" y="1567543"/>
                </a:lnTo>
                <a:lnTo>
                  <a:pt x="2093095" y="1567543"/>
                </a:lnTo>
                <a:lnTo>
                  <a:pt x="2093095" y="1600959"/>
                </a:lnTo>
                <a:lnTo>
                  <a:pt x="2293594" y="1600959"/>
                </a:lnTo>
                <a:lnTo>
                  <a:pt x="2293594" y="1631338"/>
                </a:lnTo>
                <a:lnTo>
                  <a:pt x="2378655" y="1631338"/>
                </a:lnTo>
                <a:lnTo>
                  <a:pt x="2378655" y="1679944"/>
                </a:lnTo>
                <a:lnTo>
                  <a:pt x="2430299" y="1679944"/>
                </a:lnTo>
                <a:lnTo>
                  <a:pt x="2430299" y="1719436"/>
                </a:lnTo>
                <a:lnTo>
                  <a:pt x="2661177" y="1719436"/>
                </a:lnTo>
                <a:lnTo>
                  <a:pt x="2661177" y="1777156"/>
                </a:lnTo>
                <a:lnTo>
                  <a:pt x="2718897" y="1777156"/>
                </a:lnTo>
                <a:lnTo>
                  <a:pt x="2718897" y="1834876"/>
                </a:lnTo>
                <a:lnTo>
                  <a:pt x="2810033" y="1834876"/>
                </a:lnTo>
                <a:lnTo>
                  <a:pt x="2810033" y="1898671"/>
                </a:lnTo>
                <a:lnTo>
                  <a:pt x="3062176" y="1898671"/>
                </a:lnTo>
                <a:lnTo>
                  <a:pt x="3062176" y="1959428"/>
                </a:lnTo>
                <a:lnTo>
                  <a:pt x="4174038" y="1959428"/>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Freeform: Shape 7">
            <a:extLst>
              <a:ext uri="{FF2B5EF4-FFF2-40B4-BE49-F238E27FC236}">
                <a16:creationId xmlns:a16="http://schemas.microsoft.com/office/drawing/2014/main" xmlns="" id="{C2B8F248-BA80-47A0-8DE3-BF130EFA00F8}"/>
              </a:ext>
            </a:extLst>
          </p:cNvPr>
          <p:cNvSpPr/>
          <p:nvPr/>
        </p:nvSpPr>
        <p:spPr bwMode="auto">
          <a:xfrm>
            <a:off x="1183341" y="1805268"/>
            <a:ext cx="4128247" cy="2770094"/>
          </a:xfrm>
          <a:custGeom>
            <a:avLst/>
            <a:gdLst>
              <a:gd name="connsiteX0" fmla="*/ 0 w 4128247"/>
              <a:gd name="connsiteY0" fmla="*/ 0 h 2770094"/>
              <a:gd name="connsiteX1" fmla="*/ 67235 w 4128247"/>
              <a:gd name="connsiteY1" fmla="*/ 0 h 2770094"/>
              <a:gd name="connsiteX2" fmla="*/ 47065 w 4128247"/>
              <a:gd name="connsiteY2" fmla="*/ 20170 h 2770094"/>
              <a:gd name="connsiteX3" fmla="*/ 104215 w 4128247"/>
              <a:gd name="connsiteY3" fmla="*/ 20170 h 2770094"/>
              <a:gd name="connsiteX4" fmla="*/ 104215 w 4128247"/>
              <a:gd name="connsiteY4" fmla="*/ 60511 h 2770094"/>
              <a:gd name="connsiteX5" fmla="*/ 158003 w 4128247"/>
              <a:gd name="connsiteY5" fmla="*/ 60511 h 2770094"/>
              <a:gd name="connsiteX6" fmla="*/ 158003 w 4128247"/>
              <a:gd name="connsiteY6" fmla="*/ 110938 h 2770094"/>
              <a:gd name="connsiteX7" fmla="*/ 188259 w 4128247"/>
              <a:gd name="connsiteY7" fmla="*/ 110938 h 2770094"/>
              <a:gd name="connsiteX8" fmla="*/ 188259 w 4128247"/>
              <a:gd name="connsiteY8" fmla="*/ 134470 h 2770094"/>
              <a:gd name="connsiteX9" fmla="*/ 225238 w 4128247"/>
              <a:gd name="connsiteY9" fmla="*/ 134470 h 2770094"/>
              <a:gd name="connsiteX10" fmla="*/ 225238 w 4128247"/>
              <a:gd name="connsiteY10" fmla="*/ 171450 h 2770094"/>
              <a:gd name="connsiteX11" fmla="*/ 285750 w 4128247"/>
              <a:gd name="connsiteY11" fmla="*/ 171450 h 2770094"/>
              <a:gd name="connsiteX12" fmla="*/ 285750 w 4128247"/>
              <a:gd name="connsiteY12" fmla="*/ 211791 h 2770094"/>
              <a:gd name="connsiteX13" fmla="*/ 322730 w 4128247"/>
              <a:gd name="connsiteY13" fmla="*/ 211791 h 2770094"/>
              <a:gd name="connsiteX14" fmla="*/ 322730 w 4128247"/>
              <a:gd name="connsiteY14" fmla="*/ 275664 h 2770094"/>
              <a:gd name="connsiteX15" fmla="*/ 342900 w 4128247"/>
              <a:gd name="connsiteY15" fmla="*/ 275664 h 2770094"/>
              <a:gd name="connsiteX16" fmla="*/ 342900 w 4128247"/>
              <a:gd name="connsiteY16" fmla="*/ 322729 h 2770094"/>
              <a:gd name="connsiteX17" fmla="*/ 403412 w 4128247"/>
              <a:gd name="connsiteY17" fmla="*/ 322729 h 2770094"/>
              <a:gd name="connsiteX18" fmla="*/ 403412 w 4128247"/>
              <a:gd name="connsiteY18" fmla="*/ 389964 h 2770094"/>
              <a:gd name="connsiteX19" fmla="*/ 437030 w 4128247"/>
              <a:gd name="connsiteY19" fmla="*/ 389964 h 2770094"/>
              <a:gd name="connsiteX20" fmla="*/ 437030 w 4128247"/>
              <a:gd name="connsiteY20" fmla="*/ 450476 h 2770094"/>
              <a:gd name="connsiteX21" fmla="*/ 467285 w 4128247"/>
              <a:gd name="connsiteY21" fmla="*/ 450476 h 2770094"/>
              <a:gd name="connsiteX22" fmla="*/ 467285 w 4128247"/>
              <a:gd name="connsiteY22" fmla="*/ 490817 h 2770094"/>
              <a:gd name="connsiteX23" fmla="*/ 521074 w 4128247"/>
              <a:gd name="connsiteY23" fmla="*/ 490817 h 2770094"/>
              <a:gd name="connsiteX24" fmla="*/ 521074 w 4128247"/>
              <a:gd name="connsiteY24" fmla="*/ 554691 h 2770094"/>
              <a:gd name="connsiteX25" fmla="*/ 574862 w 4128247"/>
              <a:gd name="connsiteY25" fmla="*/ 554691 h 2770094"/>
              <a:gd name="connsiteX26" fmla="*/ 574862 w 4128247"/>
              <a:gd name="connsiteY26" fmla="*/ 605117 h 2770094"/>
              <a:gd name="connsiteX27" fmla="*/ 618565 w 4128247"/>
              <a:gd name="connsiteY27" fmla="*/ 605117 h 2770094"/>
              <a:gd name="connsiteX28" fmla="*/ 618565 w 4128247"/>
              <a:gd name="connsiteY28" fmla="*/ 655544 h 2770094"/>
              <a:gd name="connsiteX29" fmla="*/ 652183 w 4128247"/>
              <a:gd name="connsiteY29" fmla="*/ 655544 h 2770094"/>
              <a:gd name="connsiteX30" fmla="*/ 652183 w 4128247"/>
              <a:gd name="connsiteY30" fmla="*/ 719417 h 2770094"/>
              <a:gd name="connsiteX31" fmla="*/ 692524 w 4128247"/>
              <a:gd name="connsiteY31" fmla="*/ 719417 h 2770094"/>
              <a:gd name="connsiteX32" fmla="*/ 692524 w 4128247"/>
              <a:gd name="connsiteY32" fmla="*/ 756397 h 2770094"/>
              <a:gd name="connsiteX33" fmla="*/ 722780 w 4128247"/>
              <a:gd name="connsiteY33" fmla="*/ 756397 h 2770094"/>
              <a:gd name="connsiteX34" fmla="*/ 722780 w 4128247"/>
              <a:gd name="connsiteY34" fmla="*/ 790014 h 2770094"/>
              <a:gd name="connsiteX35" fmla="*/ 753035 w 4128247"/>
              <a:gd name="connsiteY35" fmla="*/ 790014 h 2770094"/>
              <a:gd name="connsiteX36" fmla="*/ 753035 w 4128247"/>
              <a:gd name="connsiteY36" fmla="*/ 860611 h 2770094"/>
              <a:gd name="connsiteX37" fmla="*/ 783291 w 4128247"/>
              <a:gd name="connsiteY37" fmla="*/ 860611 h 2770094"/>
              <a:gd name="connsiteX38" fmla="*/ 783291 w 4128247"/>
              <a:gd name="connsiteY38" fmla="*/ 914400 h 2770094"/>
              <a:gd name="connsiteX39" fmla="*/ 826994 w 4128247"/>
              <a:gd name="connsiteY39" fmla="*/ 914400 h 2770094"/>
              <a:gd name="connsiteX40" fmla="*/ 826994 w 4128247"/>
              <a:gd name="connsiteY40" fmla="*/ 978273 h 2770094"/>
              <a:gd name="connsiteX41" fmla="*/ 860612 w 4128247"/>
              <a:gd name="connsiteY41" fmla="*/ 978273 h 2770094"/>
              <a:gd name="connsiteX42" fmla="*/ 860612 w 4128247"/>
              <a:gd name="connsiteY42" fmla="*/ 1018614 h 2770094"/>
              <a:gd name="connsiteX43" fmla="*/ 887506 w 4128247"/>
              <a:gd name="connsiteY43" fmla="*/ 1018614 h 2770094"/>
              <a:gd name="connsiteX44" fmla="*/ 887506 w 4128247"/>
              <a:gd name="connsiteY44" fmla="*/ 1072403 h 2770094"/>
              <a:gd name="connsiteX45" fmla="*/ 944656 w 4128247"/>
              <a:gd name="connsiteY45" fmla="*/ 1072403 h 2770094"/>
              <a:gd name="connsiteX46" fmla="*/ 944656 w 4128247"/>
              <a:gd name="connsiteY46" fmla="*/ 1156447 h 2770094"/>
              <a:gd name="connsiteX47" fmla="*/ 971550 w 4128247"/>
              <a:gd name="connsiteY47" fmla="*/ 1156447 h 2770094"/>
              <a:gd name="connsiteX48" fmla="*/ 971550 w 4128247"/>
              <a:gd name="connsiteY48" fmla="*/ 1210235 h 2770094"/>
              <a:gd name="connsiteX49" fmla="*/ 1032062 w 4128247"/>
              <a:gd name="connsiteY49" fmla="*/ 1210235 h 2770094"/>
              <a:gd name="connsiteX50" fmla="*/ 1032062 w 4128247"/>
              <a:gd name="connsiteY50" fmla="*/ 1270747 h 2770094"/>
              <a:gd name="connsiteX51" fmla="*/ 1058956 w 4128247"/>
              <a:gd name="connsiteY51" fmla="*/ 1270747 h 2770094"/>
              <a:gd name="connsiteX52" fmla="*/ 1058956 w 4128247"/>
              <a:gd name="connsiteY52" fmla="*/ 1334620 h 2770094"/>
              <a:gd name="connsiteX53" fmla="*/ 1112744 w 4128247"/>
              <a:gd name="connsiteY53" fmla="*/ 1334620 h 2770094"/>
              <a:gd name="connsiteX54" fmla="*/ 1112744 w 4128247"/>
              <a:gd name="connsiteY54" fmla="*/ 1381685 h 2770094"/>
              <a:gd name="connsiteX55" fmla="*/ 1183341 w 4128247"/>
              <a:gd name="connsiteY55" fmla="*/ 1381685 h 2770094"/>
              <a:gd name="connsiteX56" fmla="*/ 1183341 w 4128247"/>
              <a:gd name="connsiteY56" fmla="*/ 1448920 h 2770094"/>
              <a:gd name="connsiteX57" fmla="*/ 1227044 w 4128247"/>
              <a:gd name="connsiteY57" fmla="*/ 1448920 h 2770094"/>
              <a:gd name="connsiteX58" fmla="*/ 1227044 w 4128247"/>
              <a:gd name="connsiteY58" fmla="*/ 1482538 h 2770094"/>
              <a:gd name="connsiteX59" fmla="*/ 1280833 w 4128247"/>
              <a:gd name="connsiteY59" fmla="*/ 1482538 h 2770094"/>
              <a:gd name="connsiteX60" fmla="*/ 1280833 w 4128247"/>
              <a:gd name="connsiteY60" fmla="*/ 1526241 h 2770094"/>
              <a:gd name="connsiteX61" fmla="*/ 1321174 w 4128247"/>
              <a:gd name="connsiteY61" fmla="*/ 1526241 h 2770094"/>
              <a:gd name="connsiteX62" fmla="*/ 1321174 w 4128247"/>
              <a:gd name="connsiteY62" fmla="*/ 1593476 h 2770094"/>
              <a:gd name="connsiteX63" fmla="*/ 1401856 w 4128247"/>
              <a:gd name="connsiteY63" fmla="*/ 1593476 h 2770094"/>
              <a:gd name="connsiteX64" fmla="*/ 1401856 w 4128247"/>
              <a:gd name="connsiteY64" fmla="*/ 1633817 h 2770094"/>
              <a:gd name="connsiteX65" fmla="*/ 1445559 w 4128247"/>
              <a:gd name="connsiteY65" fmla="*/ 1633817 h 2770094"/>
              <a:gd name="connsiteX66" fmla="*/ 1445559 w 4128247"/>
              <a:gd name="connsiteY66" fmla="*/ 1697691 h 2770094"/>
              <a:gd name="connsiteX67" fmla="*/ 1506071 w 4128247"/>
              <a:gd name="connsiteY67" fmla="*/ 1697691 h 2770094"/>
              <a:gd name="connsiteX68" fmla="*/ 1506071 w 4128247"/>
              <a:gd name="connsiteY68" fmla="*/ 1751479 h 2770094"/>
              <a:gd name="connsiteX69" fmla="*/ 1680883 w 4128247"/>
              <a:gd name="connsiteY69" fmla="*/ 1751479 h 2770094"/>
              <a:gd name="connsiteX70" fmla="*/ 1680883 w 4128247"/>
              <a:gd name="connsiteY70" fmla="*/ 1785097 h 2770094"/>
              <a:gd name="connsiteX71" fmla="*/ 1778374 w 4128247"/>
              <a:gd name="connsiteY71" fmla="*/ 1785097 h 2770094"/>
              <a:gd name="connsiteX72" fmla="*/ 1778374 w 4128247"/>
              <a:gd name="connsiteY72" fmla="*/ 1818714 h 2770094"/>
              <a:gd name="connsiteX73" fmla="*/ 1865780 w 4128247"/>
              <a:gd name="connsiteY73" fmla="*/ 1818714 h 2770094"/>
              <a:gd name="connsiteX74" fmla="*/ 1865780 w 4128247"/>
              <a:gd name="connsiteY74" fmla="*/ 1865779 h 2770094"/>
              <a:gd name="connsiteX75" fmla="*/ 1865780 w 4128247"/>
              <a:gd name="connsiteY75" fmla="*/ 1865779 h 2770094"/>
              <a:gd name="connsiteX76" fmla="*/ 1902759 w 4128247"/>
              <a:gd name="connsiteY76" fmla="*/ 1865779 h 2770094"/>
              <a:gd name="connsiteX77" fmla="*/ 1902759 w 4128247"/>
              <a:gd name="connsiteY77" fmla="*/ 1953185 h 2770094"/>
              <a:gd name="connsiteX78" fmla="*/ 2030506 w 4128247"/>
              <a:gd name="connsiteY78" fmla="*/ 1953185 h 2770094"/>
              <a:gd name="connsiteX79" fmla="*/ 2030506 w 4128247"/>
              <a:gd name="connsiteY79" fmla="*/ 2000250 h 2770094"/>
              <a:gd name="connsiteX80" fmla="*/ 2464174 w 4128247"/>
              <a:gd name="connsiteY80" fmla="*/ 2000250 h 2770094"/>
              <a:gd name="connsiteX81" fmla="*/ 2464174 w 4128247"/>
              <a:gd name="connsiteY81" fmla="*/ 2057400 h 2770094"/>
              <a:gd name="connsiteX82" fmla="*/ 2514600 w 4128247"/>
              <a:gd name="connsiteY82" fmla="*/ 2057400 h 2770094"/>
              <a:gd name="connsiteX83" fmla="*/ 2514600 w 4128247"/>
              <a:gd name="connsiteY83" fmla="*/ 2104464 h 2770094"/>
              <a:gd name="connsiteX84" fmla="*/ 2766733 w 4128247"/>
              <a:gd name="connsiteY84" fmla="*/ 2104464 h 2770094"/>
              <a:gd name="connsiteX85" fmla="*/ 2766733 w 4128247"/>
              <a:gd name="connsiteY85" fmla="*/ 2161614 h 2770094"/>
              <a:gd name="connsiteX86" fmla="*/ 2840691 w 4128247"/>
              <a:gd name="connsiteY86" fmla="*/ 2161614 h 2770094"/>
              <a:gd name="connsiteX87" fmla="*/ 2840691 w 4128247"/>
              <a:gd name="connsiteY87" fmla="*/ 2245658 h 2770094"/>
              <a:gd name="connsiteX88" fmla="*/ 3102909 w 4128247"/>
              <a:gd name="connsiteY88" fmla="*/ 2245658 h 2770094"/>
              <a:gd name="connsiteX89" fmla="*/ 3102909 w 4128247"/>
              <a:gd name="connsiteY89" fmla="*/ 2322979 h 2770094"/>
              <a:gd name="connsiteX90" fmla="*/ 3479427 w 4128247"/>
              <a:gd name="connsiteY90" fmla="*/ 2322979 h 2770094"/>
              <a:gd name="connsiteX91" fmla="*/ 3479427 w 4128247"/>
              <a:gd name="connsiteY91" fmla="*/ 2470897 h 2770094"/>
              <a:gd name="connsiteX92" fmla="*/ 4128247 w 4128247"/>
              <a:gd name="connsiteY92" fmla="*/ 2470897 h 2770094"/>
              <a:gd name="connsiteX93" fmla="*/ 4128247 w 4128247"/>
              <a:gd name="connsiteY93" fmla="*/ 2770094 h 27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128247" h="2770094">
                <a:moveTo>
                  <a:pt x="0" y="0"/>
                </a:moveTo>
                <a:lnTo>
                  <a:pt x="67235" y="0"/>
                </a:lnTo>
                <a:lnTo>
                  <a:pt x="47065" y="20170"/>
                </a:lnTo>
                <a:lnTo>
                  <a:pt x="104215" y="20170"/>
                </a:lnTo>
                <a:lnTo>
                  <a:pt x="104215" y="60511"/>
                </a:lnTo>
                <a:lnTo>
                  <a:pt x="158003" y="60511"/>
                </a:lnTo>
                <a:lnTo>
                  <a:pt x="158003" y="110938"/>
                </a:lnTo>
                <a:lnTo>
                  <a:pt x="188259" y="110938"/>
                </a:lnTo>
                <a:lnTo>
                  <a:pt x="188259" y="134470"/>
                </a:lnTo>
                <a:lnTo>
                  <a:pt x="225238" y="134470"/>
                </a:lnTo>
                <a:lnTo>
                  <a:pt x="225238" y="171450"/>
                </a:lnTo>
                <a:lnTo>
                  <a:pt x="285750" y="171450"/>
                </a:lnTo>
                <a:lnTo>
                  <a:pt x="285750" y="211791"/>
                </a:lnTo>
                <a:lnTo>
                  <a:pt x="322730" y="211791"/>
                </a:lnTo>
                <a:lnTo>
                  <a:pt x="322730" y="275664"/>
                </a:lnTo>
                <a:lnTo>
                  <a:pt x="342900" y="275664"/>
                </a:lnTo>
                <a:lnTo>
                  <a:pt x="342900" y="322729"/>
                </a:lnTo>
                <a:lnTo>
                  <a:pt x="403412" y="322729"/>
                </a:lnTo>
                <a:lnTo>
                  <a:pt x="403412" y="389964"/>
                </a:lnTo>
                <a:lnTo>
                  <a:pt x="437030" y="389964"/>
                </a:lnTo>
                <a:lnTo>
                  <a:pt x="437030" y="450476"/>
                </a:lnTo>
                <a:lnTo>
                  <a:pt x="467285" y="450476"/>
                </a:lnTo>
                <a:lnTo>
                  <a:pt x="467285" y="490817"/>
                </a:lnTo>
                <a:lnTo>
                  <a:pt x="521074" y="490817"/>
                </a:lnTo>
                <a:lnTo>
                  <a:pt x="521074" y="554691"/>
                </a:lnTo>
                <a:lnTo>
                  <a:pt x="574862" y="554691"/>
                </a:lnTo>
                <a:lnTo>
                  <a:pt x="574862" y="605117"/>
                </a:lnTo>
                <a:lnTo>
                  <a:pt x="618565" y="605117"/>
                </a:lnTo>
                <a:lnTo>
                  <a:pt x="618565" y="655544"/>
                </a:lnTo>
                <a:lnTo>
                  <a:pt x="652183" y="655544"/>
                </a:lnTo>
                <a:lnTo>
                  <a:pt x="652183" y="719417"/>
                </a:lnTo>
                <a:lnTo>
                  <a:pt x="692524" y="719417"/>
                </a:lnTo>
                <a:lnTo>
                  <a:pt x="692524" y="756397"/>
                </a:lnTo>
                <a:lnTo>
                  <a:pt x="722780" y="756397"/>
                </a:lnTo>
                <a:lnTo>
                  <a:pt x="722780" y="790014"/>
                </a:lnTo>
                <a:lnTo>
                  <a:pt x="753035" y="790014"/>
                </a:lnTo>
                <a:lnTo>
                  <a:pt x="753035" y="860611"/>
                </a:lnTo>
                <a:lnTo>
                  <a:pt x="783291" y="860611"/>
                </a:lnTo>
                <a:lnTo>
                  <a:pt x="783291" y="914400"/>
                </a:lnTo>
                <a:lnTo>
                  <a:pt x="826994" y="914400"/>
                </a:lnTo>
                <a:lnTo>
                  <a:pt x="826994" y="978273"/>
                </a:lnTo>
                <a:lnTo>
                  <a:pt x="860612" y="978273"/>
                </a:lnTo>
                <a:lnTo>
                  <a:pt x="860612" y="1018614"/>
                </a:lnTo>
                <a:lnTo>
                  <a:pt x="887506" y="1018614"/>
                </a:lnTo>
                <a:lnTo>
                  <a:pt x="887506" y="1072403"/>
                </a:lnTo>
                <a:lnTo>
                  <a:pt x="944656" y="1072403"/>
                </a:lnTo>
                <a:lnTo>
                  <a:pt x="944656" y="1156447"/>
                </a:lnTo>
                <a:lnTo>
                  <a:pt x="971550" y="1156447"/>
                </a:lnTo>
                <a:lnTo>
                  <a:pt x="971550" y="1210235"/>
                </a:lnTo>
                <a:lnTo>
                  <a:pt x="1032062" y="1210235"/>
                </a:lnTo>
                <a:lnTo>
                  <a:pt x="1032062" y="1270747"/>
                </a:lnTo>
                <a:lnTo>
                  <a:pt x="1058956" y="1270747"/>
                </a:lnTo>
                <a:lnTo>
                  <a:pt x="1058956" y="1334620"/>
                </a:lnTo>
                <a:lnTo>
                  <a:pt x="1112744" y="1334620"/>
                </a:lnTo>
                <a:lnTo>
                  <a:pt x="1112744" y="1381685"/>
                </a:lnTo>
                <a:lnTo>
                  <a:pt x="1183341" y="1381685"/>
                </a:lnTo>
                <a:lnTo>
                  <a:pt x="1183341" y="1448920"/>
                </a:lnTo>
                <a:lnTo>
                  <a:pt x="1227044" y="1448920"/>
                </a:lnTo>
                <a:lnTo>
                  <a:pt x="1227044" y="1482538"/>
                </a:lnTo>
                <a:lnTo>
                  <a:pt x="1280833" y="1482538"/>
                </a:lnTo>
                <a:lnTo>
                  <a:pt x="1280833" y="1526241"/>
                </a:lnTo>
                <a:lnTo>
                  <a:pt x="1321174" y="1526241"/>
                </a:lnTo>
                <a:lnTo>
                  <a:pt x="1321174" y="1593476"/>
                </a:lnTo>
                <a:lnTo>
                  <a:pt x="1401856" y="1593476"/>
                </a:lnTo>
                <a:lnTo>
                  <a:pt x="1401856" y="1633817"/>
                </a:lnTo>
                <a:lnTo>
                  <a:pt x="1445559" y="1633817"/>
                </a:lnTo>
                <a:lnTo>
                  <a:pt x="1445559" y="1697691"/>
                </a:lnTo>
                <a:lnTo>
                  <a:pt x="1506071" y="1697691"/>
                </a:lnTo>
                <a:lnTo>
                  <a:pt x="1506071" y="1751479"/>
                </a:lnTo>
                <a:lnTo>
                  <a:pt x="1680883" y="1751479"/>
                </a:lnTo>
                <a:lnTo>
                  <a:pt x="1680883" y="1785097"/>
                </a:lnTo>
                <a:lnTo>
                  <a:pt x="1778374" y="1785097"/>
                </a:lnTo>
                <a:lnTo>
                  <a:pt x="1778374" y="1818714"/>
                </a:lnTo>
                <a:lnTo>
                  <a:pt x="1865780" y="1818714"/>
                </a:lnTo>
                <a:lnTo>
                  <a:pt x="1865780" y="1865779"/>
                </a:lnTo>
                <a:lnTo>
                  <a:pt x="1865780" y="1865779"/>
                </a:lnTo>
                <a:lnTo>
                  <a:pt x="1902759" y="1865779"/>
                </a:lnTo>
                <a:lnTo>
                  <a:pt x="1902759" y="1953185"/>
                </a:lnTo>
                <a:lnTo>
                  <a:pt x="2030506" y="1953185"/>
                </a:lnTo>
                <a:lnTo>
                  <a:pt x="2030506" y="2000250"/>
                </a:lnTo>
                <a:lnTo>
                  <a:pt x="2464174" y="2000250"/>
                </a:lnTo>
                <a:lnTo>
                  <a:pt x="2464174" y="2057400"/>
                </a:lnTo>
                <a:lnTo>
                  <a:pt x="2514600" y="2057400"/>
                </a:lnTo>
                <a:lnTo>
                  <a:pt x="2514600" y="2104464"/>
                </a:lnTo>
                <a:lnTo>
                  <a:pt x="2766733" y="2104464"/>
                </a:lnTo>
                <a:lnTo>
                  <a:pt x="2766733" y="2161614"/>
                </a:lnTo>
                <a:lnTo>
                  <a:pt x="2840691" y="2161614"/>
                </a:lnTo>
                <a:lnTo>
                  <a:pt x="2840691" y="2245658"/>
                </a:lnTo>
                <a:lnTo>
                  <a:pt x="3102909" y="2245658"/>
                </a:lnTo>
                <a:lnTo>
                  <a:pt x="3102909" y="2322979"/>
                </a:lnTo>
                <a:lnTo>
                  <a:pt x="3479427" y="2322979"/>
                </a:lnTo>
                <a:lnTo>
                  <a:pt x="3479427" y="2470897"/>
                </a:lnTo>
                <a:lnTo>
                  <a:pt x="4128247" y="2470897"/>
                </a:lnTo>
                <a:lnTo>
                  <a:pt x="4128247" y="2770094"/>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7CD68374-D206-0C4A-9887-21875E5E626E}"/>
              </a:ext>
            </a:extLst>
          </p:cNvPr>
          <p:cNvSpPr>
            <a:spLocks noGrp="1"/>
          </p:cNvSpPr>
          <p:nvPr>
            <p:ph type="title"/>
          </p:nvPr>
        </p:nvSpPr>
        <p:spPr/>
        <p:txBody>
          <a:bodyPr/>
          <a:lstStyle/>
          <a:p>
            <a:r>
              <a:rPr lang="en-US" altLang="en-US" dirty="0"/>
              <a:t>BEACON CRC: OS and ORR</a:t>
            </a:r>
            <a:endParaRPr lang="en-US" dirty="0"/>
          </a:p>
        </p:txBody>
      </p:sp>
      <p:graphicFrame>
        <p:nvGraphicFramePr>
          <p:cNvPr id="9" name="Table 8">
            <a:extLst>
              <a:ext uri="{FF2B5EF4-FFF2-40B4-BE49-F238E27FC236}">
                <a16:creationId xmlns:a16="http://schemas.microsoft.com/office/drawing/2014/main" xmlns="" id="{24B88DD0-403B-421B-9CB5-DD550814DB9D}"/>
              </a:ext>
            </a:extLst>
          </p:cNvPr>
          <p:cNvGraphicFramePr>
            <a:graphicFrameLocks noGrp="1"/>
          </p:cNvGraphicFramePr>
          <p:nvPr>
            <p:extLst/>
          </p:nvPr>
        </p:nvGraphicFramePr>
        <p:xfrm>
          <a:off x="1295400" y="5401065"/>
          <a:ext cx="9601200" cy="91439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4206344254"/>
                    </a:ext>
                  </a:extLst>
                </a:gridCol>
              </a:tblGrid>
              <a:tr h="295069">
                <a:tc>
                  <a:txBody>
                    <a:bodyPr/>
                    <a:lstStyle/>
                    <a:p>
                      <a:r>
                        <a:rPr lang="en-US" sz="1400" dirty="0">
                          <a:latin typeface="Calibri" panose="020F0502020204030204" pitchFamily="34" charset="0"/>
                        </a:rPr>
                        <a:t>Confirmed Response by BICR</a:t>
                      </a:r>
                    </a:p>
                  </a:txBody>
                  <a:tcPr marL="121881" marR="121881" marT="45714" marB="4571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Triplet Regimen (n = 111)</a:t>
                      </a:r>
                    </a:p>
                  </a:txBody>
                  <a:tcPr marL="121881" marR="121881" marT="45714" marB="4571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Doublet Regimen (n = 113)</a:t>
                      </a:r>
                    </a:p>
                  </a:txBody>
                  <a:tcPr marL="121881" marR="121881"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Control (n = 107)</a:t>
                      </a:r>
                    </a:p>
                  </a:txBody>
                  <a:tcPr marL="121881" marR="121881" marT="45728" marB="45728"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10000"/>
                  </a:ext>
                </a:extLst>
              </a:tr>
              <a:tr h="183264">
                <a:tc>
                  <a:txBody>
                    <a:bodyPr/>
                    <a:lstStyle/>
                    <a:p>
                      <a:pPr algn="l"/>
                      <a:r>
                        <a:rPr lang="en-US" sz="1400" dirty="0">
                          <a:solidFill>
                            <a:schemeClr val="bg2">
                              <a:lumMod val="10000"/>
                            </a:schemeClr>
                          </a:solidFill>
                          <a:latin typeface="Calibri" panose="020F0502020204030204" pitchFamily="34" charset="0"/>
                        </a:rPr>
                        <a:t>ORR, % (95% CI)</a:t>
                      </a:r>
                    </a:p>
                  </a:txBody>
                  <a:tcPr marL="121881" marR="121881" marT="45714" marB="45714"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2">
                              <a:lumMod val="10000"/>
                            </a:schemeClr>
                          </a:solidFill>
                          <a:latin typeface="Calibri" panose="020F0502020204030204" pitchFamily="34" charset="0"/>
                        </a:rPr>
                        <a:t> 26 (18-35)</a:t>
                      </a:r>
                    </a:p>
                  </a:txBody>
                  <a:tcPr marL="121881" marR="121881" marT="45714" marB="45714" anchor="ctr" anchorCtr="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2">
                              <a:lumMod val="10000"/>
                            </a:schemeClr>
                          </a:solidFill>
                          <a:latin typeface="Calibri" panose="020F0502020204030204" pitchFamily="34" charset="0"/>
                        </a:rPr>
                        <a:t>20 (13-29)</a:t>
                      </a:r>
                    </a:p>
                  </a:txBody>
                  <a:tcPr marL="121881" marR="121881" marT="45714" marB="45714" anchor="ctr" anchorCtr="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2">
                              <a:lumMod val="10000"/>
                            </a:schemeClr>
                          </a:solidFill>
                          <a:latin typeface="Calibri" panose="020F0502020204030204" pitchFamily="34" charset="0"/>
                        </a:rPr>
                        <a:t>2 (&lt; 1-7)</a:t>
                      </a:r>
                    </a:p>
                  </a:txBody>
                  <a:tcPr marL="121881" marR="121881" marT="45714" marB="45714" anchor="ctr" anchorCtr="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1"/>
                  </a:ext>
                </a:extLst>
              </a:tr>
              <a:tr h="183264">
                <a:tc>
                  <a:txBody>
                    <a:bodyPr/>
                    <a:lstStyle/>
                    <a:p>
                      <a:pPr algn="l"/>
                      <a:r>
                        <a:rPr lang="en-US" sz="1400" i="1" dirty="0">
                          <a:solidFill>
                            <a:schemeClr val="bg2">
                              <a:lumMod val="10000"/>
                            </a:schemeClr>
                          </a:solidFill>
                          <a:latin typeface="Calibri" panose="020F0502020204030204" pitchFamily="34" charset="0"/>
                        </a:rPr>
                        <a:t>P</a:t>
                      </a:r>
                      <a:r>
                        <a:rPr lang="en-US" sz="1400" dirty="0">
                          <a:solidFill>
                            <a:schemeClr val="bg2">
                              <a:lumMod val="10000"/>
                            </a:schemeClr>
                          </a:solidFill>
                          <a:latin typeface="Calibri" panose="020F0502020204030204" pitchFamily="34" charset="0"/>
                        </a:rPr>
                        <a:t> value (vs control)</a:t>
                      </a:r>
                    </a:p>
                  </a:txBody>
                  <a:tcPr marL="121881" marR="121881" marT="45714" marB="45714"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2">
                              <a:lumMod val="10000"/>
                            </a:schemeClr>
                          </a:solidFill>
                          <a:latin typeface="Calibri" panose="020F0502020204030204" pitchFamily="34" charset="0"/>
                        </a:rPr>
                        <a:t>&lt; .0001</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400" dirty="0">
                          <a:solidFill>
                            <a:schemeClr val="bg2">
                              <a:lumMod val="10000"/>
                            </a:schemeClr>
                          </a:solidFill>
                          <a:latin typeface="Calibri" panose="020F0502020204030204" pitchFamily="34" charset="0"/>
                        </a:rPr>
                        <a:t>&lt; .0001</a:t>
                      </a: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400" dirty="0">
                        <a:solidFill>
                          <a:schemeClr val="bg2">
                            <a:lumMod val="10000"/>
                          </a:schemeClr>
                        </a:solidFill>
                        <a:latin typeface="Calibri" panose="020F0502020204030204" pitchFamily="34" charset="0"/>
                      </a:endParaRPr>
                    </a:p>
                  </a:txBody>
                  <a:tcPr marL="121881" marR="121881"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xmlns="" val="10002"/>
                  </a:ext>
                </a:extLst>
              </a:tr>
            </a:tbl>
          </a:graphicData>
        </a:graphic>
      </p:graphicFrame>
      <p:sp>
        <p:nvSpPr>
          <p:cNvPr id="12" name="TextBox 11">
            <a:extLst>
              <a:ext uri="{FF2B5EF4-FFF2-40B4-BE49-F238E27FC236}">
                <a16:creationId xmlns:a16="http://schemas.microsoft.com/office/drawing/2014/main" xmlns="" id="{B238767A-0BD9-4FE1-A4B3-D4043AE564D7}"/>
              </a:ext>
            </a:extLst>
          </p:cNvPr>
          <p:cNvSpPr txBox="1"/>
          <p:nvPr/>
        </p:nvSpPr>
        <p:spPr bwMode="auto">
          <a:xfrm>
            <a:off x="1176293" y="4253124"/>
            <a:ext cx="33858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0.52 (95% CI: 0.39-0.70;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 .0001)</a:t>
            </a:r>
          </a:p>
        </p:txBody>
      </p:sp>
      <p:sp>
        <p:nvSpPr>
          <p:cNvPr id="13" name="TextBox 12">
            <a:extLst>
              <a:ext uri="{FF2B5EF4-FFF2-40B4-BE49-F238E27FC236}">
                <a16:creationId xmlns:a16="http://schemas.microsoft.com/office/drawing/2014/main" xmlns="" id="{122048D2-653F-4F0C-84F3-AA6AE06CEDEA}"/>
              </a:ext>
            </a:extLst>
          </p:cNvPr>
          <p:cNvSpPr txBox="1"/>
          <p:nvPr/>
        </p:nvSpPr>
        <p:spPr bwMode="auto">
          <a:xfrm>
            <a:off x="6922670" y="4272858"/>
            <a:ext cx="33858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0.60 (95% CI: 0.45-0.79;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.0003)</a:t>
            </a:r>
          </a:p>
        </p:txBody>
      </p:sp>
      <p:sp>
        <p:nvSpPr>
          <p:cNvPr id="15" name="TextBox 14">
            <a:extLst>
              <a:ext uri="{FF2B5EF4-FFF2-40B4-BE49-F238E27FC236}">
                <a16:creationId xmlns:a16="http://schemas.microsoft.com/office/drawing/2014/main" xmlns="" id="{023FDFB6-507D-4BFB-AFA0-09F9272F2FF2}"/>
              </a:ext>
            </a:extLst>
          </p:cNvPr>
          <p:cNvSpPr txBox="1"/>
          <p:nvPr/>
        </p:nvSpPr>
        <p:spPr bwMode="auto">
          <a:xfrm>
            <a:off x="3663524" y="2122304"/>
            <a:ext cx="2335896" cy="830997"/>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OS, Mos (95% CI)</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9.0 (8.0-11.4)</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5.4 (4.8-6.6)</a:t>
            </a:r>
          </a:p>
        </p:txBody>
      </p:sp>
      <p:sp>
        <p:nvSpPr>
          <p:cNvPr id="14" name="TextBox 13">
            <a:extLst>
              <a:ext uri="{FF2B5EF4-FFF2-40B4-BE49-F238E27FC236}">
                <a16:creationId xmlns:a16="http://schemas.microsoft.com/office/drawing/2014/main" xmlns="" id="{35324689-9447-4A1B-B398-DDDC5BCD1F80}"/>
              </a:ext>
            </a:extLst>
          </p:cNvPr>
          <p:cNvSpPr txBox="1"/>
          <p:nvPr/>
        </p:nvSpPr>
        <p:spPr bwMode="auto">
          <a:xfrm>
            <a:off x="3295306" y="2368526"/>
            <a:ext cx="801373" cy="584775"/>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Triplet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Control</a:t>
            </a:r>
          </a:p>
        </p:txBody>
      </p:sp>
      <p:sp>
        <p:nvSpPr>
          <p:cNvPr id="16" name="TextBox 15">
            <a:extLst>
              <a:ext uri="{FF2B5EF4-FFF2-40B4-BE49-F238E27FC236}">
                <a16:creationId xmlns:a16="http://schemas.microsoft.com/office/drawing/2014/main" xmlns="" id="{844143BF-C9EB-484B-8BEC-671C1B2D4C77}"/>
              </a:ext>
            </a:extLst>
          </p:cNvPr>
          <p:cNvSpPr txBox="1"/>
          <p:nvPr/>
        </p:nvSpPr>
        <p:spPr bwMode="auto">
          <a:xfrm>
            <a:off x="9455812" y="2122304"/>
            <a:ext cx="2335896" cy="830997"/>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OS, Mos (95% CI)</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8.4 (7.5-11.0)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5.4 (4.8-6.6)</a:t>
            </a:r>
          </a:p>
        </p:txBody>
      </p:sp>
      <p:sp>
        <p:nvSpPr>
          <p:cNvPr id="17" name="TextBox 16">
            <a:extLst>
              <a:ext uri="{FF2B5EF4-FFF2-40B4-BE49-F238E27FC236}">
                <a16:creationId xmlns:a16="http://schemas.microsoft.com/office/drawing/2014/main" xmlns="" id="{352F6CA0-7661-4921-9FEF-2959E16C1065}"/>
              </a:ext>
            </a:extLst>
          </p:cNvPr>
          <p:cNvSpPr txBox="1"/>
          <p:nvPr/>
        </p:nvSpPr>
        <p:spPr bwMode="auto">
          <a:xfrm>
            <a:off x="8997746" y="2368526"/>
            <a:ext cx="852028" cy="584775"/>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Doublet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Control</a:t>
            </a:r>
          </a:p>
        </p:txBody>
      </p:sp>
      <p:sp>
        <p:nvSpPr>
          <p:cNvPr id="21" name="Text Box 15">
            <a:extLst>
              <a:ext uri="{FF2B5EF4-FFF2-40B4-BE49-F238E27FC236}">
                <a16:creationId xmlns:a16="http://schemas.microsoft.com/office/drawing/2014/main" xmlns="" id="{D4CBBDD0-C878-4468-BD77-51FA5E4EFE33}"/>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Taberno. ESMO 2019. LBA32.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Kopetz. NEJM. 2019;[Epub]. </a:t>
            </a:r>
            <a:endPar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sp>
        <p:nvSpPr>
          <p:cNvPr id="28" name="Rectangle 1">
            <a:extLst>
              <a:ext uri="{FF2B5EF4-FFF2-40B4-BE49-F238E27FC236}">
                <a16:creationId xmlns:a16="http://schemas.microsoft.com/office/drawing/2014/main" xmlns="" id="{BB6F60AC-0254-42AE-A136-6A948244B57B}"/>
              </a:ext>
            </a:extLst>
          </p:cNvPr>
          <p:cNvSpPr>
            <a:spLocks noChangeArrowheads="1"/>
          </p:cNvSpPr>
          <p:nvPr/>
        </p:nvSpPr>
        <p:spPr bwMode="auto">
          <a:xfrm>
            <a:off x="626634" y="3406001"/>
            <a:ext cx="184731"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Arial Narrow" panose="020B0604020202020204" pitchFamily="34" charset="0"/>
                <a:cs typeface="Calibri" panose="020F0502020204030204" pitchFamily="34" charset="0"/>
              </a:rPr>
              <a:t/>
            </a:r>
            <a:b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Arial Narrow" panose="020B0604020202020204" pitchFamily="34" charset="0"/>
                <a:cs typeface="Calibri" panose="020F0502020204030204" pitchFamily="34" charset="0"/>
              </a:rPr>
            </a:b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9" name="Freeform: Shape 28">
            <a:extLst>
              <a:ext uri="{FF2B5EF4-FFF2-40B4-BE49-F238E27FC236}">
                <a16:creationId xmlns:a16="http://schemas.microsoft.com/office/drawing/2014/main" xmlns="" id="{DAF0628D-27D5-466A-B122-FDAD7DAE4F6F}"/>
              </a:ext>
            </a:extLst>
          </p:cNvPr>
          <p:cNvSpPr/>
          <p:nvPr/>
        </p:nvSpPr>
        <p:spPr bwMode="auto">
          <a:xfrm>
            <a:off x="1148349" y="1778698"/>
            <a:ext cx="4524866" cy="2814208"/>
          </a:xfrm>
          <a:custGeom>
            <a:avLst/>
            <a:gdLst>
              <a:gd name="connsiteX0" fmla="*/ 0 w 4524866"/>
              <a:gd name="connsiteY0" fmla="*/ 0 h 2394408"/>
              <a:gd name="connsiteX1" fmla="*/ 0 w 4524866"/>
              <a:gd name="connsiteY1" fmla="*/ 2394408 h 2394408"/>
              <a:gd name="connsiteX2" fmla="*/ 4524866 w 4524866"/>
              <a:gd name="connsiteY2" fmla="*/ 2394408 h 2394408"/>
            </a:gdLst>
            <a:ahLst/>
            <a:cxnLst>
              <a:cxn ang="0">
                <a:pos x="connsiteX0" y="connsiteY0"/>
              </a:cxn>
              <a:cxn ang="0">
                <a:pos x="connsiteX1" y="connsiteY1"/>
              </a:cxn>
              <a:cxn ang="0">
                <a:pos x="connsiteX2" y="connsiteY2"/>
              </a:cxn>
            </a:cxnLst>
            <a:rect l="l" t="t" r="r" b="b"/>
            <a:pathLst>
              <a:path w="4524866" h="2394408">
                <a:moveTo>
                  <a:pt x="0" y="0"/>
                </a:moveTo>
                <a:lnTo>
                  <a:pt x="0" y="2394408"/>
                </a:lnTo>
                <a:lnTo>
                  <a:pt x="4524866" y="2394408"/>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0" name="Group 29">
            <a:extLst>
              <a:ext uri="{FF2B5EF4-FFF2-40B4-BE49-F238E27FC236}">
                <a16:creationId xmlns:a16="http://schemas.microsoft.com/office/drawing/2014/main" xmlns="" id="{F544A7DB-2553-473B-AA56-C6C2635E617D}"/>
              </a:ext>
            </a:extLst>
          </p:cNvPr>
          <p:cNvGrpSpPr/>
          <p:nvPr/>
        </p:nvGrpSpPr>
        <p:grpSpPr>
          <a:xfrm>
            <a:off x="1073301" y="1778698"/>
            <a:ext cx="79173" cy="2782893"/>
            <a:chOff x="1046784" y="2384347"/>
            <a:chExt cx="79131" cy="2385616"/>
          </a:xfrm>
        </p:grpSpPr>
        <p:cxnSp>
          <p:nvCxnSpPr>
            <p:cNvPr id="31" name="Straight Connector 30">
              <a:extLst>
                <a:ext uri="{FF2B5EF4-FFF2-40B4-BE49-F238E27FC236}">
                  <a16:creationId xmlns:a16="http://schemas.microsoft.com/office/drawing/2014/main" xmlns="" id="{2E643E0D-BDA3-4B38-A440-2CC4394811F3}"/>
                </a:ext>
              </a:extLst>
            </p:cNvPr>
            <p:cNvCxnSpPr/>
            <p:nvPr/>
          </p:nvCxnSpPr>
          <p:spPr bwMode="auto">
            <a:xfrm>
              <a:off x="1046784" y="2384347"/>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E019EFB4-DF15-4694-A7EF-F84AFBFCECFE}"/>
                </a:ext>
              </a:extLst>
            </p:cNvPr>
            <p:cNvCxnSpPr/>
            <p:nvPr/>
          </p:nvCxnSpPr>
          <p:spPr bwMode="auto">
            <a:xfrm>
              <a:off x="1046784" y="2861470"/>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3C598D12-7F6A-43FF-9FE6-656CFF4802AD}"/>
                </a:ext>
              </a:extLst>
            </p:cNvPr>
            <p:cNvCxnSpPr/>
            <p:nvPr/>
          </p:nvCxnSpPr>
          <p:spPr bwMode="auto">
            <a:xfrm>
              <a:off x="1046784" y="333859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C1358FB4-2A96-4548-A708-96A87B7FE297}"/>
                </a:ext>
              </a:extLst>
            </p:cNvPr>
            <p:cNvCxnSpPr/>
            <p:nvPr/>
          </p:nvCxnSpPr>
          <p:spPr bwMode="auto">
            <a:xfrm>
              <a:off x="1046784" y="3815716"/>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55DB425A-1DC2-4C1A-9988-3DCA5BBE56AA}"/>
                </a:ext>
              </a:extLst>
            </p:cNvPr>
            <p:cNvCxnSpPr/>
            <p:nvPr/>
          </p:nvCxnSpPr>
          <p:spPr bwMode="auto">
            <a:xfrm>
              <a:off x="1046784" y="4292839"/>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xmlns="" id="{14D6B440-D9CE-4E07-95EE-D7FA73BF4F39}"/>
                </a:ext>
              </a:extLst>
            </p:cNvPr>
            <p:cNvCxnSpPr/>
            <p:nvPr/>
          </p:nvCxnSpPr>
          <p:spPr bwMode="auto">
            <a:xfrm>
              <a:off x="1046784" y="4769963"/>
              <a:ext cx="79131" cy="0"/>
            </a:xfrm>
            <a:prstGeom prst="line">
              <a:avLst/>
            </a:prstGeom>
            <a:noFill/>
            <a:ln w="28575" cap="flat" cmpd="sng" algn="ctr">
              <a:solidFill>
                <a:schemeClr val="bg1"/>
              </a:solidFill>
              <a:prstDash val="solid"/>
              <a:round/>
              <a:headEnd type="none" w="med" len="med"/>
              <a:tailEnd type="none" w="med" len="med"/>
            </a:ln>
            <a:effectLst/>
          </p:spPr>
        </p:cxnSp>
      </p:grpSp>
      <p:grpSp>
        <p:nvGrpSpPr>
          <p:cNvPr id="37" name="Group 36">
            <a:extLst>
              <a:ext uri="{FF2B5EF4-FFF2-40B4-BE49-F238E27FC236}">
                <a16:creationId xmlns:a16="http://schemas.microsoft.com/office/drawing/2014/main" xmlns="" id="{947CF51C-24F0-4D7A-993F-48527F2EE11E}"/>
              </a:ext>
            </a:extLst>
          </p:cNvPr>
          <p:cNvGrpSpPr/>
          <p:nvPr/>
        </p:nvGrpSpPr>
        <p:grpSpPr>
          <a:xfrm>
            <a:off x="1179664" y="4598731"/>
            <a:ext cx="4481233" cy="73688"/>
            <a:chOff x="1121790" y="4775787"/>
            <a:chExt cx="3541626" cy="79131"/>
          </a:xfrm>
        </p:grpSpPr>
        <p:cxnSp>
          <p:nvCxnSpPr>
            <p:cNvPr id="38" name="Straight Connector 37">
              <a:extLst>
                <a:ext uri="{FF2B5EF4-FFF2-40B4-BE49-F238E27FC236}">
                  <a16:creationId xmlns:a16="http://schemas.microsoft.com/office/drawing/2014/main" xmlns="" id="{4F412A9B-688B-42AB-92B7-71C4A3C7052F}"/>
                </a:ext>
              </a:extLst>
            </p:cNvPr>
            <p:cNvCxnSpPr>
              <a:cxnSpLocks/>
            </p:cNvCxnSpPr>
            <p:nvPr/>
          </p:nvCxnSpPr>
          <p:spPr bwMode="auto">
            <a:xfrm rot="5400000">
              <a:off x="1082224"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D3F88515-67E5-43AD-910D-7A05881B967F}"/>
                </a:ext>
              </a:extLst>
            </p:cNvPr>
            <p:cNvCxnSpPr>
              <a:cxnSpLocks/>
            </p:cNvCxnSpPr>
            <p:nvPr/>
          </p:nvCxnSpPr>
          <p:spPr bwMode="auto">
            <a:xfrm rot="5400000">
              <a:off x="1404190"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D804E46C-5D7F-493F-A991-77BB87018791}"/>
                </a:ext>
              </a:extLst>
            </p:cNvPr>
            <p:cNvCxnSpPr>
              <a:cxnSpLocks/>
            </p:cNvCxnSpPr>
            <p:nvPr/>
          </p:nvCxnSpPr>
          <p:spPr bwMode="auto">
            <a:xfrm rot="5400000">
              <a:off x="1726156"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70543E99-7AF8-417D-B44D-1F5E7C4C7A3B}"/>
                </a:ext>
              </a:extLst>
            </p:cNvPr>
            <p:cNvCxnSpPr>
              <a:cxnSpLocks/>
            </p:cNvCxnSpPr>
            <p:nvPr/>
          </p:nvCxnSpPr>
          <p:spPr bwMode="auto">
            <a:xfrm rot="5400000">
              <a:off x="2048122"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xmlns="" id="{2E7D866F-633D-4C9C-874D-8AEAE3FB9B17}"/>
                </a:ext>
              </a:extLst>
            </p:cNvPr>
            <p:cNvCxnSpPr>
              <a:cxnSpLocks/>
            </p:cNvCxnSpPr>
            <p:nvPr/>
          </p:nvCxnSpPr>
          <p:spPr bwMode="auto">
            <a:xfrm rot="5400000">
              <a:off x="2370088"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AA0C8D9E-A3D7-4CDE-9174-7F0D7D80DE2D}"/>
                </a:ext>
              </a:extLst>
            </p:cNvPr>
            <p:cNvCxnSpPr>
              <a:cxnSpLocks/>
            </p:cNvCxnSpPr>
            <p:nvPr/>
          </p:nvCxnSpPr>
          <p:spPr bwMode="auto">
            <a:xfrm rot="5400000">
              <a:off x="2692054"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xmlns="" id="{F196B413-29DA-4CAE-801A-B19DDC504019}"/>
                </a:ext>
              </a:extLst>
            </p:cNvPr>
            <p:cNvCxnSpPr>
              <a:cxnSpLocks/>
            </p:cNvCxnSpPr>
            <p:nvPr/>
          </p:nvCxnSpPr>
          <p:spPr bwMode="auto">
            <a:xfrm rot="5400000">
              <a:off x="3014020"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xmlns="" id="{6FC62993-2785-441D-8B6D-2BA56D4ACD21}"/>
                </a:ext>
              </a:extLst>
            </p:cNvPr>
            <p:cNvCxnSpPr>
              <a:cxnSpLocks/>
            </p:cNvCxnSpPr>
            <p:nvPr/>
          </p:nvCxnSpPr>
          <p:spPr bwMode="auto">
            <a:xfrm rot="5400000">
              <a:off x="3335986"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xmlns="" id="{6450DF9A-D9BF-4892-8C98-0A35FBAF7C8A}"/>
                </a:ext>
              </a:extLst>
            </p:cNvPr>
            <p:cNvCxnSpPr>
              <a:cxnSpLocks/>
            </p:cNvCxnSpPr>
            <p:nvPr/>
          </p:nvCxnSpPr>
          <p:spPr bwMode="auto">
            <a:xfrm rot="5400000">
              <a:off x="3657952"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xmlns="" id="{3EE68AFC-A71C-4575-A4CD-EDFA47E6D5DD}"/>
                </a:ext>
              </a:extLst>
            </p:cNvPr>
            <p:cNvCxnSpPr>
              <a:cxnSpLocks/>
            </p:cNvCxnSpPr>
            <p:nvPr/>
          </p:nvCxnSpPr>
          <p:spPr bwMode="auto">
            <a:xfrm rot="5400000">
              <a:off x="3979918"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xmlns="" id="{894AD12C-B129-4535-9B01-216326AA1FB1}"/>
                </a:ext>
              </a:extLst>
            </p:cNvPr>
            <p:cNvCxnSpPr>
              <a:cxnSpLocks/>
            </p:cNvCxnSpPr>
            <p:nvPr/>
          </p:nvCxnSpPr>
          <p:spPr bwMode="auto">
            <a:xfrm rot="5400000">
              <a:off x="4301884"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xmlns="" id="{6889DFE3-63D6-4111-8191-7B3214E6A200}"/>
                </a:ext>
              </a:extLst>
            </p:cNvPr>
            <p:cNvCxnSpPr>
              <a:cxnSpLocks/>
            </p:cNvCxnSpPr>
            <p:nvPr/>
          </p:nvCxnSpPr>
          <p:spPr bwMode="auto">
            <a:xfrm rot="5400000">
              <a:off x="4623850" y="4815353"/>
              <a:ext cx="79131" cy="0"/>
            </a:xfrm>
            <a:prstGeom prst="line">
              <a:avLst/>
            </a:prstGeom>
            <a:noFill/>
            <a:ln w="28575" cap="flat" cmpd="sng" algn="ctr">
              <a:solidFill>
                <a:schemeClr val="bg1"/>
              </a:solidFill>
              <a:prstDash val="solid"/>
              <a:round/>
              <a:headEnd type="none" w="med" len="med"/>
              <a:tailEnd type="none" w="med" len="med"/>
            </a:ln>
            <a:effectLst/>
          </p:spPr>
        </p:cxnSp>
      </p:grpSp>
      <p:sp>
        <p:nvSpPr>
          <p:cNvPr id="53" name="TextBox 52">
            <a:extLst>
              <a:ext uri="{FF2B5EF4-FFF2-40B4-BE49-F238E27FC236}">
                <a16:creationId xmlns:a16="http://schemas.microsoft.com/office/drawing/2014/main" xmlns="" id="{90608F41-0701-4A86-8A28-4FD2EAC7197F}"/>
              </a:ext>
            </a:extLst>
          </p:cNvPr>
          <p:cNvSpPr txBox="1"/>
          <p:nvPr/>
        </p:nvSpPr>
        <p:spPr bwMode="auto">
          <a:xfrm>
            <a:off x="680532" y="1625387"/>
            <a:ext cx="45878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54" name="TextBox 53">
            <a:extLst>
              <a:ext uri="{FF2B5EF4-FFF2-40B4-BE49-F238E27FC236}">
                <a16:creationId xmlns:a16="http://schemas.microsoft.com/office/drawing/2014/main" xmlns="" id="{3C3AE8B1-8F1B-4A2D-BFC1-BAD88550F38D}"/>
              </a:ext>
            </a:extLst>
          </p:cNvPr>
          <p:cNvSpPr txBox="1"/>
          <p:nvPr/>
        </p:nvSpPr>
        <p:spPr bwMode="auto">
          <a:xfrm>
            <a:off x="764671" y="2180365"/>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55" name="TextBox 54">
            <a:extLst>
              <a:ext uri="{FF2B5EF4-FFF2-40B4-BE49-F238E27FC236}">
                <a16:creationId xmlns:a16="http://schemas.microsoft.com/office/drawing/2014/main" xmlns="" id="{CAD77928-853D-4B9D-8869-B85CD975C0A2}"/>
              </a:ext>
            </a:extLst>
          </p:cNvPr>
          <p:cNvSpPr txBox="1"/>
          <p:nvPr/>
        </p:nvSpPr>
        <p:spPr bwMode="auto">
          <a:xfrm>
            <a:off x="777921" y="2735343"/>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56" name="TextBox 55">
            <a:extLst>
              <a:ext uri="{FF2B5EF4-FFF2-40B4-BE49-F238E27FC236}">
                <a16:creationId xmlns:a16="http://schemas.microsoft.com/office/drawing/2014/main" xmlns="" id="{4A0FEB76-5061-4B5D-89CD-79638299E3A3}"/>
              </a:ext>
            </a:extLst>
          </p:cNvPr>
          <p:cNvSpPr txBox="1"/>
          <p:nvPr/>
        </p:nvSpPr>
        <p:spPr bwMode="auto">
          <a:xfrm>
            <a:off x="771904" y="3290321"/>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57" name="TextBox 56">
            <a:extLst>
              <a:ext uri="{FF2B5EF4-FFF2-40B4-BE49-F238E27FC236}">
                <a16:creationId xmlns:a16="http://schemas.microsoft.com/office/drawing/2014/main" xmlns="" id="{394769E4-B846-44D6-BDF2-017EEB9FD7CD}"/>
              </a:ext>
            </a:extLst>
          </p:cNvPr>
          <p:cNvSpPr txBox="1"/>
          <p:nvPr/>
        </p:nvSpPr>
        <p:spPr bwMode="auto">
          <a:xfrm>
            <a:off x="771966" y="3845299"/>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58" name="TextBox 57">
            <a:extLst>
              <a:ext uri="{FF2B5EF4-FFF2-40B4-BE49-F238E27FC236}">
                <a16:creationId xmlns:a16="http://schemas.microsoft.com/office/drawing/2014/main" xmlns="" id="{5EEADE5B-CC88-4F53-A777-332911AB3AF4}"/>
              </a:ext>
            </a:extLst>
          </p:cNvPr>
          <p:cNvSpPr txBox="1"/>
          <p:nvPr/>
        </p:nvSpPr>
        <p:spPr bwMode="auto">
          <a:xfrm>
            <a:off x="861763" y="4401876"/>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59" name="TextBox 58">
            <a:extLst>
              <a:ext uri="{FF2B5EF4-FFF2-40B4-BE49-F238E27FC236}">
                <a16:creationId xmlns:a16="http://schemas.microsoft.com/office/drawing/2014/main" xmlns="" id="{9B9A1350-BF10-4397-B1E5-15A491D7A645}"/>
              </a:ext>
            </a:extLst>
          </p:cNvPr>
          <p:cNvSpPr txBox="1"/>
          <p:nvPr/>
        </p:nvSpPr>
        <p:spPr bwMode="auto">
          <a:xfrm>
            <a:off x="1010625" y="4602535"/>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60" name="TextBox 59">
            <a:extLst>
              <a:ext uri="{FF2B5EF4-FFF2-40B4-BE49-F238E27FC236}">
                <a16:creationId xmlns:a16="http://schemas.microsoft.com/office/drawing/2014/main" xmlns="" id="{EAD1F4B4-454A-47A6-BEA2-0E5B9B3A8B4C}"/>
              </a:ext>
            </a:extLst>
          </p:cNvPr>
          <p:cNvSpPr txBox="1"/>
          <p:nvPr/>
        </p:nvSpPr>
        <p:spPr bwMode="auto">
          <a:xfrm>
            <a:off x="1446639" y="4602535"/>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61" name="TextBox 60">
            <a:extLst>
              <a:ext uri="{FF2B5EF4-FFF2-40B4-BE49-F238E27FC236}">
                <a16:creationId xmlns:a16="http://schemas.microsoft.com/office/drawing/2014/main" xmlns="" id="{FACB5186-10E0-4215-888C-BE3940348671}"/>
              </a:ext>
            </a:extLst>
          </p:cNvPr>
          <p:cNvSpPr txBox="1"/>
          <p:nvPr/>
        </p:nvSpPr>
        <p:spPr bwMode="auto">
          <a:xfrm>
            <a:off x="1856413" y="4602535"/>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62" name="TextBox 61">
            <a:extLst>
              <a:ext uri="{FF2B5EF4-FFF2-40B4-BE49-F238E27FC236}">
                <a16:creationId xmlns:a16="http://schemas.microsoft.com/office/drawing/2014/main" xmlns="" id="{43379F21-C710-46E0-B3FD-4788D531F68C}"/>
              </a:ext>
            </a:extLst>
          </p:cNvPr>
          <p:cNvSpPr txBox="1"/>
          <p:nvPr/>
        </p:nvSpPr>
        <p:spPr bwMode="auto">
          <a:xfrm>
            <a:off x="2262418" y="4602535"/>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63" name="TextBox 62">
            <a:extLst>
              <a:ext uri="{FF2B5EF4-FFF2-40B4-BE49-F238E27FC236}">
                <a16:creationId xmlns:a16="http://schemas.microsoft.com/office/drawing/2014/main" xmlns="" id="{97EE8AF5-83F8-48E4-ACC6-399F4AA0DEF9}"/>
              </a:ext>
            </a:extLst>
          </p:cNvPr>
          <p:cNvSpPr txBox="1"/>
          <p:nvPr/>
        </p:nvSpPr>
        <p:spPr bwMode="auto">
          <a:xfrm>
            <a:off x="2675090" y="4602535"/>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64" name="TextBox 63">
            <a:extLst>
              <a:ext uri="{FF2B5EF4-FFF2-40B4-BE49-F238E27FC236}">
                <a16:creationId xmlns:a16="http://schemas.microsoft.com/office/drawing/2014/main" xmlns="" id="{BF53ED4D-DC86-45CA-8A54-E81262C68CBA}"/>
              </a:ext>
            </a:extLst>
          </p:cNvPr>
          <p:cNvSpPr txBox="1"/>
          <p:nvPr/>
        </p:nvSpPr>
        <p:spPr bwMode="auto">
          <a:xfrm>
            <a:off x="3037726" y="4602535"/>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65" name="TextBox 64">
            <a:extLst>
              <a:ext uri="{FF2B5EF4-FFF2-40B4-BE49-F238E27FC236}">
                <a16:creationId xmlns:a16="http://schemas.microsoft.com/office/drawing/2014/main" xmlns="" id="{73D5E5FC-DCD5-4ADB-9121-77AA04BEF548}"/>
              </a:ext>
            </a:extLst>
          </p:cNvPr>
          <p:cNvSpPr txBox="1"/>
          <p:nvPr/>
        </p:nvSpPr>
        <p:spPr bwMode="auto">
          <a:xfrm>
            <a:off x="3433929" y="4602535"/>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66" name="TextBox 65">
            <a:extLst>
              <a:ext uri="{FF2B5EF4-FFF2-40B4-BE49-F238E27FC236}">
                <a16:creationId xmlns:a16="http://schemas.microsoft.com/office/drawing/2014/main" xmlns="" id="{1F85E41D-9EDE-43DD-9968-72A77AB01B36}"/>
              </a:ext>
            </a:extLst>
          </p:cNvPr>
          <p:cNvSpPr txBox="1"/>
          <p:nvPr/>
        </p:nvSpPr>
        <p:spPr bwMode="auto">
          <a:xfrm>
            <a:off x="3844169" y="4602535"/>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p>
        </p:txBody>
      </p:sp>
      <p:sp>
        <p:nvSpPr>
          <p:cNvPr id="67" name="TextBox 66">
            <a:extLst>
              <a:ext uri="{FF2B5EF4-FFF2-40B4-BE49-F238E27FC236}">
                <a16:creationId xmlns:a16="http://schemas.microsoft.com/office/drawing/2014/main" xmlns="" id="{B19AD4A6-FFF5-4195-AEA6-2BAF071B4E92}"/>
              </a:ext>
            </a:extLst>
          </p:cNvPr>
          <p:cNvSpPr txBox="1"/>
          <p:nvPr/>
        </p:nvSpPr>
        <p:spPr bwMode="auto">
          <a:xfrm>
            <a:off x="4253967" y="4602535"/>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p>
        </p:txBody>
      </p:sp>
      <p:sp>
        <p:nvSpPr>
          <p:cNvPr id="68" name="TextBox 67">
            <a:extLst>
              <a:ext uri="{FF2B5EF4-FFF2-40B4-BE49-F238E27FC236}">
                <a16:creationId xmlns:a16="http://schemas.microsoft.com/office/drawing/2014/main" xmlns="" id="{7BE65BB7-4324-43D0-ACF7-540C240F413C}"/>
              </a:ext>
            </a:extLst>
          </p:cNvPr>
          <p:cNvSpPr txBox="1"/>
          <p:nvPr/>
        </p:nvSpPr>
        <p:spPr bwMode="auto">
          <a:xfrm>
            <a:off x="4678461" y="4602535"/>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69" name="TextBox 68">
            <a:extLst>
              <a:ext uri="{FF2B5EF4-FFF2-40B4-BE49-F238E27FC236}">
                <a16:creationId xmlns:a16="http://schemas.microsoft.com/office/drawing/2014/main" xmlns="" id="{7FF7E8D0-BA14-4C62-873F-D8860803CE1A}"/>
              </a:ext>
            </a:extLst>
          </p:cNvPr>
          <p:cNvSpPr txBox="1"/>
          <p:nvPr/>
        </p:nvSpPr>
        <p:spPr bwMode="auto">
          <a:xfrm>
            <a:off x="5062371" y="4602535"/>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70" name="TextBox 69">
            <a:extLst>
              <a:ext uri="{FF2B5EF4-FFF2-40B4-BE49-F238E27FC236}">
                <a16:creationId xmlns:a16="http://schemas.microsoft.com/office/drawing/2014/main" xmlns="" id="{E4D0EE07-9134-4924-8953-972D038EB1FE}"/>
              </a:ext>
            </a:extLst>
          </p:cNvPr>
          <p:cNvSpPr txBox="1"/>
          <p:nvPr/>
        </p:nvSpPr>
        <p:spPr bwMode="auto">
          <a:xfrm>
            <a:off x="5474802" y="4602535"/>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a:t>
            </a:r>
          </a:p>
        </p:txBody>
      </p:sp>
      <p:sp>
        <p:nvSpPr>
          <p:cNvPr id="74" name="TextBox 73">
            <a:extLst>
              <a:ext uri="{FF2B5EF4-FFF2-40B4-BE49-F238E27FC236}">
                <a16:creationId xmlns:a16="http://schemas.microsoft.com/office/drawing/2014/main" xmlns="" id="{F03BA2BA-044C-4EA4-9C21-60A2B24FD037}"/>
              </a:ext>
            </a:extLst>
          </p:cNvPr>
          <p:cNvSpPr txBox="1"/>
          <p:nvPr/>
        </p:nvSpPr>
        <p:spPr bwMode="auto">
          <a:xfrm>
            <a:off x="2252265" y="4773847"/>
            <a:ext cx="209307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 Since Randomization</a:t>
            </a:r>
          </a:p>
        </p:txBody>
      </p:sp>
      <p:sp>
        <p:nvSpPr>
          <p:cNvPr id="75" name="TextBox 74">
            <a:extLst>
              <a:ext uri="{FF2B5EF4-FFF2-40B4-BE49-F238E27FC236}">
                <a16:creationId xmlns:a16="http://schemas.microsoft.com/office/drawing/2014/main" xmlns="" id="{28CCFA18-07DC-4FF0-BCA2-39566A86FA46}"/>
              </a:ext>
            </a:extLst>
          </p:cNvPr>
          <p:cNvSpPr txBox="1"/>
          <p:nvPr/>
        </p:nvSpPr>
        <p:spPr bwMode="auto">
          <a:xfrm rot="16200000">
            <a:off x="254085" y="2991966"/>
            <a:ext cx="67518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a:t>
            </a:r>
          </a:p>
        </p:txBody>
      </p:sp>
      <p:sp>
        <p:nvSpPr>
          <p:cNvPr id="76" name="TextBox 75">
            <a:extLst>
              <a:ext uri="{FF2B5EF4-FFF2-40B4-BE49-F238E27FC236}">
                <a16:creationId xmlns:a16="http://schemas.microsoft.com/office/drawing/2014/main" xmlns="" id="{23E9CDB1-89E4-4F2B-B49C-B8E518AB6E8B}"/>
              </a:ext>
            </a:extLst>
          </p:cNvPr>
          <p:cNvSpPr txBox="1"/>
          <p:nvPr/>
        </p:nvSpPr>
        <p:spPr bwMode="auto">
          <a:xfrm>
            <a:off x="387882" y="4985270"/>
            <a:ext cx="645626"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Triplet</a:t>
            </a:r>
          </a:p>
          <a:p>
            <a:pPr marL="0" marR="0" lvl="0" indent="0" algn="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Control</a:t>
            </a:r>
          </a:p>
        </p:txBody>
      </p:sp>
      <p:sp>
        <p:nvSpPr>
          <p:cNvPr id="77" name="TextBox 76">
            <a:extLst>
              <a:ext uri="{FF2B5EF4-FFF2-40B4-BE49-F238E27FC236}">
                <a16:creationId xmlns:a16="http://schemas.microsoft.com/office/drawing/2014/main" xmlns="" id="{0D166D67-74FF-492F-B09A-3B899D802FC9}"/>
              </a:ext>
            </a:extLst>
          </p:cNvPr>
          <p:cNvSpPr txBox="1"/>
          <p:nvPr/>
        </p:nvSpPr>
        <p:spPr bwMode="auto">
          <a:xfrm>
            <a:off x="935174" y="4992001"/>
            <a:ext cx="420307"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224</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221</a:t>
            </a:r>
          </a:p>
        </p:txBody>
      </p:sp>
      <p:sp>
        <p:nvSpPr>
          <p:cNvPr id="78" name="TextBox 77">
            <a:extLst>
              <a:ext uri="{FF2B5EF4-FFF2-40B4-BE49-F238E27FC236}">
                <a16:creationId xmlns:a16="http://schemas.microsoft.com/office/drawing/2014/main" xmlns="" id="{27E79DFC-3870-4CA7-BAE7-0F32BBF78833}"/>
              </a:ext>
            </a:extLst>
          </p:cNvPr>
          <p:cNvSpPr txBox="1"/>
          <p:nvPr/>
        </p:nvSpPr>
        <p:spPr bwMode="auto">
          <a:xfrm>
            <a:off x="1370646" y="4992001"/>
            <a:ext cx="420307"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186</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158</a:t>
            </a:r>
          </a:p>
        </p:txBody>
      </p:sp>
      <p:sp>
        <p:nvSpPr>
          <p:cNvPr id="79" name="TextBox 78">
            <a:extLst>
              <a:ext uri="{FF2B5EF4-FFF2-40B4-BE49-F238E27FC236}">
                <a16:creationId xmlns:a16="http://schemas.microsoft.com/office/drawing/2014/main" xmlns="" id="{833B969F-2072-41D9-A5CA-04F6DC53B6D2}"/>
              </a:ext>
            </a:extLst>
          </p:cNvPr>
          <p:cNvSpPr txBox="1"/>
          <p:nvPr/>
        </p:nvSpPr>
        <p:spPr bwMode="auto">
          <a:xfrm>
            <a:off x="1793979" y="5000838"/>
            <a:ext cx="420307"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141</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102</a:t>
            </a:r>
          </a:p>
        </p:txBody>
      </p:sp>
      <p:sp>
        <p:nvSpPr>
          <p:cNvPr id="80" name="TextBox 79">
            <a:extLst>
              <a:ext uri="{FF2B5EF4-FFF2-40B4-BE49-F238E27FC236}">
                <a16:creationId xmlns:a16="http://schemas.microsoft.com/office/drawing/2014/main" xmlns="" id="{138ABED0-3B12-4190-9558-9AEE652B196D}"/>
              </a:ext>
            </a:extLst>
          </p:cNvPr>
          <p:cNvSpPr txBox="1"/>
          <p:nvPr/>
        </p:nvSpPr>
        <p:spPr bwMode="auto">
          <a:xfrm>
            <a:off x="2200308" y="5000838"/>
            <a:ext cx="420307"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103</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81" name="TextBox 80">
            <a:extLst>
              <a:ext uri="{FF2B5EF4-FFF2-40B4-BE49-F238E27FC236}">
                <a16:creationId xmlns:a16="http://schemas.microsoft.com/office/drawing/2014/main" xmlns="" id="{B326BB1B-2812-4CA9-8F31-AB1F6456FCE9}"/>
              </a:ext>
            </a:extLst>
          </p:cNvPr>
          <p:cNvSpPr txBox="1"/>
          <p:nvPr/>
        </p:nvSpPr>
        <p:spPr bwMode="auto">
          <a:xfrm>
            <a:off x="2642228" y="5000770"/>
            <a:ext cx="34176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69</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34</a:t>
            </a:r>
          </a:p>
        </p:txBody>
      </p:sp>
      <p:sp>
        <p:nvSpPr>
          <p:cNvPr id="83" name="TextBox 82">
            <a:extLst>
              <a:ext uri="{FF2B5EF4-FFF2-40B4-BE49-F238E27FC236}">
                <a16:creationId xmlns:a16="http://schemas.microsoft.com/office/drawing/2014/main" xmlns="" id="{83074376-792F-46C5-877A-336765AF5790}"/>
              </a:ext>
            </a:extLst>
          </p:cNvPr>
          <p:cNvSpPr txBox="1"/>
          <p:nvPr/>
        </p:nvSpPr>
        <p:spPr bwMode="auto">
          <a:xfrm>
            <a:off x="3060987" y="4992001"/>
            <a:ext cx="34176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37</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85" name="TextBox 84">
            <a:extLst>
              <a:ext uri="{FF2B5EF4-FFF2-40B4-BE49-F238E27FC236}">
                <a16:creationId xmlns:a16="http://schemas.microsoft.com/office/drawing/2014/main" xmlns="" id="{838488AE-200E-4A8C-AFA3-DAB703C8EBC7}"/>
              </a:ext>
            </a:extLst>
          </p:cNvPr>
          <p:cNvSpPr txBox="1"/>
          <p:nvPr/>
        </p:nvSpPr>
        <p:spPr bwMode="auto">
          <a:xfrm>
            <a:off x="3459577" y="4985270"/>
            <a:ext cx="34176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86" name="TextBox 85">
            <a:extLst>
              <a:ext uri="{FF2B5EF4-FFF2-40B4-BE49-F238E27FC236}">
                <a16:creationId xmlns:a16="http://schemas.microsoft.com/office/drawing/2014/main" xmlns="" id="{69685005-8248-4966-B126-8903A39D515E}"/>
              </a:ext>
            </a:extLst>
          </p:cNvPr>
          <p:cNvSpPr txBox="1"/>
          <p:nvPr/>
        </p:nvSpPr>
        <p:spPr bwMode="auto">
          <a:xfrm>
            <a:off x="3841245" y="4992001"/>
            <a:ext cx="34176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p>
        </p:txBody>
      </p:sp>
      <p:sp>
        <p:nvSpPr>
          <p:cNvPr id="88" name="TextBox 87">
            <a:extLst>
              <a:ext uri="{FF2B5EF4-FFF2-40B4-BE49-F238E27FC236}">
                <a16:creationId xmlns:a16="http://schemas.microsoft.com/office/drawing/2014/main" xmlns="" id="{6449CE1B-A712-4DA9-A695-611F0FFA06BC}"/>
              </a:ext>
            </a:extLst>
          </p:cNvPr>
          <p:cNvSpPr txBox="1"/>
          <p:nvPr/>
        </p:nvSpPr>
        <p:spPr bwMode="auto">
          <a:xfrm>
            <a:off x="4319995" y="4992001"/>
            <a:ext cx="263214"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89" name="TextBox 88">
            <a:extLst>
              <a:ext uri="{FF2B5EF4-FFF2-40B4-BE49-F238E27FC236}">
                <a16:creationId xmlns:a16="http://schemas.microsoft.com/office/drawing/2014/main" xmlns="" id="{64FFA58E-8E0B-42A5-9411-1E1FA959F541}"/>
              </a:ext>
            </a:extLst>
          </p:cNvPr>
          <p:cNvSpPr txBox="1"/>
          <p:nvPr/>
        </p:nvSpPr>
        <p:spPr bwMode="auto">
          <a:xfrm>
            <a:off x="4730558" y="4992001"/>
            <a:ext cx="263214"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90" name="TextBox 89">
            <a:extLst>
              <a:ext uri="{FF2B5EF4-FFF2-40B4-BE49-F238E27FC236}">
                <a16:creationId xmlns:a16="http://schemas.microsoft.com/office/drawing/2014/main" xmlns="" id="{47DB0182-C330-49F9-8B35-A33CFB5F3EB9}"/>
              </a:ext>
            </a:extLst>
          </p:cNvPr>
          <p:cNvSpPr txBox="1"/>
          <p:nvPr/>
        </p:nvSpPr>
        <p:spPr bwMode="auto">
          <a:xfrm>
            <a:off x="5114468" y="5005354"/>
            <a:ext cx="263214"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91" name="TextBox 90">
            <a:extLst>
              <a:ext uri="{FF2B5EF4-FFF2-40B4-BE49-F238E27FC236}">
                <a16:creationId xmlns:a16="http://schemas.microsoft.com/office/drawing/2014/main" xmlns="" id="{A956E6AC-6E17-4E2F-A61F-045A20F3B44B}"/>
              </a:ext>
            </a:extLst>
          </p:cNvPr>
          <p:cNvSpPr txBox="1"/>
          <p:nvPr/>
        </p:nvSpPr>
        <p:spPr bwMode="auto">
          <a:xfrm>
            <a:off x="5520546" y="4995475"/>
            <a:ext cx="263214"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0" name="Content Placeholder 9">
            <a:extLst>
              <a:ext uri="{FF2B5EF4-FFF2-40B4-BE49-F238E27FC236}">
                <a16:creationId xmlns:a16="http://schemas.microsoft.com/office/drawing/2014/main" xmlns="" id="{0A0BD181-B27E-47C9-9ED0-33C325D998AC}"/>
              </a:ext>
            </a:extLst>
          </p:cNvPr>
          <p:cNvSpPr>
            <a:spLocks noGrp="1"/>
          </p:cNvSpPr>
          <p:nvPr>
            <p:ph sz="half" idx="1"/>
          </p:nvPr>
        </p:nvSpPr>
        <p:spPr>
          <a:xfrm>
            <a:off x="905256" y="1517521"/>
            <a:ext cx="5361252" cy="369332"/>
          </a:xfrm>
        </p:spPr>
        <p:txBody>
          <a:bodyPr/>
          <a:lstStyle/>
          <a:p>
            <a:pPr marL="0" indent="0" algn="ctr">
              <a:buNone/>
            </a:pPr>
            <a:r>
              <a:rPr lang="en-US" sz="1800" b="1" dirty="0"/>
              <a:t>Triplet vs Control (Primary Endpoint)</a:t>
            </a:r>
          </a:p>
        </p:txBody>
      </p:sp>
      <p:sp>
        <p:nvSpPr>
          <p:cNvPr id="11" name="Content Placeholder 10">
            <a:extLst>
              <a:ext uri="{FF2B5EF4-FFF2-40B4-BE49-F238E27FC236}">
                <a16:creationId xmlns:a16="http://schemas.microsoft.com/office/drawing/2014/main" xmlns="" id="{42912D07-9BB5-42F3-ADBC-6B8254E16834}"/>
              </a:ext>
            </a:extLst>
          </p:cNvPr>
          <p:cNvSpPr>
            <a:spLocks noGrp="1"/>
          </p:cNvSpPr>
          <p:nvPr>
            <p:ph sz="half" idx="2"/>
          </p:nvPr>
        </p:nvSpPr>
        <p:spPr>
          <a:xfrm>
            <a:off x="7687762" y="1517521"/>
            <a:ext cx="3115891" cy="369389"/>
          </a:xfrm>
        </p:spPr>
        <p:txBody>
          <a:bodyPr/>
          <a:lstStyle/>
          <a:p>
            <a:pPr marL="0" indent="0" algn="ctr">
              <a:buNone/>
            </a:pPr>
            <a:r>
              <a:rPr lang="en-US" sz="1800" b="1" dirty="0"/>
              <a:t>Doublet vs Control</a:t>
            </a:r>
          </a:p>
        </p:txBody>
      </p:sp>
      <p:cxnSp>
        <p:nvCxnSpPr>
          <p:cNvPr id="95" name="Straight Connector 94">
            <a:extLst>
              <a:ext uri="{FF2B5EF4-FFF2-40B4-BE49-F238E27FC236}">
                <a16:creationId xmlns:a16="http://schemas.microsoft.com/office/drawing/2014/main" xmlns="" id="{BD27F926-B7BE-4667-86DE-CD627E000629}"/>
              </a:ext>
            </a:extLst>
          </p:cNvPr>
          <p:cNvCxnSpPr/>
          <p:nvPr/>
        </p:nvCxnSpPr>
        <p:spPr bwMode="auto">
          <a:xfrm>
            <a:off x="1295400" y="1759440"/>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xmlns="" id="{C3FD6206-4C7B-4E1B-9A54-93D36A7B1530}"/>
              </a:ext>
            </a:extLst>
          </p:cNvPr>
          <p:cNvCxnSpPr/>
          <p:nvPr/>
        </p:nvCxnSpPr>
        <p:spPr bwMode="auto">
          <a:xfrm>
            <a:off x="1326776" y="1759440"/>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xmlns="" id="{0F686B29-F8CA-46EF-B90E-6B4D5B5E1262}"/>
              </a:ext>
            </a:extLst>
          </p:cNvPr>
          <p:cNvCxnSpPr/>
          <p:nvPr/>
        </p:nvCxnSpPr>
        <p:spPr bwMode="auto">
          <a:xfrm>
            <a:off x="1391770" y="1778698"/>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xmlns="" id="{628BED11-8240-4BD1-A60E-5C3302CFBBED}"/>
              </a:ext>
            </a:extLst>
          </p:cNvPr>
          <p:cNvCxnSpPr/>
          <p:nvPr/>
        </p:nvCxnSpPr>
        <p:spPr bwMode="auto">
          <a:xfrm>
            <a:off x="1429829" y="1796420"/>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xmlns="" id="{2A5230DA-E5F8-4F8C-B649-4C69F999456C}"/>
              </a:ext>
            </a:extLst>
          </p:cNvPr>
          <p:cNvCxnSpPr/>
          <p:nvPr/>
        </p:nvCxnSpPr>
        <p:spPr bwMode="auto">
          <a:xfrm>
            <a:off x="1515035" y="188458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xmlns="" id="{21736995-2717-4F7E-95CF-3541785114EF}"/>
              </a:ext>
            </a:extLst>
          </p:cNvPr>
          <p:cNvCxnSpPr/>
          <p:nvPr/>
        </p:nvCxnSpPr>
        <p:spPr bwMode="auto">
          <a:xfrm>
            <a:off x="1546412" y="188458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xmlns="" id="{6BA8DC96-6B27-4231-A067-66061169DF5A}"/>
              </a:ext>
            </a:extLst>
          </p:cNvPr>
          <p:cNvCxnSpPr/>
          <p:nvPr/>
        </p:nvCxnSpPr>
        <p:spPr bwMode="auto">
          <a:xfrm>
            <a:off x="1570713" y="188458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xmlns="" id="{E6D1DA1E-6BFE-4956-8F8C-2A2F3E1CACA6}"/>
              </a:ext>
            </a:extLst>
          </p:cNvPr>
          <p:cNvCxnSpPr/>
          <p:nvPr/>
        </p:nvCxnSpPr>
        <p:spPr bwMode="auto">
          <a:xfrm>
            <a:off x="1580799" y="188458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xmlns="" id="{4CE20AC4-64E8-4051-8792-AD389163DAD8}"/>
              </a:ext>
            </a:extLst>
          </p:cNvPr>
          <p:cNvCxnSpPr/>
          <p:nvPr/>
        </p:nvCxnSpPr>
        <p:spPr bwMode="auto">
          <a:xfrm>
            <a:off x="1623733" y="1913749"/>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xmlns="" id="{F3AD06C6-B76F-4E2A-A893-5BCB8011DA0B}"/>
              </a:ext>
            </a:extLst>
          </p:cNvPr>
          <p:cNvCxnSpPr/>
          <p:nvPr/>
        </p:nvCxnSpPr>
        <p:spPr bwMode="auto">
          <a:xfrm>
            <a:off x="1661832" y="1919861"/>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xmlns="" id="{A002AEE7-CFAE-4284-8555-2A452C898B0A}"/>
              </a:ext>
            </a:extLst>
          </p:cNvPr>
          <p:cNvCxnSpPr/>
          <p:nvPr/>
        </p:nvCxnSpPr>
        <p:spPr bwMode="auto">
          <a:xfrm>
            <a:off x="1698023" y="1962327"/>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xmlns="" id="{7359223A-AAAC-402C-AF90-0764B6C65B4B}"/>
              </a:ext>
            </a:extLst>
          </p:cNvPr>
          <p:cNvCxnSpPr/>
          <p:nvPr/>
        </p:nvCxnSpPr>
        <p:spPr bwMode="auto">
          <a:xfrm>
            <a:off x="1722676" y="2020991"/>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xmlns="" id="{9C2A982A-9AB4-461C-883D-CBC91F0D416F}"/>
              </a:ext>
            </a:extLst>
          </p:cNvPr>
          <p:cNvCxnSpPr/>
          <p:nvPr/>
        </p:nvCxnSpPr>
        <p:spPr bwMode="auto">
          <a:xfrm>
            <a:off x="1790953" y="2049241"/>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xmlns="" id="{FBBBEA96-EECF-456F-9405-4BB380110CCC}"/>
              </a:ext>
            </a:extLst>
          </p:cNvPr>
          <p:cNvCxnSpPr/>
          <p:nvPr/>
        </p:nvCxnSpPr>
        <p:spPr bwMode="auto">
          <a:xfrm>
            <a:off x="1822330" y="2049240"/>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xmlns="" id="{54F87D0A-C049-40C1-A056-18B8C94A397D}"/>
              </a:ext>
            </a:extLst>
          </p:cNvPr>
          <p:cNvCxnSpPr/>
          <p:nvPr/>
        </p:nvCxnSpPr>
        <p:spPr bwMode="auto">
          <a:xfrm>
            <a:off x="1833789" y="2049398"/>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xmlns="" id="{A111123F-0424-4B03-A150-8B429010DCFF}"/>
              </a:ext>
            </a:extLst>
          </p:cNvPr>
          <p:cNvCxnSpPr/>
          <p:nvPr/>
        </p:nvCxnSpPr>
        <p:spPr bwMode="auto">
          <a:xfrm>
            <a:off x="1863856" y="2049239"/>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xmlns="" id="{9D91DE4A-3E84-4321-8A58-874F87BAC9D6}"/>
              </a:ext>
            </a:extLst>
          </p:cNvPr>
          <p:cNvCxnSpPr/>
          <p:nvPr/>
        </p:nvCxnSpPr>
        <p:spPr bwMode="auto">
          <a:xfrm>
            <a:off x="1896288" y="2049240"/>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xmlns="" id="{8AEF29C8-1D5C-4194-84A2-FDE71F121851}"/>
              </a:ext>
            </a:extLst>
          </p:cNvPr>
          <p:cNvCxnSpPr/>
          <p:nvPr/>
        </p:nvCxnSpPr>
        <p:spPr bwMode="auto">
          <a:xfrm>
            <a:off x="1921195" y="2097817"/>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xmlns="" id="{D203E414-60EE-45AD-AB8F-EBCA5F3BDBEF}"/>
              </a:ext>
            </a:extLst>
          </p:cNvPr>
          <p:cNvCxnSpPr/>
          <p:nvPr/>
        </p:nvCxnSpPr>
        <p:spPr bwMode="auto">
          <a:xfrm>
            <a:off x="1930413" y="209789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xmlns="" id="{31FD7485-BAF5-47E5-8CAE-6948D9F0588A}"/>
              </a:ext>
            </a:extLst>
          </p:cNvPr>
          <p:cNvCxnSpPr/>
          <p:nvPr/>
        </p:nvCxnSpPr>
        <p:spPr bwMode="auto">
          <a:xfrm>
            <a:off x="1954466" y="2097817"/>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xmlns="" id="{9DAEA2F4-F4C6-4730-B12F-2F5FB13010C0}"/>
              </a:ext>
            </a:extLst>
          </p:cNvPr>
          <p:cNvCxnSpPr/>
          <p:nvPr/>
        </p:nvCxnSpPr>
        <p:spPr bwMode="auto">
          <a:xfrm>
            <a:off x="1980983" y="2097817"/>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xmlns="" id="{667E16E9-75A1-4242-A3C1-5E2168E735F6}"/>
              </a:ext>
            </a:extLst>
          </p:cNvPr>
          <p:cNvCxnSpPr/>
          <p:nvPr/>
        </p:nvCxnSpPr>
        <p:spPr bwMode="auto">
          <a:xfrm>
            <a:off x="2007654" y="2159843"/>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xmlns="" id="{B7BC985B-4280-4C96-9F5C-0C5DA1C8B224}"/>
              </a:ext>
            </a:extLst>
          </p:cNvPr>
          <p:cNvCxnSpPr/>
          <p:nvPr/>
        </p:nvCxnSpPr>
        <p:spPr bwMode="auto">
          <a:xfrm>
            <a:off x="2038510" y="2199926"/>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6CA56573-8C95-4977-8F4D-EFEED6CBE49A}"/>
              </a:ext>
            </a:extLst>
          </p:cNvPr>
          <p:cNvCxnSpPr/>
          <p:nvPr/>
        </p:nvCxnSpPr>
        <p:spPr bwMode="auto">
          <a:xfrm>
            <a:off x="2064445" y="219768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xmlns="" id="{3CCB4BF5-087E-489C-9F2F-0C6C2E478A33}"/>
              </a:ext>
            </a:extLst>
          </p:cNvPr>
          <p:cNvCxnSpPr/>
          <p:nvPr/>
        </p:nvCxnSpPr>
        <p:spPr bwMode="auto">
          <a:xfrm>
            <a:off x="2097901" y="2198336"/>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xmlns="" id="{65EE0A36-2D77-4313-9980-C5AE6BDEB943}"/>
              </a:ext>
            </a:extLst>
          </p:cNvPr>
          <p:cNvCxnSpPr/>
          <p:nvPr/>
        </p:nvCxnSpPr>
        <p:spPr bwMode="auto">
          <a:xfrm>
            <a:off x="2125726" y="2257000"/>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xmlns="" id="{F55A8794-4DF9-4EFD-ABFE-9B33B17DF0C4}"/>
              </a:ext>
            </a:extLst>
          </p:cNvPr>
          <p:cNvCxnSpPr/>
          <p:nvPr/>
        </p:nvCxnSpPr>
        <p:spPr bwMode="auto">
          <a:xfrm>
            <a:off x="2164015" y="228567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xmlns="" id="{B65C1DD6-23DA-4996-9DF3-2FCF70B07FB6}"/>
              </a:ext>
            </a:extLst>
          </p:cNvPr>
          <p:cNvCxnSpPr/>
          <p:nvPr/>
        </p:nvCxnSpPr>
        <p:spPr bwMode="auto">
          <a:xfrm>
            <a:off x="2200308" y="233761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02E9CAE3-CC8F-425C-8C0E-6B6AFA790C00}"/>
              </a:ext>
            </a:extLst>
          </p:cNvPr>
          <p:cNvCxnSpPr/>
          <p:nvPr/>
        </p:nvCxnSpPr>
        <p:spPr bwMode="auto">
          <a:xfrm>
            <a:off x="2242461" y="2360881"/>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xmlns="" id="{14140985-4B87-47B8-B042-78D2F0E8020D}"/>
              </a:ext>
            </a:extLst>
          </p:cNvPr>
          <p:cNvCxnSpPr/>
          <p:nvPr/>
        </p:nvCxnSpPr>
        <p:spPr bwMode="auto">
          <a:xfrm>
            <a:off x="2281629" y="2382179"/>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xmlns="" id="{95050EFE-2079-4AD6-A0B7-74A912FC14CD}"/>
              </a:ext>
            </a:extLst>
          </p:cNvPr>
          <p:cNvCxnSpPr/>
          <p:nvPr/>
        </p:nvCxnSpPr>
        <p:spPr bwMode="auto">
          <a:xfrm>
            <a:off x="2407160" y="2550779"/>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xmlns="" id="{30C486BC-AE4B-47DE-8C0E-1C6A7EFFF56D}"/>
              </a:ext>
            </a:extLst>
          </p:cNvPr>
          <p:cNvCxnSpPr/>
          <p:nvPr/>
        </p:nvCxnSpPr>
        <p:spPr bwMode="auto">
          <a:xfrm>
            <a:off x="2436861" y="2569937"/>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xmlns="" id="{7664FF73-1ED9-4C27-AFB7-B1B1A1757E11}"/>
              </a:ext>
            </a:extLst>
          </p:cNvPr>
          <p:cNvCxnSpPr/>
          <p:nvPr/>
        </p:nvCxnSpPr>
        <p:spPr bwMode="auto">
          <a:xfrm>
            <a:off x="2458206" y="2599638"/>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xmlns="" id="{AC08C8B2-E0FB-4D96-ADE5-BAD179F767C8}"/>
              </a:ext>
            </a:extLst>
          </p:cNvPr>
          <p:cNvCxnSpPr/>
          <p:nvPr/>
        </p:nvCxnSpPr>
        <p:spPr bwMode="auto">
          <a:xfrm>
            <a:off x="2474195" y="261851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xmlns="" id="{128BD31B-2328-4BDA-BDD8-85E486559266}"/>
              </a:ext>
            </a:extLst>
          </p:cNvPr>
          <p:cNvCxnSpPr/>
          <p:nvPr/>
        </p:nvCxnSpPr>
        <p:spPr bwMode="auto">
          <a:xfrm>
            <a:off x="2500486" y="264205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xmlns="" id="{F6FDC111-EF18-4173-A47E-51E9172DC368}"/>
              </a:ext>
            </a:extLst>
          </p:cNvPr>
          <p:cNvCxnSpPr/>
          <p:nvPr/>
        </p:nvCxnSpPr>
        <p:spPr bwMode="auto">
          <a:xfrm>
            <a:off x="2503407" y="267001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xmlns="" id="{94E2E072-B2CE-4EDE-9539-11ACFF1118F9}"/>
              </a:ext>
            </a:extLst>
          </p:cNvPr>
          <p:cNvCxnSpPr/>
          <p:nvPr/>
        </p:nvCxnSpPr>
        <p:spPr bwMode="auto">
          <a:xfrm>
            <a:off x="2535534" y="2669321"/>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xmlns="" id="{96D2FEEC-0FDC-49C9-80E7-F446B8FECF83}"/>
              </a:ext>
            </a:extLst>
          </p:cNvPr>
          <p:cNvCxnSpPr/>
          <p:nvPr/>
        </p:nvCxnSpPr>
        <p:spPr bwMode="auto">
          <a:xfrm>
            <a:off x="2565402" y="267001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xmlns="" id="{952DACE2-AFED-4264-8D9B-1CE413B0806B}"/>
              </a:ext>
            </a:extLst>
          </p:cNvPr>
          <p:cNvCxnSpPr/>
          <p:nvPr/>
        </p:nvCxnSpPr>
        <p:spPr bwMode="auto">
          <a:xfrm>
            <a:off x="2601061" y="2672242"/>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CBBF3779-A866-4EA6-BBE1-B6BC1F7B5D10}"/>
              </a:ext>
            </a:extLst>
          </p:cNvPr>
          <p:cNvCxnSpPr/>
          <p:nvPr/>
        </p:nvCxnSpPr>
        <p:spPr bwMode="auto">
          <a:xfrm>
            <a:off x="2642228" y="2778486"/>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xmlns="" id="{3AAC16FE-9447-4CD2-BA39-17F58868CD8A}"/>
              </a:ext>
            </a:extLst>
          </p:cNvPr>
          <p:cNvCxnSpPr/>
          <p:nvPr/>
        </p:nvCxnSpPr>
        <p:spPr bwMode="auto">
          <a:xfrm>
            <a:off x="2712828" y="282706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xmlns="" id="{17AC86C0-1667-4CD1-95E2-4C3AE0A7B107}"/>
              </a:ext>
            </a:extLst>
          </p:cNvPr>
          <p:cNvCxnSpPr/>
          <p:nvPr/>
        </p:nvCxnSpPr>
        <p:spPr bwMode="auto">
          <a:xfrm>
            <a:off x="2777587" y="2863889"/>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xmlns="" id="{B603E29C-3CDC-4076-89E1-A0890E4ABFB1}"/>
              </a:ext>
            </a:extLst>
          </p:cNvPr>
          <p:cNvCxnSpPr/>
          <p:nvPr/>
        </p:nvCxnSpPr>
        <p:spPr bwMode="auto">
          <a:xfrm>
            <a:off x="2794932" y="2860968"/>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xmlns="" id="{0F863146-1D39-45CC-9E80-76F41A333185}"/>
              </a:ext>
            </a:extLst>
          </p:cNvPr>
          <p:cNvCxnSpPr/>
          <p:nvPr/>
        </p:nvCxnSpPr>
        <p:spPr bwMode="auto">
          <a:xfrm>
            <a:off x="2829955" y="2943042"/>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xmlns="" id="{3E2D6A07-0FA9-455B-8440-81E9A60299E0}"/>
              </a:ext>
            </a:extLst>
          </p:cNvPr>
          <p:cNvCxnSpPr/>
          <p:nvPr/>
        </p:nvCxnSpPr>
        <p:spPr bwMode="auto">
          <a:xfrm>
            <a:off x="2916355" y="3057460"/>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xmlns="" id="{4AF56B5B-AB26-4DD5-A94D-78B3E7A6C372}"/>
              </a:ext>
            </a:extLst>
          </p:cNvPr>
          <p:cNvCxnSpPr/>
          <p:nvPr/>
        </p:nvCxnSpPr>
        <p:spPr bwMode="auto">
          <a:xfrm>
            <a:off x="2955327" y="309727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xmlns="" id="{6C73DBF6-8EF7-48F8-A0DF-BA2FEA80644B}"/>
              </a:ext>
            </a:extLst>
          </p:cNvPr>
          <p:cNvCxnSpPr/>
          <p:nvPr/>
        </p:nvCxnSpPr>
        <p:spPr bwMode="auto">
          <a:xfrm>
            <a:off x="2968224" y="309727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xmlns="" id="{1F7030D7-7108-4D4A-AFE5-6014B6F0C7B7}"/>
              </a:ext>
            </a:extLst>
          </p:cNvPr>
          <p:cNvCxnSpPr/>
          <p:nvPr/>
        </p:nvCxnSpPr>
        <p:spPr bwMode="auto">
          <a:xfrm>
            <a:off x="3006209" y="3122618"/>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xmlns="" id="{C62DC7B4-E815-4BD8-A162-5DB01AE45DBF}"/>
              </a:ext>
            </a:extLst>
          </p:cNvPr>
          <p:cNvCxnSpPr/>
          <p:nvPr/>
        </p:nvCxnSpPr>
        <p:spPr bwMode="auto">
          <a:xfrm>
            <a:off x="3020631" y="3137223"/>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xmlns="" id="{2110CB26-36F8-4325-B24A-7979109F3528}"/>
              </a:ext>
            </a:extLst>
          </p:cNvPr>
          <p:cNvCxnSpPr/>
          <p:nvPr/>
        </p:nvCxnSpPr>
        <p:spPr bwMode="auto">
          <a:xfrm>
            <a:off x="3064212" y="3163522"/>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xmlns="" id="{B94C0AD1-4B8D-46CC-837F-C4001D75EDFB}"/>
              </a:ext>
            </a:extLst>
          </p:cNvPr>
          <p:cNvCxnSpPr/>
          <p:nvPr/>
        </p:nvCxnSpPr>
        <p:spPr bwMode="auto">
          <a:xfrm>
            <a:off x="3096834" y="3205300"/>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xmlns="" id="{7F829BB9-B79C-4B6F-B7BD-BE95497B2691}"/>
              </a:ext>
            </a:extLst>
          </p:cNvPr>
          <p:cNvCxnSpPr/>
          <p:nvPr/>
        </p:nvCxnSpPr>
        <p:spPr bwMode="auto">
          <a:xfrm>
            <a:off x="3135299" y="3226663"/>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xmlns="" id="{F08C660A-4A6A-4F7F-831A-D18E65E573F8}"/>
              </a:ext>
            </a:extLst>
          </p:cNvPr>
          <p:cNvCxnSpPr/>
          <p:nvPr/>
        </p:nvCxnSpPr>
        <p:spPr bwMode="auto">
          <a:xfrm>
            <a:off x="3171472" y="3226662"/>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xmlns="" id="{F5A892FB-D527-4789-AF05-7BEB83DB772F}"/>
              </a:ext>
            </a:extLst>
          </p:cNvPr>
          <p:cNvCxnSpPr/>
          <p:nvPr/>
        </p:nvCxnSpPr>
        <p:spPr bwMode="auto">
          <a:xfrm>
            <a:off x="3188998" y="3290321"/>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xmlns="" id="{4BD256C2-1F41-4950-BC35-776F5467E76C}"/>
              </a:ext>
            </a:extLst>
          </p:cNvPr>
          <p:cNvCxnSpPr/>
          <p:nvPr/>
        </p:nvCxnSpPr>
        <p:spPr bwMode="auto">
          <a:xfrm>
            <a:off x="3240630" y="3290321"/>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xmlns="" id="{C7807B2F-F396-4256-B308-DB04E97EEC51}"/>
              </a:ext>
            </a:extLst>
          </p:cNvPr>
          <p:cNvCxnSpPr/>
          <p:nvPr/>
        </p:nvCxnSpPr>
        <p:spPr bwMode="auto">
          <a:xfrm>
            <a:off x="3356749" y="336082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xmlns="" id="{AB695FBB-9A8B-43A6-BD12-8B23DC09850D}"/>
              </a:ext>
            </a:extLst>
          </p:cNvPr>
          <p:cNvCxnSpPr/>
          <p:nvPr/>
        </p:nvCxnSpPr>
        <p:spPr bwMode="auto">
          <a:xfrm>
            <a:off x="3546731" y="3394672"/>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xmlns="" id="{02820D4E-3A75-4640-8776-CC5CAE596F03}"/>
              </a:ext>
            </a:extLst>
          </p:cNvPr>
          <p:cNvCxnSpPr/>
          <p:nvPr/>
        </p:nvCxnSpPr>
        <p:spPr bwMode="auto">
          <a:xfrm>
            <a:off x="3577749" y="3435878"/>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xmlns="" id="{F29AA763-8268-401F-ABC5-F9C6006450A9}"/>
              </a:ext>
            </a:extLst>
          </p:cNvPr>
          <p:cNvCxnSpPr/>
          <p:nvPr/>
        </p:nvCxnSpPr>
        <p:spPr bwMode="auto">
          <a:xfrm>
            <a:off x="3601605" y="3435878"/>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xmlns="" id="{E72E9555-0DBE-4595-8F5D-2C8336EDDA2A}"/>
              </a:ext>
            </a:extLst>
          </p:cNvPr>
          <p:cNvCxnSpPr/>
          <p:nvPr/>
        </p:nvCxnSpPr>
        <p:spPr bwMode="auto">
          <a:xfrm>
            <a:off x="3647983" y="3485987"/>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xmlns="" id="{52D20AF6-E6B7-4D3B-8CF4-C89F1D688EAC}"/>
              </a:ext>
            </a:extLst>
          </p:cNvPr>
          <p:cNvCxnSpPr/>
          <p:nvPr/>
        </p:nvCxnSpPr>
        <p:spPr bwMode="auto">
          <a:xfrm>
            <a:off x="3663075" y="3485987"/>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xmlns="" id="{908FB896-C48F-494A-A35B-D0D8D9EDB7D3}"/>
              </a:ext>
            </a:extLst>
          </p:cNvPr>
          <p:cNvCxnSpPr/>
          <p:nvPr/>
        </p:nvCxnSpPr>
        <p:spPr bwMode="auto">
          <a:xfrm>
            <a:off x="3713818" y="3488058"/>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xmlns="" id="{66E8BA8F-2F0B-4CE3-8EA4-E2CBD4B4C46E}"/>
              </a:ext>
            </a:extLst>
          </p:cNvPr>
          <p:cNvCxnSpPr/>
          <p:nvPr/>
        </p:nvCxnSpPr>
        <p:spPr bwMode="auto">
          <a:xfrm>
            <a:off x="3778837" y="348854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xmlns="" id="{D95D3F6D-10D2-4662-BC4A-56BCA3D21356}"/>
              </a:ext>
            </a:extLst>
          </p:cNvPr>
          <p:cNvCxnSpPr/>
          <p:nvPr/>
        </p:nvCxnSpPr>
        <p:spPr bwMode="auto">
          <a:xfrm>
            <a:off x="3857798" y="353456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xmlns="" id="{4197724C-5F91-4557-8DDD-0FFA7E6E6BAE}"/>
              </a:ext>
            </a:extLst>
          </p:cNvPr>
          <p:cNvCxnSpPr/>
          <p:nvPr/>
        </p:nvCxnSpPr>
        <p:spPr bwMode="auto">
          <a:xfrm>
            <a:off x="4020888" y="3652171"/>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xmlns="" id="{AA8136E3-736B-44DB-A530-36FF510FDBCA}"/>
              </a:ext>
            </a:extLst>
          </p:cNvPr>
          <p:cNvCxnSpPr/>
          <p:nvPr/>
        </p:nvCxnSpPr>
        <p:spPr bwMode="auto">
          <a:xfrm>
            <a:off x="4098731" y="3651877"/>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xmlns="" id="{3C7D97EA-B30C-40C2-BAC8-6B227D2565D0}"/>
              </a:ext>
            </a:extLst>
          </p:cNvPr>
          <p:cNvCxnSpPr/>
          <p:nvPr/>
        </p:nvCxnSpPr>
        <p:spPr bwMode="auto">
          <a:xfrm>
            <a:off x="4183005" y="3651876"/>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xmlns="" id="{3DF5C276-64EE-44FE-9629-8469D5D0AC59}"/>
              </a:ext>
            </a:extLst>
          </p:cNvPr>
          <p:cNvCxnSpPr/>
          <p:nvPr/>
        </p:nvCxnSpPr>
        <p:spPr bwMode="auto">
          <a:xfrm>
            <a:off x="4319995" y="371838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xmlns="" id="{45C62585-D25E-4191-8EAF-B3C3E0665DFE}"/>
              </a:ext>
            </a:extLst>
          </p:cNvPr>
          <p:cNvCxnSpPr/>
          <p:nvPr/>
        </p:nvCxnSpPr>
        <p:spPr bwMode="auto">
          <a:xfrm>
            <a:off x="4376792" y="372130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xmlns="" id="{D748A68E-F549-4935-ADF9-CCB4FBA0C919}"/>
              </a:ext>
            </a:extLst>
          </p:cNvPr>
          <p:cNvCxnSpPr/>
          <p:nvPr/>
        </p:nvCxnSpPr>
        <p:spPr bwMode="auto">
          <a:xfrm>
            <a:off x="4397239" y="3721398"/>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xmlns="" id="{6DE969BE-94F3-4D6C-8047-2DA22632CEA4}"/>
              </a:ext>
            </a:extLst>
          </p:cNvPr>
          <p:cNvCxnSpPr/>
          <p:nvPr/>
        </p:nvCxnSpPr>
        <p:spPr bwMode="auto">
          <a:xfrm>
            <a:off x="4509229" y="371838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xmlns="" id="{32F3E240-C4B3-4EFD-A2B1-70834650FF7A}"/>
              </a:ext>
            </a:extLst>
          </p:cNvPr>
          <p:cNvCxnSpPr/>
          <p:nvPr/>
        </p:nvCxnSpPr>
        <p:spPr bwMode="auto">
          <a:xfrm>
            <a:off x="4599803" y="371838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xmlns="" id="{32F49474-85E9-4278-9F6B-8BA64DF3F421}"/>
              </a:ext>
            </a:extLst>
          </p:cNvPr>
          <p:cNvCxnSpPr/>
          <p:nvPr/>
        </p:nvCxnSpPr>
        <p:spPr bwMode="auto">
          <a:xfrm>
            <a:off x="4913356" y="371838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xmlns="" id="{969FEA4D-3A23-491B-B28A-E1A96C3B2F7B}"/>
              </a:ext>
            </a:extLst>
          </p:cNvPr>
          <p:cNvCxnSpPr/>
          <p:nvPr/>
        </p:nvCxnSpPr>
        <p:spPr bwMode="auto">
          <a:xfrm>
            <a:off x="5057592" y="3721305"/>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xmlns="" id="{AC1E5B9B-5B3A-4779-9497-B632FE9112C3}"/>
              </a:ext>
            </a:extLst>
          </p:cNvPr>
          <p:cNvCxnSpPr/>
          <p:nvPr/>
        </p:nvCxnSpPr>
        <p:spPr bwMode="auto">
          <a:xfrm>
            <a:off x="5329114" y="371838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xmlns="" id="{B5102A24-E3D2-4BD9-902E-FFBE84EAF0C7}"/>
              </a:ext>
            </a:extLst>
          </p:cNvPr>
          <p:cNvCxnSpPr/>
          <p:nvPr/>
        </p:nvCxnSpPr>
        <p:spPr bwMode="auto">
          <a:xfrm>
            <a:off x="5368919" y="3718384"/>
            <a:ext cx="0" cy="97157"/>
          </a:xfrm>
          <a:prstGeom prst="line">
            <a:avLst/>
          </a:prstGeom>
          <a:noFill/>
          <a:ln w="19050" cap="flat" cmpd="sng" algn="ctr">
            <a:solidFill>
              <a:schemeClr val="accent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xmlns="" id="{60FFF4F9-2014-463F-89DA-8F2A3A096EE0}"/>
              </a:ext>
            </a:extLst>
          </p:cNvPr>
          <p:cNvCxnSpPr>
            <a:cxnSpLocks/>
          </p:cNvCxnSpPr>
          <p:nvPr/>
        </p:nvCxnSpPr>
        <p:spPr bwMode="auto">
          <a:xfrm>
            <a:off x="1207840" y="175944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xmlns="" id="{E5CF0A53-A586-4118-898F-DAEBDF174BD3}"/>
              </a:ext>
            </a:extLst>
          </p:cNvPr>
          <p:cNvCxnSpPr>
            <a:cxnSpLocks/>
          </p:cNvCxnSpPr>
          <p:nvPr/>
        </p:nvCxnSpPr>
        <p:spPr bwMode="auto">
          <a:xfrm>
            <a:off x="1241610" y="178742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xmlns="" id="{88ABFC3A-0CA7-45D0-896E-F2A7B51BA788}"/>
              </a:ext>
            </a:extLst>
          </p:cNvPr>
          <p:cNvCxnSpPr>
            <a:cxnSpLocks/>
          </p:cNvCxnSpPr>
          <p:nvPr/>
        </p:nvCxnSpPr>
        <p:spPr bwMode="auto">
          <a:xfrm>
            <a:off x="1275512" y="179935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xmlns="" id="{01F54CB4-5DC8-4245-90E8-B66D1D6A602C}"/>
              </a:ext>
            </a:extLst>
          </p:cNvPr>
          <p:cNvCxnSpPr>
            <a:cxnSpLocks/>
          </p:cNvCxnSpPr>
          <p:nvPr/>
        </p:nvCxnSpPr>
        <p:spPr bwMode="auto">
          <a:xfrm>
            <a:off x="1304383" y="180526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xmlns="" id="{BBCF0D3D-5F33-4B01-86A4-C4E42A9EF652}"/>
              </a:ext>
            </a:extLst>
          </p:cNvPr>
          <p:cNvCxnSpPr>
            <a:cxnSpLocks/>
          </p:cNvCxnSpPr>
          <p:nvPr/>
        </p:nvCxnSpPr>
        <p:spPr bwMode="auto">
          <a:xfrm>
            <a:off x="1363956" y="187808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xmlns="" id="{969304E4-A41F-4694-B6F4-8073176E7508}"/>
              </a:ext>
            </a:extLst>
          </p:cNvPr>
          <p:cNvCxnSpPr>
            <a:cxnSpLocks/>
          </p:cNvCxnSpPr>
          <p:nvPr/>
        </p:nvCxnSpPr>
        <p:spPr bwMode="auto">
          <a:xfrm>
            <a:off x="1331818" y="180303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xmlns="" id="{F80D74A5-0525-468F-B69F-188066727EBD}"/>
              </a:ext>
            </a:extLst>
          </p:cNvPr>
          <p:cNvCxnSpPr>
            <a:cxnSpLocks/>
          </p:cNvCxnSpPr>
          <p:nvPr/>
        </p:nvCxnSpPr>
        <p:spPr bwMode="auto">
          <a:xfrm>
            <a:off x="1396671" y="190019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xmlns="" id="{7C544A3B-91A3-4FA7-A8CD-00E671308C99}"/>
              </a:ext>
            </a:extLst>
          </p:cNvPr>
          <p:cNvCxnSpPr>
            <a:cxnSpLocks/>
          </p:cNvCxnSpPr>
          <p:nvPr/>
        </p:nvCxnSpPr>
        <p:spPr bwMode="auto">
          <a:xfrm>
            <a:off x="1387310" y="1890553"/>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xmlns="" id="{B08D952B-23B6-4A1C-B10B-F89B25D32E41}"/>
              </a:ext>
            </a:extLst>
          </p:cNvPr>
          <p:cNvCxnSpPr>
            <a:cxnSpLocks/>
          </p:cNvCxnSpPr>
          <p:nvPr/>
        </p:nvCxnSpPr>
        <p:spPr bwMode="auto">
          <a:xfrm>
            <a:off x="1478587" y="196232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xmlns="" id="{6A34095F-5BE8-4ACB-AD6E-6E9FD9C58AFC}"/>
              </a:ext>
            </a:extLst>
          </p:cNvPr>
          <p:cNvCxnSpPr>
            <a:cxnSpLocks/>
          </p:cNvCxnSpPr>
          <p:nvPr/>
        </p:nvCxnSpPr>
        <p:spPr bwMode="auto">
          <a:xfrm>
            <a:off x="1442179" y="1927383"/>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xmlns="" id="{1CACE1EC-657E-4CD7-90CB-9F018CE1BBBA}"/>
              </a:ext>
            </a:extLst>
          </p:cNvPr>
          <p:cNvCxnSpPr>
            <a:cxnSpLocks/>
          </p:cNvCxnSpPr>
          <p:nvPr/>
        </p:nvCxnSpPr>
        <p:spPr bwMode="auto">
          <a:xfrm>
            <a:off x="1512805" y="201090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xmlns="" id="{1788BCC4-66B0-4B22-8C8D-FCBB65988C77}"/>
              </a:ext>
            </a:extLst>
          </p:cNvPr>
          <p:cNvCxnSpPr>
            <a:cxnSpLocks/>
          </p:cNvCxnSpPr>
          <p:nvPr/>
        </p:nvCxnSpPr>
        <p:spPr bwMode="auto">
          <a:xfrm>
            <a:off x="1539722" y="2069569"/>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xmlns="" id="{43DF90F6-E109-448D-8EB5-56F9A6939ED6}"/>
              </a:ext>
            </a:extLst>
          </p:cNvPr>
          <p:cNvCxnSpPr>
            <a:cxnSpLocks/>
          </p:cNvCxnSpPr>
          <p:nvPr/>
        </p:nvCxnSpPr>
        <p:spPr bwMode="auto">
          <a:xfrm>
            <a:off x="1600756" y="214610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xmlns="" id="{E8E0B1F6-74B4-415A-B5E2-3A97FB9D4D02}"/>
              </a:ext>
            </a:extLst>
          </p:cNvPr>
          <p:cNvCxnSpPr>
            <a:cxnSpLocks/>
          </p:cNvCxnSpPr>
          <p:nvPr/>
        </p:nvCxnSpPr>
        <p:spPr bwMode="auto">
          <a:xfrm>
            <a:off x="1646262" y="221957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xmlns="" id="{9205E01A-761C-4CA9-967F-C8C31CA0457C}"/>
              </a:ext>
            </a:extLst>
          </p:cNvPr>
          <p:cNvCxnSpPr>
            <a:cxnSpLocks/>
          </p:cNvCxnSpPr>
          <p:nvPr/>
        </p:nvCxnSpPr>
        <p:spPr bwMode="auto">
          <a:xfrm>
            <a:off x="1576339" y="2097816"/>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xmlns="" id="{C9638397-7272-463D-B21F-E24E9246DDE1}"/>
              </a:ext>
            </a:extLst>
          </p:cNvPr>
          <p:cNvCxnSpPr>
            <a:cxnSpLocks/>
          </p:cNvCxnSpPr>
          <p:nvPr/>
        </p:nvCxnSpPr>
        <p:spPr bwMode="auto">
          <a:xfrm>
            <a:off x="1706135" y="225570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xmlns="" id="{7B750D6C-9C8A-458E-B5A6-75C5FEE8B652}"/>
              </a:ext>
            </a:extLst>
          </p:cNvPr>
          <p:cNvCxnSpPr>
            <a:cxnSpLocks/>
          </p:cNvCxnSpPr>
          <p:nvPr/>
        </p:nvCxnSpPr>
        <p:spPr bwMode="auto">
          <a:xfrm>
            <a:off x="1680074" y="2256999"/>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xmlns="" id="{DB3713CB-3323-4DF0-B92F-8227E6B02071}"/>
              </a:ext>
            </a:extLst>
          </p:cNvPr>
          <p:cNvCxnSpPr>
            <a:cxnSpLocks/>
          </p:cNvCxnSpPr>
          <p:nvPr/>
        </p:nvCxnSpPr>
        <p:spPr bwMode="auto">
          <a:xfrm>
            <a:off x="1753514" y="233814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xmlns="" id="{25D22053-013F-4F5F-BF1D-C942DC0A07B8}"/>
              </a:ext>
            </a:extLst>
          </p:cNvPr>
          <p:cNvCxnSpPr>
            <a:cxnSpLocks/>
          </p:cNvCxnSpPr>
          <p:nvPr/>
        </p:nvCxnSpPr>
        <p:spPr bwMode="auto">
          <a:xfrm>
            <a:off x="1737129" y="230695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xmlns="" id="{D2112344-7811-4699-9981-BF4A428A0983}"/>
              </a:ext>
            </a:extLst>
          </p:cNvPr>
          <p:cNvCxnSpPr>
            <a:cxnSpLocks/>
          </p:cNvCxnSpPr>
          <p:nvPr/>
        </p:nvCxnSpPr>
        <p:spPr bwMode="auto">
          <a:xfrm>
            <a:off x="1718216" y="230695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xmlns="" id="{2B2E7831-94E2-44E2-A8C3-A001E196A693}"/>
              </a:ext>
            </a:extLst>
          </p:cNvPr>
          <p:cNvCxnSpPr>
            <a:cxnSpLocks/>
          </p:cNvCxnSpPr>
          <p:nvPr/>
        </p:nvCxnSpPr>
        <p:spPr bwMode="auto">
          <a:xfrm>
            <a:off x="1868662" y="249774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xmlns="" id="{87048F17-23BA-4FED-ABCB-AD35F86A26BD}"/>
              </a:ext>
            </a:extLst>
          </p:cNvPr>
          <p:cNvCxnSpPr>
            <a:cxnSpLocks/>
          </p:cNvCxnSpPr>
          <p:nvPr/>
        </p:nvCxnSpPr>
        <p:spPr bwMode="auto">
          <a:xfrm>
            <a:off x="1806819" y="237548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xmlns="" id="{14003DCF-8E61-463B-9033-CCEE8E1DC6B7}"/>
              </a:ext>
            </a:extLst>
          </p:cNvPr>
          <p:cNvCxnSpPr>
            <a:cxnSpLocks/>
          </p:cNvCxnSpPr>
          <p:nvPr/>
        </p:nvCxnSpPr>
        <p:spPr bwMode="auto">
          <a:xfrm>
            <a:off x="1905095" y="254489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xmlns="" id="{C9D1D138-C3DA-48FC-819B-A8D183E7D72D}"/>
              </a:ext>
            </a:extLst>
          </p:cNvPr>
          <p:cNvCxnSpPr>
            <a:cxnSpLocks/>
          </p:cNvCxnSpPr>
          <p:nvPr/>
        </p:nvCxnSpPr>
        <p:spPr bwMode="auto">
          <a:xfrm>
            <a:off x="1880678" y="251999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xmlns="" id="{D9C3C59E-2532-4CC3-8012-F68587F91BF8}"/>
              </a:ext>
            </a:extLst>
          </p:cNvPr>
          <p:cNvCxnSpPr>
            <a:cxnSpLocks/>
          </p:cNvCxnSpPr>
          <p:nvPr/>
        </p:nvCxnSpPr>
        <p:spPr bwMode="auto">
          <a:xfrm>
            <a:off x="1962202" y="261492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xmlns="" id="{832153A3-8701-4DF5-B5E2-27D9F38A8D78}"/>
              </a:ext>
            </a:extLst>
          </p:cNvPr>
          <p:cNvCxnSpPr>
            <a:cxnSpLocks/>
          </p:cNvCxnSpPr>
          <p:nvPr/>
        </p:nvCxnSpPr>
        <p:spPr bwMode="auto">
          <a:xfrm>
            <a:off x="2015406" y="273788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xmlns="" id="{E00679AF-6BDD-4DC1-8934-EC9F8C648947}"/>
              </a:ext>
            </a:extLst>
          </p:cNvPr>
          <p:cNvCxnSpPr>
            <a:cxnSpLocks/>
          </p:cNvCxnSpPr>
          <p:nvPr/>
        </p:nvCxnSpPr>
        <p:spPr bwMode="auto">
          <a:xfrm>
            <a:off x="2057755" y="276647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xmlns="" id="{05E47C91-79FB-40B4-9809-382C4225E388}"/>
              </a:ext>
            </a:extLst>
          </p:cNvPr>
          <p:cNvCxnSpPr>
            <a:cxnSpLocks/>
          </p:cNvCxnSpPr>
          <p:nvPr/>
        </p:nvCxnSpPr>
        <p:spPr bwMode="auto">
          <a:xfrm>
            <a:off x="2081164" y="282611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xmlns="" id="{1C6DE9AE-74D5-4654-BA35-1E6130F47933}"/>
              </a:ext>
            </a:extLst>
          </p:cNvPr>
          <p:cNvCxnSpPr>
            <a:cxnSpLocks/>
          </p:cNvCxnSpPr>
          <p:nvPr/>
        </p:nvCxnSpPr>
        <p:spPr bwMode="auto">
          <a:xfrm>
            <a:off x="2097901" y="284065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xmlns="" id="{9FD3986B-0AF4-44BD-A977-5D76343E28FB}"/>
              </a:ext>
            </a:extLst>
          </p:cNvPr>
          <p:cNvCxnSpPr>
            <a:cxnSpLocks/>
          </p:cNvCxnSpPr>
          <p:nvPr/>
        </p:nvCxnSpPr>
        <p:spPr bwMode="auto">
          <a:xfrm>
            <a:off x="2125760" y="286319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xmlns="" id="{0C4454E4-BC02-4A94-892D-DD2D17413AFB}"/>
              </a:ext>
            </a:extLst>
          </p:cNvPr>
          <p:cNvCxnSpPr>
            <a:cxnSpLocks/>
          </p:cNvCxnSpPr>
          <p:nvPr/>
        </p:nvCxnSpPr>
        <p:spPr bwMode="auto">
          <a:xfrm>
            <a:off x="2137424" y="287759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xmlns="" id="{D581464E-2665-4582-A550-37DFD6CED399}"/>
              </a:ext>
            </a:extLst>
          </p:cNvPr>
          <p:cNvCxnSpPr>
            <a:cxnSpLocks/>
          </p:cNvCxnSpPr>
          <p:nvPr/>
        </p:nvCxnSpPr>
        <p:spPr bwMode="auto">
          <a:xfrm>
            <a:off x="2200308" y="296806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xmlns="" id="{BCCDB93B-F87C-4AB2-8F81-F4FC020399D3}"/>
              </a:ext>
            </a:extLst>
          </p:cNvPr>
          <p:cNvCxnSpPr>
            <a:cxnSpLocks/>
          </p:cNvCxnSpPr>
          <p:nvPr/>
        </p:nvCxnSpPr>
        <p:spPr bwMode="auto">
          <a:xfrm>
            <a:off x="2177693" y="296806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xmlns="" id="{3C68F04E-C1B3-4C2B-A490-8652F573BCCC}"/>
              </a:ext>
            </a:extLst>
          </p:cNvPr>
          <p:cNvCxnSpPr>
            <a:cxnSpLocks/>
          </p:cNvCxnSpPr>
          <p:nvPr/>
        </p:nvCxnSpPr>
        <p:spPr bwMode="auto">
          <a:xfrm>
            <a:off x="2243345" y="309727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xmlns="" id="{DAE7DB04-588E-4B20-9AB2-C19AEFB6159E}"/>
              </a:ext>
            </a:extLst>
          </p:cNvPr>
          <p:cNvCxnSpPr>
            <a:cxnSpLocks/>
          </p:cNvCxnSpPr>
          <p:nvPr/>
        </p:nvCxnSpPr>
        <p:spPr bwMode="auto">
          <a:xfrm>
            <a:off x="2227870" y="302546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xmlns="" id="{C91EF1F8-BD48-4FB6-A99A-BF1BD2274817}"/>
              </a:ext>
            </a:extLst>
          </p:cNvPr>
          <p:cNvCxnSpPr>
            <a:cxnSpLocks/>
          </p:cNvCxnSpPr>
          <p:nvPr/>
        </p:nvCxnSpPr>
        <p:spPr bwMode="auto">
          <a:xfrm>
            <a:off x="2461329" y="324174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xmlns="" id="{46CF298E-9F7B-4A15-9B0B-3B0DEBCFAEE5}"/>
              </a:ext>
            </a:extLst>
          </p:cNvPr>
          <p:cNvCxnSpPr>
            <a:cxnSpLocks/>
          </p:cNvCxnSpPr>
          <p:nvPr/>
        </p:nvCxnSpPr>
        <p:spPr bwMode="auto">
          <a:xfrm>
            <a:off x="2471154" y="324174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xmlns="" id="{9CF568F7-321B-4615-9413-071CBDDA4414}"/>
              </a:ext>
            </a:extLst>
          </p:cNvPr>
          <p:cNvCxnSpPr>
            <a:cxnSpLocks/>
          </p:cNvCxnSpPr>
          <p:nvPr/>
        </p:nvCxnSpPr>
        <p:spPr bwMode="auto">
          <a:xfrm>
            <a:off x="2504946" y="329305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xmlns="" id="{A08F5772-238A-41F3-A39F-CA928E81B625}"/>
              </a:ext>
            </a:extLst>
          </p:cNvPr>
          <p:cNvCxnSpPr>
            <a:cxnSpLocks/>
          </p:cNvCxnSpPr>
          <p:nvPr/>
        </p:nvCxnSpPr>
        <p:spPr bwMode="auto">
          <a:xfrm>
            <a:off x="2535534" y="335859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xmlns="" id="{D75E7657-D4D2-4E5F-929D-C9B98FD5E457}"/>
              </a:ext>
            </a:extLst>
          </p:cNvPr>
          <p:cNvCxnSpPr>
            <a:cxnSpLocks/>
          </p:cNvCxnSpPr>
          <p:nvPr/>
        </p:nvCxnSpPr>
        <p:spPr bwMode="auto">
          <a:xfrm>
            <a:off x="2560942" y="335742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xmlns="" id="{E8F6685D-0AAF-48D9-B0AD-D3532CA42C91}"/>
              </a:ext>
            </a:extLst>
          </p:cNvPr>
          <p:cNvCxnSpPr>
            <a:cxnSpLocks/>
          </p:cNvCxnSpPr>
          <p:nvPr/>
        </p:nvCxnSpPr>
        <p:spPr bwMode="auto">
          <a:xfrm>
            <a:off x="2653184" y="345696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xmlns="" id="{72B6AC30-B0A9-4C3B-861A-B54CB142F697}"/>
              </a:ext>
            </a:extLst>
          </p:cNvPr>
          <p:cNvCxnSpPr>
            <a:cxnSpLocks/>
          </p:cNvCxnSpPr>
          <p:nvPr/>
        </p:nvCxnSpPr>
        <p:spPr bwMode="auto">
          <a:xfrm>
            <a:off x="2729706" y="350934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xmlns="" id="{CC645062-1008-4234-8435-1F34A33617F0}"/>
              </a:ext>
            </a:extLst>
          </p:cNvPr>
          <p:cNvCxnSpPr>
            <a:cxnSpLocks/>
          </p:cNvCxnSpPr>
          <p:nvPr/>
        </p:nvCxnSpPr>
        <p:spPr bwMode="auto">
          <a:xfrm>
            <a:off x="2695418" y="347861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xmlns="" id="{29E16637-6C30-4133-A1C1-E98EBA9B1D3F}"/>
              </a:ext>
            </a:extLst>
          </p:cNvPr>
          <p:cNvCxnSpPr>
            <a:cxnSpLocks/>
          </p:cNvCxnSpPr>
          <p:nvPr/>
        </p:nvCxnSpPr>
        <p:spPr bwMode="auto">
          <a:xfrm>
            <a:off x="2765096" y="351264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xmlns="" id="{BF27E7B9-A011-42FE-A7D6-762B12EFD2AA}"/>
              </a:ext>
            </a:extLst>
          </p:cNvPr>
          <p:cNvCxnSpPr>
            <a:cxnSpLocks/>
          </p:cNvCxnSpPr>
          <p:nvPr/>
        </p:nvCxnSpPr>
        <p:spPr bwMode="auto">
          <a:xfrm>
            <a:off x="2777587" y="3512639"/>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xmlns="" id="{42A88444-0156-440C-857D-48BD5BF7C0F4}"/>
              </a:ext>
            </a:extLst>
          </p:cNvPr>
          <p:cNvCxnSpPr>
            <a:cxnSpLocks/>
          </p:cNvCxnSpPr>
          <p:nvPr/>
        </p:nvCxnSpPr>
        <p:spPr bwMode="auto">
          <a:xfrm>
            <a:off x="2834415" y="351263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xmlns="" id="{14DA5381-8325-4284-9A86-111B45E7E708}"/>
              </a:ext>
            </a:extLst>
          </p:cNvPr>
          <p:cNvCxnSpPr>
            <a:cxnSpLocks/>
          </p:cNvCxnSpPr>
          <p:nvPr/>
        </p:nvCxnSpPr>
        <p:spPr bwMode="auto">
          <a:xfrm>
            <a:off x="2823265" y="351263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xmlns="" id="{D0A7C7E6-F630-4A97-BB87-02B0F53B34E7}"/>
              </a:ext>
            </a:extLst>
          </p:cNvPr>
          <p:cNvCxnSpPr>
            <a:cxnSpLocks/>
          </p:cNvCxnSpPr>
          <p:nvPr/>
        </p:nvCxnSpPr>
        <p:spPr bwMode="auto">
          <a:xfrm>
            <a:off x="2931626" y="354125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xmlns="" id="{17B2447D-864E-4E94-85E7-293CBFDDE533}"/>
              </a:ext>
            </a:extLst>
          </p:cNvPr>
          <p:cNvCxnSpPr>
            <a:cxnSpLocks/>
          </p:cNvCxnSpPr>
          <p:nvPr/>
        </p:nvCxnSpPr>
        <p:spPr bwMode="auto">
          <a:xfrm>
            <a:off x="2895217" y="3540599"/>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xmlns="" id="{59FBC07D-F444-4921-BE89-FC3A1BFFB481}"/>
              </a:ext>
            </a:extLst>
          </p:cNvPr>
          <p:cNvCxnSpPr>
            <a:cxnSpLocks/>
          </p:cNvCxnSpPr>
          <p:nvPr/>
        </p:nvCxnSpPr>
        <p:spPr bwMode="auto">
          <a:xfrm>
            <a:off x="3041498" y="360650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xmlns="" id="{CE6C91ED-B857-4A57-87ED-1B2D5FC727A3}"/>
              </a:ext>
            </a:extLst>
          </p:cNvPr>
          <p:cNvCxnSpPr>
            <a:cxnSpLocks/>
          </p:cNvCxnSpPr>
          <p:nvPr/>
        </p:nvCxnSpPr>
        <p:spPr bwMode="auto">
          <a:xfrm>
            <a:off x="3085684" y="368268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xmlns="" id="{7D3CCC43-11BB-4483-8A34-33CD0927094D}"/>
              </a:ext>
            </a:extLst>
          </p:cNvPr>
          <p:cNvCxnSpPr>
            <a:cxnSpLocks/>
          </p:cNvCxnSpPr>
          <p:nvPr/>
        </p:nvCxnSpPr>
        <p:spPr bwMode="auto">
          <a:xfrm>
            <a:off x="3105150" y="371392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xmlns="" id="{7A38AF6C-1D1F-4C9F-9AAE-6DC8C9E05A23}"/>
              </a:ext>
            </a:extLst>
          </p:cNvPr>
          <p:cNvCxnSpPr>
            <a:cxnSpLocks/>
          </p:cNvCxnSpPr>
          <p:nvPr/>
        </p:nvCxnSpPr>
        <p:spPr bwMode="auto">
          <a:xfrm>
            <a:off x="3193343" y="371136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xmlns="" id="{DDFE07E8-4B91-491C-B433-2B1EBADF40A9}"/>
              </a:ext>
            </a:extLst>
          </p:cNvPr>
          <p:cNvCxnSpPr>
            <a:cxnSpLocks/>
          </p:cNvCxnSpPr>
          <p:nvPr/>
        </p:nvCxnSpPr>
        <p:spPr bwMode="auto">
          <a:xfrm>
            <a:off x="3152710" y="371392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xmlns="" id="{EF269826-287B-40F1-AAE1-00841C591C1A}"/>
              </a:ext>
            </a:extLst>
          </p:cNvPr>
          <p:cNvCxnSpPr>
            <a:cxnSpLocks/>
          </p:cNvCxnSpPr>
          <p:nvPr/>
        </p:nvCxnSpPr>
        <p:spPr bwMode="auto">
          <a:xfrm>
            <a:off x="3266716" y="3757713"/>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xmlns="" id="{B47AFDD8-6A06-43FC-A3D0-F099022F0AD1}"/>
              </a:ext>
            </a:extLst>
          </p:cNvPr>
          <p:cNvCxnSpPr>
            <a:cxnSpLocks/>
          </p:cNvCxnSpPr>
          <p:nvPr/>
        </p:nvCxnSpPr>
        <p:spPr bwMode="auto">
          <a:xfrm>
            <a:off x="3440671" y="3757713"/>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xmlns="" id="{E0A250D1-1494-4ABD-8CE3-03EB9650BD4C}"/>
              </a:ext>
            </a:extLst>
          </p:cNvPr>
          <p:cNvCxnSpPr>
            <a:cxnSpLocks/>
          </p:cNvCxnSpPr>
          <p:nvPr/>
        </p:nvCxnSpPr>
        <p:spPr bwMode="auto">
          <a:xfrm>
            <a:off x="3542924" y="375771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xmlns="" id="{15D3F7F1-DB7F-4D02-B7D8-48D32DBB7C4D}"/>
              </a:ext>
            </a:extLst>
          </p:cNvPr>
          <p:cNvCxnSpPr>
            <a:cxnSpLocks/>
          </p:cNvCxnSpPr>
          <p:nvPr/>
        </p:nvCxnSpPr>
        <p:spPr bwMode="auto">
          <a:xfrm>
            <a:off x="3658223" y="381554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xmlns="" id="{C9A3EE1E-73A0-4163-A8A4-13517D3D536C}"/>
              </a:ext>
            </a:extLst>
          </p:cNvPr>
          <p:cNvCxnSpPr>
            <a:cxnSpLocks/>
          </p:cNvCxnSpPr>
          <p:nvPr/>
        </p:nvCxnSpPr>
        <p:spPr bwMode="auto">
          <a:xfrm>
            <a:off x="3643976" y="375771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xmlns="" id="{FD3385AD-E732-4804-8185-7CD9657CCD50}"/>
              </a:ext>
            </a:extLst>
          </p:cNvPr>
          <p:cNvCxnSpPr>
            <a:cxnSpLocks/>
          </p:cNvCxnSpPr>
          <p:nvPr/>
        </p:nvCxnSpPr>
        <p:spPr bwMode="auto">
          <a:xfrm>
            <a:off x="3988392" y="392161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xmlns="" id="{524E1BD6-B7E2-4195-B916-744A1A1FD854}"/>
              </a:ext>
            </a:extLst>
          </p:cNvPr>
          <p:cNvCxnSpPr>
            <a:cxnSpLocks/>
          </p:cNvCxnSpPr>
          <p:nvPr/>
        </p:nvCxnSpPr>
        <p:spPr bwMode="auto">
          <a:xfrm>
            <a:off x="3948366" y="392384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xmlns="" id="{CBA0DDEB-C6BC-4907-B437-BE0241A3B975}"/>
              </a:ext>
            </a:extLst>
          </p:cNvPr>
          <p:cNvCxnSpPr>
            <a:cxnSpLocks/>
          </p:cNvCxnSpPr>
          <p:nvPr/>
        </p:nvCxnSpPr>
        <p:spPr bwMode="auto">
          <a:xfrm>
            <a:off x="4098731" y="400364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xmlns="" id="{792A5587-BE94-4229-801F-A9E8558CD75B}"/>
              </a:ext>
            </a:extLst>
          </p:cNvPr>
          <p:cNvCxnSpPr>
            <a:cxnSpLocks/>
          </p:cNvCxnSpPr>
          <p:nvPr/>
        </p:nvCxnSpPr>
        <p:spPr bwMode="auto">
          <a:xfrm>
            <a:off x="4409013" y="408934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xmlns="" id="{C207D803-9B87-42F9-84C2-F00380B85812}"/>
              </a:ext>
            </a:extLst>
          </p:cNvPr>
          <p:cNvCxnSpPr>
            <a:cxnSpLocks/>
          </p:cNvCxnSpPr>
          <p:nvPr/>
        </p:nvCxnSpPr>
        <p:spPr bwMode="auto">
          <a:xfrm>
            <a:off x="4437671" y="408934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xmlns="" id="{9A902C1D-7329-4853-8180-FD9C6C61AE4C}"/>
              </a:ext>
            </a:extLst>
          </p:cNvPr>
          <p:cNvCxnSpPr>
            <a:cxnSpLocks/>
          </p:cNvCxnSpPr>
          <p:nvPr/>
        </p:nvCxnSpPr>
        <p:spPr bwMode="auto">
          <a:xfrm>
            <a:off x="5065400" y="4232538"/>
            <a:ext cx="0" cy="97157"/>
          </a:xfrm>
          <a:prstGeom prst="line">
            <a:avLst/>
          </a:prstGeom>
          <a:noFill/>
          <a:ln w="19050" cap="flat" cmpd="sng" algn="ctr">
            <a:solidFill>
              <a:schemeClr val="accent3"/>
            </a:solidFill>
            <a:prstDash val="solid"/>
            <a:round/>
            <a:headEnd type="none" w="med" len="med"/>
            <a:tailEnd type="none" w="med" len="med"/>
          </a:ln>
          <a:effectLst/>
        </p:spPr>
      </p:cxnSp>
      <p:sp>
        <p:nvSpPr>
          <p:cNvPr id="325" name="Rectangle 1">
            <a:extLst>
              <a:ext uri="{FF2B5EF4-FFF2-40B4-BE49-F238E27FC236}">
                <a16:creationId xmlns:a16="http://schemas.microsoft.com/office/drawing/2014/main" xmlns="" id="{F6BFE2C0-3C79-4066-9AE7-A34BCF30DECA}"/>
              </a:ext>
            </a:extLst>
          </p:cNvPr>
          <p:cNvSpPr>
            <a:spLocks noChangeArrowheads="1"/>
          </p:cNvSpPr>
          <p:nvPr/>
        </p:nvSpPr>
        <p:spPr bwMode="auto">
          <a:xfrm>
            <a:off x="6392403" y="3423424"/>
            <a:ext cx="184731"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Arial Narrow" panose="020B0604020202020204" pitchFamily="34" charset="0"/>
                <a:cs typeface="Calibri" panose="020F0502020204030204" pitchFamily="34" charset="0"/>
              </a:rPr>
              <a:t/>
            </a:r>
            <a:b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Arial Narrow" panose="020B0604020202020204" pitchFamily="34" charset="0"/>
                <a:cs typeface="Calibri" panose="020F0502020204030204" pitchFamily="34" charset="0"/>
              </a:rPr>
            </a:b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6" name="Freeform: Shape 325">
            <a:extLst>
              <a:ext uri="{FF2B5EF4-FFF2-40B4-BE49-F238E27FC236}">
                <a16:creationId xmlns:a16="http://schemas.microsoft.com/office/drawing/2014/main" xmlns="" id="{C26AE24A-9E93-4EF3-8CD8-6E80E5C2231F}"/>
              </a:ext>
            </a:extLst>
          </p:cNvPr>
          <p:cNvSpPr/>
          <p:nvPr/>
        </p:nvSpPr>
        <p:spPr bwMode="auto">
          <a:xfrm>
            <a:off x="6914118" y="1796121"/>
            <a:ext cx="4524866" cy="2814208"/>
          </a:xfrm>
          <a:custGeom>
            <a:avLst/>
            <a:gdLst>
              <a:gd name="connsiteX0" fmla="*/ 0 w 4524866"/>
              <a:gd name="connsiteY0" fmla="*/ 0 h 2394408"/>
              <a:gd name="connsiteX1" fmla="*/ 0 w 4524866"/>
              <a:gd name="connsiteY1" fmla="*/ 2394408 h 2394408"/>
              <a:gd name="connsiteX2" fmla="*/ 4524866 w 4524866"/>
              <a:gd name="connsiteY2" fmla="*/ 2394408 h 2394408"/>
            </a:gdLst>
            <a:ahLst/>
            <a:cxnLst>
              <a:cxn ang="0">
                <a:pos x="connsiteX0" y="connsiteY0"/>
              </a:cxn>
              <a:cxn ang="0">
                <a:pos x="connsiteX1" y="connsiteY1"/>
              </a:cxn>
              <a:cxn ang="0">
                <a:pos x="connsiteX2" y="connsiteY2"/>
              </a:cxn>
            </a:cxnLst>
            <a:rect l="l" t="t" r="r" b="b"/>
            <a:pathLst>
              <a:path w="4524866" h="2394408">
                <a:moveTo>
                  <a:pt x="0" y="0"/>
                </a:moveTo>
                <a:lnTo>
                  <a:pt x="0" y="2394408"/>
                </a:lnTo>
                <a:lnTo>
                  <a:pt x="4524866" y="2394408"/>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27" name="Group 326">
            <a:extLst>
              <a:ext uri="{FF2B5EF4-FFF2-40B4-BE49-F238E27FC236}">
                <a16:creationId xmlns:a16="http://schemas.microsoft.com/office/drawing/2014/main" xmlns="" id="{715EAEE4-3B37-4B29-BE33-A0A25468AE53}"/>
              </a:ext>
            </a:extLst>
          </p:cNvPr>
          <p:cNvGrpSpPr/>
          <p:nvPr/>
        </p:nvGrpSpPr>
        <p:grpSpPr>
          <a:xfrm>
            <a:off x="6839070" y="1796121"/>
            <a:ext cx="79173" cy="2782893"/>
            <a:chOff x="1046784" y="2384347"/>
            <a:chExt cx="79131" cy="2385616"/>
          </a:xfrm>
        </p:grpSpPr>
        <p:cxnSp>
          <p:nvCxnSpPr>
            <p:cNvPr id="328" name="Straight Connector 327">
              <a:extLst>
                <a:ext uri="{FF2B5EF4-FFF2-40B4-BE49-F238E27FC236}">
                  <a16:creationId xmlns:a16="http://schemas.microsoft.com/office/drawing/2014/main" xmlns="" id="{A30D1FC5-CB12-4C34-B623-00BC100D15E4}"/>
                </a:ext>
              </a:extLst>
            </p:cNvPr>
            <p:cNvCxnSpPr/>
            <p:nvPr/>
          </p:nvCxnSpPr>
          <p:spPr bwMode="auto">
            <a:xfrm>
              <a:off x="1046784" y="2384347"/>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xmlns="" id="{0296C83A-9A68-4B15-AA4E-5685F3B4CB3D}"/>
                </a:ext>
              </a:extLst>
            </p:cNvPr>
            <p:cNvCxnSpPr/>
            <p:nvPr/>
          </p:nvCxnSpPr>
          <p:spPr bwMode="auto">
            <a:xfrm>
              <a:off x="1046784" y="2861470"/>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xmlns="" id="{8A3A6CF0-99CC-4080-A2B9-0968F9D6798C}"/>
                </a:ext>
              </a:extLst>
            </p:cNvPr>
            <p:cNvCxnSpPr/>
            <p:nvPr/>
          </p:nvCxnSpPr>
          <p:spPr bwMode="auto">
            <a:xfrm>
              <a:off x="1046784" y="333859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xmlns="" id="{E2BE8E47-7336-4F0A-9808-965890E825E5}"/>
                </a:ext>
              </a:extLst>
            </p:cNvPr>
            <p:cNvCxnSpPr/>
            <p:nvPr/>
          </p:nvCxnSpPr>
          <p:spPr bwMode="auto">
            <a:xfrm>
              <a:off x="1046784" y="3815716"/>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xmlns="" id="{3219FB2B-9391-4ED1-ACE7-5DA70674705A}"/>
                </a:ext>
              </a:extLst>
            </p:cNvPr>
            <p:cNvCxnSpPr/>
            <p:nvPr/>
          </p:nvCxnSpPr>
          <p:spPr bwMode="auto">
            <a:xfrm>
              <a:off x="1046784" y="4292839"/>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xmlns="" id="{DEDBEDEE-1DBC-45C9-BFB0-8B908C925490}"/>
                </a:ext>
              </a:extLst>
            </p:cNvPr>
            <p:cNvCxnSpPr/>
            <p:nvPr/>
          </p:nvCxnSpPr>
          <p:spPr bwMode="auto">
            <a:xfrm>
              <a:off x="1046784" y="4769963"/>
              <a:ext cx="79131" cy="0"/>
            </a:xfrm>
            <a:prstGeom prst="line">
              <a:avLst/>
            </a:prstGeom>
            <a:noFill/>
            <a:ln w="28575" cap="flat" cmpd="sng" algn="ctr">
              <a:solidFill>
                <a:schemeClr val="bg1"/>
              </a:solidFill>
              <a:prstDash val="solid"/>
              <a:round/>
              <a:headEnd type="none" w="med" len="med"/>
              <a:tailEnd type="none" w="med" len="med"/>
            </a:ln>
            <a:effectLst/>
          </p:spPr>
        </p:cxnSp>
      </p:grpSp>
      <p:grpSp>
        <p:nvGrpSpPr>
          <p:cNvPr id="334" name="Group 333">
            <a:extLst>
              <a:ext uri="{FF2B5EF4-FFF2-40B4-BE49-F238E27FC236}">
                <a16:creationId xmlns:a16="http://schemas.microsoft.com/office/drawing/2014/main" xmlns="" id="{ACD17060-C971-4096-93A6-C200F7BE0FD1}"/>
              </a:ext>
            </a:extLst>
          </p:cNvPr>
          <p:cNvGrpSpPr/>
          <p:nvPr/>
        </p:nvGrpSpPr>
        <p:grpSpPr>
          <a:xfrm>
            <a:off x="6945433" y="4616154"/>
            <a:ext cx="4481233" cy="73688"/>
            <a:chOff x="1121790" y="4775787"/>
            <a:chExt cx="3541626" cy="79131"/>
          </a:xfrm>
        </p:grpSpPr>
        <p:cxnSp>
          <p:nvCxnSpPr>
            <p:cNvPr id="335" name="Straight Connector 334">
              <a:extLst>
                <a:ext uri="{FF2B5EF4-FFF2-40B4-BE49-F238E27FC236}">
                  <a16:creationId xmlns:a16="http://schemas.microsoft.com/office/drawing/2014/main" xmlns="" id="{AA3E494F-EBC9-45D2-AEB3-667B485EDAC3}"/>
                </a:ext>
              </a:extLst>
            </p:cNvPr>
            <p:cNvCxnSpPr>
              <a:cxnSpLocks/>
            </p:cNvCxnSpPr>
            <p:nvPr/>
          </p:nvCxnSpPr>
          <p:spPr bwMode="auto">
            <a:xfrm rot="5400000">
              <a:off x="1082224"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xmlns="" id="{69A46225-342C-45A0-BEC3-A0BD91146538}"/>
                </a:ext>
              </a:extLst>
            </p:cNvPr>
            <p:cNvCxnSpPr>
              <a:cxnSpLocks/>
            </p:cNvCxnSpPr>
            <p:nvPr/>
          </p:nvCxnSpPr>
          <p:spPr bwMode="auto">
            <a:xfrm rot="5400000">
              <a:off x="1404190"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xmlns="" id="{BC61E3C6-9E13-4B93-9A78-BC3F0A6456A2}"/>
                </a:ext>
              </a:extLst>
            </p:cNvPr>
            <p:cNvCxnSpPr>
              <a:cxnSpLocks/>
            </p:cNvCxnSpPr>
            <p:nvPr/>
          </p:nvCxnSpPr>
          <p:spPr bwMode="auto">
            <a:xfrm rot="5400000">
              <a:off x="1726156"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xmlns="" id="{8DBD873A-B3D7-4825-8F74-8B966CD4504F}"/>
                </a:ext>
              </a:extLst>
            </p:cNvPr>
            <p:cNvCxnSpPr>
              <a:cxnSpLocks/>
            </p:cNvCxnSpPr>
            <p:nvPr/>
          </p:nvCxnSpPr>
          <p:spPr bwMode="auto">
            <a:xfrm rot="5400000">
              <a:off x="2048122"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xmlns="" id="{4A22663B-BF3D-4F73-92E4-22CB5CE3546E}"/>
                </a:ext>
              </a:extLst>
            </p:cNvPr>
            <p:cNvCxnSpPr>
              <a:cxnSpLocks/>
            </p:cNvCxnSpPr>
            <p:nvPr/>
          </p:nvCxnSpPr>
          <p:spPr bwMode="auto">
            <a:xfrm rot="5400000">
              <a:off x="2370088"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xmlns="" id="{FDBA68A2-421B-4560-9A04-7DE3609A1B57}"/>
                </a:ext>
              </a:extLst>
            </p:cNvPr>
            <p:cNvCxnSpPr>
              <a:cxnSpLocks/>
            </p:cNvCxnSpPr>
            <p:nvPr/>
          </p:nvCxnSpPr>
          <p:spPr bwMode="auto">
            <a:xfrm rot="5400000">
              <a:off x="2692054"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xmlns="" id="{CE7524AF-4FE2-46AD-ABEC-5CDEAFD0B7D1}"/>
                </a:ext>
              </a:extLst>
            </p:cNvPr>
            <p:cNvCxnSpPr>
              <a:cxnSpLocks/>
            </p:cNvCxnSpPr>
            <p:nvPr/>
          </p:nvCxnSpPr>
          <p:spPr bwMode="auto">
            <a:xfrm rot="5400000">
              <a:off x="3014020"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xmlns="" id="{A39353E2-739B-4CAA-B5BA-B8756CCD1545}"/>
                </a:ext>
              </a:extLst>
            </p:cNvPr>
            <p:cNvCxnSpPr>
              <a:cxnSpLocks/>
            </p:cNvCxnSpPr>
            <p:nvPr/>
          </p:nvCxnSpPr>
          <p:spPr bwMode="auto">
            <a:xfrm rot="5400000">
              <a:off x="3335986"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xmlns="" id="{66923025-37B7-40B0-AE1A-7656D85EC65F}"/>
                </a:ext>
              </a:extLst>
            </p:cNvPr>
            <p:cNvCxnSpPr>
              <a:cxnSpLocks/>
            </p:cNvCxnSpPr>
            <p:nvPr/>
          </p:nvCxnSpPr>
          <p:spPr bwMode="auto">
            <a:xfrm rot="5400000">
              <a:off x="3657952"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xmlns="" id="{1514ED90-3540-4370-9988-68691415BE41}"/>
                </a:ext>
              </a:extLst>
            </p:cNvPr>
            <p:cNvCxnSpPr>
              <a:cxnSpLocks/>
            </p:cNvCxnSpPr>
            <p:nvPr/>
          </p:nvCxnSpPr>
          <p:spPr bwMode="auto">
            <a:xfrm rot="5400000">
              <a:off x="3979918"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xmlns="" id="{66564F24-9958-409B-A611-E0645626A021}"/>
                </a:ext>
              </a:extLst>
            </p:cNvPr>
            <p:cNvCxnSpPr>
              <a:cxnSpLocks/>
            </p:cNvCxnSpPr>
            <p:nvPr/>
          </p:nvCxnSpPr>
          <p:spPr bwMode="auto">
            <a:xfrm rot="5400000">
              <a:off x="4301884" y="4815353"/>
              <a:ext cx="79131" cy="0"/>
            </a:xfrm>
            <a:prstGeom prst="line">
              <a:avLst/>
            </a:prstGeom>
            <a:noFill/>
            <a:ln w="28575" cap="flat" cmpd="sng" algn="ctr">
              <a:solidFill>
                <a:schemeClr val="bg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xmlns="" id="{899EC87C-8499-4F52-A917-1021FCBEB3A5}"/>
                </a:ext>
              </a:extLst>
            </p:cNvPr>
            <p:cNvCxnSpPr>
              <a:cxnSpLocks/>
            </p:cNvCxnSpPr>
            <p:nvPr/>
          </p:nvCxnSpPr>
          <p:spPr bwMode="auto">
            <a:xfrm rot="5400000">
              <a:off x="4623850" y="4815353"/>
              <a:ext cx="79131" cy="0"/>
            </a:xfrm>
            <a:prstGeom prst="line">
              <a:avLst/>
            </a:prstGeom>
            <a:noFill/>
            <a:ln w="28575" cap="flat" cmpd="sng" algn="ctr">
              <a:solidFill>
                <a:schemeClr val="bg1"/>
              </a:solidFill>
              <a:prstDash val="solid"/>
              <a:round/>
              <a:headEnd type="none" w="med" len="med"/>
              <a:tailEnd type="none" w="med" len="med"/>
            </a:ln>
            <a:effectLst/>
          </p:spPr>
        </p:cxnSp>
      </p:grpSp>
      <p:sp>
        <p:nvSpPr>
          <p:cNvPr id="347" name="TextBox 346">
            <a:extLst>
              <a:ext uri="{FF2B5EF4-FFF2-40B4-BE49-F238E27FC236}">
                <a16:creationId xmlns:a16="http://schemas.microsoft.com/office/drawing/2014/main" xmlns="" id="{295B66F4-3EC2-48A3-BDE0-F6F8FA44220C}"/>
              </a:ext>
            </a:extLst>
          </p:cNvPr>
          <p:cNvSpPr txBox="1"/>
          <p:nvPr/>
        </p:nvSpPr>
        <p:spPr bwMode="auto">
          <a:xfrm>
            <a:off x="6446301" y="1642810"/>
            <a:ext cx="45878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348" name="TextBox 347">
            <a:extLst>
              <a:ext uri="{FF2B5EF4-FFF2-40B4-BE49-F238E27FC236}">
                <a16:creationId xmlns:a16="http://schemas.microsoft.com/office/drawing/2014/main" xmlns="" id="{838B644B-3136-4F0D-B42B-82C8140FF06B}"/>
              </a:ext>
            </a:extLst>
          </p:cNvPr>
          <p:cNvSpPr txBox="1"/>
          <p:nvPr/>
        </p:nvSpPr>
        <p:spPr bwMode="auto">
          <a:xfrm>
            <a:off x="6530440" y="219778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349" name="TextBox 348">
            <a:extLst>
              <a:ext uri="{FF2B5EF4-FFF2-40B4-BE49-F238E27FC236}">
                <a16:creationId xmlns:a16="http://schemas.microsoft.com/office/drawing/2014/main" xmlns="" id="{F22279C2-1A80-458C-BF16-51128C29CAD5}"/>
              </a:ext>
            </a:extLst>
          </p:cNvPr>
          <p:cNvSpPr txBox="1"/>
          <p:nvPr/>
        </p:nvSpPr>
        <p:spPr bwMode="auto">
          <a:xfrm>
            <a:off x="6543690" y="2752766"/>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350" name="TextBox 349">
            <a:extLst>
              <a:ext uri="{FF2B5EF4-FFF2-40B4-BE49-F238E27FC236}">
                <a16:creationId xmlns:a16="http://schemas.microsoft.com/office/drawing/2014/main" xmlns="" id="{080BC687-01D1-45C0-9D79-2B12553B602C}"/>
              </a:ext>
            </a:extLst>
          </p:cNvPr>
          <p:cNvSpPr txBox="1"/>
          <p:nvPr/>
        </p:nvSpPr>
        <p:spPr bwMode="auto">
          <a:xfrm>
            <a:off x="6537673" y="3307744"/>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351" name="TextBox 350">
            <a:extLst>
              <a:ext uri="{FF2B5EF4-FFF2-40B4-BE49-F238E27FC236}">
                <a16:creationId xmlns:a16="http://schemas.microsoft.com/office/drawing/2014/main" xmlns="" id="{71167A93-59A2-497B-AFAB-5AAADED10F77}"/>
              </a:ext>
            </a:extLst>
          </p:cNvPr>
          <p:cNvSpPr txBox="1"/>
          <p:nvPr/>
        </p:nvSpPr>
        <p:spPr bwMode="auto">
          <a:xfrm>
            <a:off x="6537735" y="3862722"/>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352" name="TextBox 351">
            <a:extLst>
              <a:ext uri="{FF2B5EF4-FFF2-40B4-BE49-F238E27FC236}">
                <a16:creationId xmlns:a16="http://schemas.microsoft.com/office/drawing/2014/main" xmlns="" id="{C837BAC0-600B-4CA0-9BE4-6A01830E163B}"/>
              </a:ext>
            </a:extLst>
          </p:cNvPr>
          <p:cNvSpPr txBox="1"/>
          <p:nvPr/>
        </p:nvSpPr>
        <p:spPr bwMode="auto">
          <a:xfrm>
            <a:off x="6627532" y="4419299"/>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53" name="TextBox 352">
            <a:extLst>
              <a:ext uri="{FF2B5EF4-FFF2-40B4-BE49-F238E27FC236}">
                <a16:creationId xmlns:a16="http://schemas.microsoft.com/office/drawing/2014/main" xmlns="" id="{B0D55A1F-4779-433D-BF20-6396C2CE43A4}"/>
              </a:ext>
            </a:extLst>
          </p:cNvPr>
          <p:cNvSpPr txBox="1"/>
          <p:nvPr/>
        </p:nvSpPr>
        <p:spPr bwMode="auto">
          <a:xfrm>
            <a:off x="6776394" y="4619958"/>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54" name="TextBox 353">
            <a:extLst>
              <a:ext uri="{FF2B5EF4-FFF2-40B4-BE49-F238E27FC236}">
                <a16:creationId xmlns:a16="http://schemas.microsoft.com/office/drawing/2014/main" xmlns="" id="{7F0468C5-8066-4F88-B26B-89762C1F4F0E}"/>
              </a:ext>
            </a:extLst>
          </p:cNvPr>
          <p:cNvSpPr txBox="1"/>
          <p:nvPr/>
        </p:nvSpPr>
        <p:spPr bwMode="auto">
          <a:xfrm>
            <a:off x="7212408" y="4619958"/>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355" name="TextBox 354">
            <a:extLst>
              <a:ext uri="{FF2B5EF4-FFF2-40B4-BE49-F238E27FC236}">
                <a16:creationId xmlns:a16="http://schemas.microsoft.com/office/drawing/2014/main" xmlns="" id="{4348812D-5FB1-4032-B391-4F9D18D81278}"/>
              </a:ext>
            </a:extLst>
          </p:cNvPr>
          <p:cNvSpPr txBox="1"/>
          <p:nvPr/>
        </p:nvSpPr>
        <p:spPr bwMode="auto">
          <a:xfrm>
            <a:off x="7622182" y="4619958"/>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356" name="TextBox 355">
            <a:extLst>
              <a:ext uri="{FF2B5EF4-FFF2-40B4-BE49-F238E27FC236}">
                <a16:creationId xmlns:a16="http://schemas.microsoft.com/office/drawing/2014/main" xmlns="" id="{28647B2E-6CF1-4C16-B958-B194D7DBB001}"/>
              </a:ext>
            </a:extLst>
          </p:cNvPr>
          <p:cNvSpPr txBox="1"/>
          <p:nvPr/>
        </p:nvSpPr>
        <p:spPr bwMode="auto">
          <a:xfrm>
            <a:off x="8028187" y="4619958"/>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357" name="TextBox 356">
            <a:extLst>
              <a:ext uri="{FF2B5EF4-FFF2-40B4-BE49-F238E27FC236}">
                <a16:creationId xmlns:a16="http://schemas.microsoft.com/office/drawing/2014/main" xmlns="" id="{64412EBD-31C9-4C0F-9CD5-868947197709}"/>
              </a:ext>
            </a:extLst>
          </p:cNvPr>
          <p:cNvSpPr txBox="1"/>
          <p:nvPr/>
        </p:nvSpPr>
        <p:spPr bwMode="auto">
          <a:xfrm>
            <a:off x="8440859" y="4619958"/>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358" name="TextBox 357">
            <a:extLst>
              <a:ext uri="{FF2B5EF4-FFF2-40B4-BE49-F238E27FC236}">
                <a16:creationId xmlns:a16="http://schemas.microsoft.com/office/drawing/2014/main" xmlns="" id="{0AF78049-D024-425D-848A-03C1DB65F1A3}"/>
              </a:ext>
            </a:extLst>
          </p:cNvPr>
          <p:cNvSpPr txBox="1"/>
          <p:nvPr/>
        </p:nvSpPr>
        <p:spPr bwMode="auto">
          <a:xfrm>
            <a:off x="8803495" y="461995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359" name="TextBox 358">
            <a:extLst>
              <a:ext uri="{FF2B5EF4-FFF2-40B4-BE49-F238E27FC236}">
                <a16:creationId xmlns:a16="http://schemas.microsoft.com/office/drawing/2014/main" xmlns="" id="{6849B5F5-AEC4-4AF2-8763-3B505547688B}"/>
              </a:ext>
            </a:extLst>
          </p:cNvPr>
          <p:cNvSpPr txBox="1"/>
          <p:nvPr/>
        </p:nvSpPr>
        <p:spPr bwMode="auto">
          <a:xfrm>
            <a:off x="9199698" y="461995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360" name="TextBox 359">
            <a:extLst>
              <a:ext uri="{FF2B5EF4-FFF2-40B4-BE49-F238E27FC236}">
                <a16:creationId xmlns:a16="http://schemas.microsoft.com/office/drawing/2014/main" xmlns="" id="{F98046FF-1CAF-4A97-B6EB-AA3BD7335884}"/>
              </a:ext>
            </a:extLst>
          </p:cNvPr>
          <p:cNvSpPr txBox="1"/>
          <p:nvPr/>
        </p:nvSpPr>
        <p:spPr bwMode="auto">
          <a:xfrm>
            <a:off x="9609938" y="461995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p>
        </p:txBody>
      </p:sp>
      <p:sp>
        <p:nvSpPr>
          <p:cNvPr id="361" name="TextBox 360">
            <a:extLst>
              <a:ext uri="{FF2B5EF4-FFF2-40B4-BE49-F238E27FC236}">
                <a16:creationId xmlns:a16="http://schemas.microsoft.com/office/drawing/2014/main" xmlns="" id="{750C1BCE-6722-433E-B0C5-FC2C7212D9CC}"/>
              </a:ext>
            </a:extLst>
          </p:cNvPr>
          <p:cNvSpPr txBox="1"/>
          <p:nvPr/>
        </p:nvSpPr>
        <p:spPr bwMode="auto">
          <a:xfrm>
            <a:off x="10019736" y="461995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p>
        </p:txBody>
      </p:sp>
      <p:sp>
        <p:nvSpPr>
          <p:cNvPr id="362" name="TextBox 361">
            <a:extLst>
              <a:ext uri="{FF2B5EF4-FFF2-40B4-BE49-F238E27FC236}">
                <a16:creationId xmlns:a16="http://schemas.microsoft.com/office/drawing/2014/main" xmlns="" id="{0BC3966B-19FF-4545-B95A-980C294BE5A5}"/>
              </a:ext>
            </a:extLst>
          </p:cNvPr>
          <p:cNvSpPr txBox="1"/>
          <p:nvPr/>
        </p:nvSpPr>
        <p:spPr bwMode="auto">
          <a:xfrm>
            <a:off x="10444230" y="461995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363" name="TextBox 362">
            <a:extLst>
              <a:ext uri="{FF2B5EF4-FFF2-40B4-BE49-F238E27FC236}">
                <a16:creationId xmlns:a16="http://schemas.microsoft.com/office/drawing/2014/main" xmlns="" id="{78184950-8290-4935-ACB1-6D108076B126}"/>
              </a:ext>
            </a:extLst>
          </p:cNvPr>
          <p:cNvSpPr txBox="1"/>
          <p:nvPr/>
        </p:nvSpPr>
        <p:spPr bwMode="auto">
          <a:xfrm>
            <a:off x="10828140" y="461995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364" name="TextBox 363">
            <a:extLst>
              <a:ext uri="{FF2B5EF4-FFF2-40B4-BE49-F238E27FC236}">
                <a16:creationId xmlns:a16="http://schemas.microsoft.com/office/drawing/2014/main" xmlns="" id="{0F3419B4-F269-4B52-90D0-58D4ED6E56ED}"/>
              </a:ext>
            </a:extLst>
          </p:cNvPr>
          <p:cNvSpPr txBox="1"/>
          <p:nvPr/>
        </p:nvSpPr>
        <p:spPr bwMode="auto">
          <a:xfrm>
            <a:off x="11240571" y="461995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a:t>
            </a:r>
          </a:p>
        </p:txBody>
      </p:sp>
      <p:sp>
        <p:nvSpPr>
          <p:cNvPr id="365" name="TextBox 364">
            <a:extLst>
              <a:ext uri="{FF2B5EF4-FFF2-40B4-BE49-F238E27FC236}">
                <a16:creationId xmlns:a16="http://schemas.microsoft.com/office/drawing/2014/main" xmlns="" id="{39D6F8BE-146C-436A-81B3-F1AA808DA8A5}"/>
              </a:ext>
            </a:extLst>
          </p:cNvPr>
          <p:cNvSpPr txBox="1"/>
          <p:nvPr/>
        </p:nvSpPr>
        <p:spPr bwMode="auto">
          <a:xfrm>
            <a:off x="8018034" y="4791270"/>
            <a:ext cx="209307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Mos Since Randomization</a:t>
            </a:r>
          </a:p>
        </p:txBody>
      </p:sp>
      <p:sp>
        <p:nvSpPr>
          <p:cNvPr id="366" name="TextBox 365">
            <a:extLst>
              <a:ext uri="{FF2B5EF4-FFF2-40B4-BE49-F238E27FC236}">
                <a16:creationId xmlns:a16="http://schemas.microsoft.com/office/drawing/2014/main" xmlns="" id="{89753F50-4215-461F-A7A6-A771729530EF}"/>
              </a:ext>
            </a:extLst>
          </p:cNvPr>
          <p:cNvSpPr txBox="1"/>
          <p:nvPr/>
        </p:nvSpPr>
        <p:spPr bwMode="auto">
          <a:xfrm rot="16200000">
            <a:off x="6019854" y="3009389"/>
            <a:ext cx="67518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a:t>
            </a:r>
          </a:p>
        </p:txBody>
      </p:sp>
      <p:sp>
        <p:nvSpPr>
          <p:cNvPr id="367" name="TextBox 366">
            <a:extLst>
              <a:ext uri="{FF2B5EF4-FFF2-40B4-BE49-F238E27FC236}">
                <a16:creationId xmlns:a16="http://schemas.microsoft.com/office/drawing/2014/main" xmlns="" id="{C46E4A19-F7AE-41C5-B0E1-318682035F78}"/>
              </a:ext>
            </a:extLst>
          </p:cNvPr>
          <p:cNvSpPr txBox="1"/>
          <p:nvPr/>
        </p:nvSpPr>
        <p:spPr bwMode="auto">
          <a:xfrm>
            <a:off x="6115307" y="5002693"/>
            <a:ext cx="68397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Doublet</a:t>
            </a:r>
          </a:p>
          <a:p>
            <a:pPr marL="0" marR="0" lvl="0" indent="0" algn="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Control</a:t>
            </a:r>
          </a:p>
        </p:txBody>
      </p:sp>
      <p:sp>
        <p:nvSpPr>
          <p:cNvPr id="368" name="TextBox 367">
            <a:extLst>
              <a:ext uri="{FF2B5EF4-FFF2-40B4-BE49-F238E27FC236}">
                <a16:creationId xmlns:a16="http://schemas.microsoft.com/office/drawing/2014/main" xmlns="" id="{1F227222-FF27-4D04-95DB-FCDA0CA80859}"/>
              </a:ext>
            </a:extLst>
          </p:cNvPr>
          <p:cNvSpPr txBox="1"/>
          <p:nvPr/>
        </p:nvSpPr>
        <p:spPr bwMode="auto">
          <a:xfrm>
            <a:off x="6700943" y="5009424"/>
            <a:ext cx="420307"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220</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221</a:t>
            </a:r>
          </a:p>
        </p:txBody>
      </p:sp>
      <p:sp>
        <p:nvSpPr>
          <p:cNvPr id="369" name="TextBox 368">
            <a:extLst>
              <a:ext uri="{FF2B5EF4-FFF2-40B4-BE49-F238E27FC236}">
                <a16:creationId xmlns:a16="http://schemas.microsoft.com/office/drawing/2014/main" xmlns="" id="{688A4589-70C0-4878-8ADC-4F0695CD2D46}"/>
              </a:ext>
            </a:extLst>
          </p:cNvPr>
          <p:cNvSpPr txBox="1"/>
          <p:nvPr/>
        </p:nvSpPr>
        <p:spPr bwMode="auto">
          <a:xfrm>
            <a:off x="7136415" y="5009424"/>
            <a:ext cx="420307"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184</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158</a:t>
            </a:r>
          </a:p>
        </p:txBody>
      </p:sp>
      <p:sp>
        <p:nvSpPr>
          <p:cNvPr id="370" name="TextBox 369">
            <a:extLst>
              <a:ext uri="{FF2B5EF4-FFF2-40B4-BE49-F238E27FC236}">
                <a16:creationId xmlns:a16="http://schemas.microsoft.com/office/drawing/2014/main" xmlns="" id="{7EF4F2C4-0D31-43DF-83E5-9715E6503344}"/>
              </a:ext>
            </a:extLst>
          </p:cNvPr>
          <p:cNvSpPr txBox="1"/>
          <p:nvPr/>
        </p:nvSpPr>
        <p:spPr bwMode="auto">
          <a:xfrm>
            <a:off x="7559748" y="5018261"/>
            <a:ext cx="420307"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133</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102</a:t>
            </a:r>
          </a:p>
        </p:txBody>
      </p:sp>
      <p:sp>
        <p:nvSpPr>
          <p:cNvPr id="371" name="TextBox 370">
            <a:extLst>
              <a:ext uri="{FF2B5EF4-FFF2-40B4-BE49-F238E27FC236}">
                <a16:creationId xmlns:a16="http://schemas.microsoft.com/office/drawing/2014/main" xmlns="" id="{D0A4154F-8C7D-46C3-B653-03D1281322B6}"/>
              </a:ext>
            </a:extLst>
          </p:cNvPr>
          <p:cNvSpPr txBox="1"/>
          <p:nvPr/>
        </p:nvSpPr>
        <p:spPr bwMode="auto">
          <a:xfrm>
            <a:off x="8005350" y="5018261"/>
            <a:ext cx="34176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87</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372" name="TextBox 371">
            <a:extLst>
              <a:ext uri="{FF2B5EF4-FFF2-40B4-BE49-F238E27FC236}">
                <a16:creationId xmlns:a16="http://schemas.microsoft.com/office/drawing/2014/main" xmlns="" id="{7982AAD7-E7AA-41BA-8257-44A11D261AFE}"/>
              </a:ext>
            </a:extLst>
          </p:cNvPr>
          <p:cNvSpPr txBox="1"/>
          <p:nvPr/>
        </p:nvSpPr>
        <p:spPr bwMode="auto">
          <a:xfrm>
            <a:off x="8407997" y="5018193"/>
            <a:ext cx="34176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57</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34</a:t>
            </a:r>
          </a:p>
        </p:txBody>
      </p:sp>
      <p:sp>
        <p:nvSpPr>
          <p:cNvPr id="373" name="TextBox 372">
            <a:extLst>
              <a:ext uri="{FF2B5EF4-FFF2-40B4-BE49-F238E27FC236}">
                <a16:creationId xmlns:a16="http://schemas.microsoft.com/office/drawing/2014/main" xmlns="" id="{FC7650A8-F9E5-4CB5-8805-FAA82E01267F}"/>
              </a:ext>
            </a:extLst>
          </p:cNvPr>
          <p:cNvSpPr txBox="1"/>
          <p:nvPr/>
        </p:nvSpPr>
        <p:spPr bwMode="auto">
          <a:xfrm>
            <a:off x="8826756" y="5009424"/>
            <a:ext cx="34176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374" name="TextBox 373">
            <a:extLst>
              <a:ext uri="{FF2B5EF4-FFF2-40B4-BE49-F238E27FC236}">
                <a16:creationId xmlns:a16="http://schemas.microsoft.com/office/drawing/2014/main" xmlns="" id="{25EF7D59-7E66-4936-91F6-D0D5727350B4}"/>
              </a:ext>
            </a:extLst>
          </p:cNvPr>
          <p:cNvSpPr txBox="1"/>
          <p:nvPr/>
        </p:nvSpPr>
        <p:spPr bwMode="auto">
          <a:xfrm>
            <a:off x="9225346" y="5002693"/>
            <a:ext cx="34176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375" name="TextBox 374">
            <a:extLst>
              <a:ext uri="{FF2B5EF4-FFF2-40B4-BE49-F238E27FC236}">
                <a16:creationId xmlns:a16="http://schemas.microsoft.com/office/drawing/2014/main" xmlns="" id="{1BC8050E-312A-4D2C-AF5D-396EB958C12A}"/>
              </a:ext>
            </a:extLst>
          </p:cNvPr>
          <p:cNvSpPr txBox="1"/>
          <p:nvPr/>
        </p:nvSpPr>
        <p:spPr bwMode="auto">
          <a:xfrm>
            <a:off x="9607014" y="5009424"/>
            <a:ext cx="34176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p>
        </p:txBody>
      </p:sp>
      <p:sp>
        <p:nvSpPr>
          <p:cNvPr id="376" name="TextBox 375">
            <a:extLst>
              <a:ext uri="{FF2B5EF4-FFF2-40B4-BE49-F238E27FC236}">
                <a16:creationId xmlns:a16="http://schemas.microsoft.com/office/drawing/2014/main" xmlns="" id="{5E8E3EA8-0251-4AAD-8C58-81A7349A5CB2}"/>
              </a:ext>
            </a:extLst>
          </p:cNvPr>
          <p:cNvSpPr txBox="1"/>
          <p:nvPr/>
        </p:nvSpPr>
        <p:spPr bwMode="auto">
          <a:xfrm>
            <a:off x="10085764" y="5009424"/>
            <a:ext cx="263214"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377" name="TextBox 376">
            <a:extLst>
              <a:ext uri="{FF2B5EF4-FFF2-40B4-BE49-F238E27FC236}">
                <a16:creationId xmlns:a16="http://schemas.microsoft.com/office/drawing/2014/main" xmlns="" id="{1C97B3AB-EE54-4559-9F63-166872FC8DE3}"/>
              </a:ext>
            </a:extLst>
          </p:cNvPr>
          <p:cNvSpPr txBox="1"/>
          <p:nvPr/>
        </p:nvSpPr>
        <p:spPr bwMode="auto">
          <a:xfrm>
            <a:off x="10496327" y="5009424"/>
            <a:ext cx="263214"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378" name="TextBox 377">
            <a:extLst>
              <a:ext uri="{FF2B5EF4-FFF2-40B4-BE49-F238E27FC236}">
                <a16:creationId xmlns:a16="http://schemas.microsoft.com/office/drawing/2014/main" xmlns="" id="{3A8B26E4-C392-4F42-B402-68FF2FB3D2E1}"/>
              </a:ext>
            </a:extLst>
          </p:cNvPr>
          <p:cNvSpPr txBox="1"/>
          <p:nvPr/>
        </p:nvSpPr>
        <p:spPr bwMode="auto">
          <a:xfrm>
            <a:off x="10880237" y="5022777"/>
            <a:ext cx="263214"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379" name="TextBox 378">
            <a:extLst>
              <a:ext uri="{FF2B5EF4-FFF2-40B4-BE49-F238E27FC236}">
                <a16:creationId xmlns:a16="http://schemas.microsoft.com/office/drawing/2014/main" xmlns="" id="{8D564C9C-9EC4-44BE-9EF1-9A9551A6559B}"/>
              </a:ext>
            </a:extLst>
          </p:cNvPr>
          <p:cNvSpPr txBox="1"/>
          <p:nvPr/>
        </p:nvSpPr>
        <p:spPr bwMode="auto">
          <a:xfrm>
            <a:off x="11286315" y="5012898"/>
            <a:ext cx="263214"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a:p>
            <a:pPr marL="0" marR="0" lvl="0" indent="0" algn="ctr"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cxnSp>
        <p:nvCxnSpPr>
          <p:cNvPr id="381" name="Straight Connector 380">
            <a:extLst>
              <a:ext uri="{FF2B5EF4-FFF2-40B4-BE49-F238E27FC236}">
                <a16:creationId xmlns:a16="http://schemas.microsoft.com/office/drawing/2014/main" xmlns="" id="{F37C4302-6031-4204-822B-EEBF459356AA}"/>
              </a:ext>
            </a:extLst>
          </p:cNvPr>
          <p:cNvCxnSpPr/>
          <p:nvPr/>
        </p:nvCxnSpPr>
        <p:spPr bwMode="auto">
          <a:xfrm>
            <a:off x="6952362" y="1748694"/>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xmlns="" id="{427F09DC-AED2-4681-9272-095AE3835E4E}"/>
              </a:ext>
            </a:extLst>
          </p:cNvPr>
          <p:cNvCxnSpPr/>
          <p:nvPr/>
        </p:nvCxnSpPr>
        <p:spPr bwMode="auto">
          <a:xfrm>
            <a:off x="7011793" y="1745711"/>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xmlns="" id="{885A9DC0-2833-41D0-9C67-A86D98DB3031}"/>
              </a:ext>
            </a:extLst>
          </p:cNvPr>
          <p:cNvCxnSpPr/>
          <p:nvPr/>
        </p:nvCxnSpPr>
        <p:spPr bwMode="auto">
          <a:xfrm>
            <a:off x="7052431" y="1745711"/>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xmlns="" id="{C0A05EA0-1D30-48CB-A7F6-F5A5DCD51CB0}"/>
              </a:ext>
            </a:extLst>
          </p:cNvPr>
          <p:cNvCxnSpPr/>
          <p:nvPr/>
        </p:nvCxnSpPr>
        <p:spPr bwMode="auto">
          <a:xfrm>
            <a:off x="7113327" y="1787428"/>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xmlns="" id="{852D6A37-8D31-4C6D-A341-31AD3C9C7F1F}"/>
              </a:ext>
            </a:extLst>
          </p:cNvPr>
          <p:cNvCxnSpPr/>
          <p:nvPr/>
        </p:nvCxnSpPr>
        <p:spPr bwMode="auto">
          <a:xfrm>
            <a:off x="7162440" y="1825441"/>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xmlns="" id="{EDE3261B-DE9D-4550-BF61-00B52DDBE2ED}"/>
              </a:ext>
            </a:extLst>
          </p:cNvPr>
          <p:cNvCxnSpPr/>
          <p:nvPr/>
        </p:nvCxnSpPr>
        <p:spPr bwMode="auto">
          <a:xfrm>
            <a:off x="7130573" y="1789802"/>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xmlns="" id="{9B694242-CA4D-4BE3-B88F-A77428F98D79}"/>
              </a:ext>
            </a:extLst>
          </p:cNvPr>
          <p:cNvCxnSpPr/>
          <p:nvPr/>
        </p:nvCxnSpPr>
        <p:spPr bwMode="auto">
          <a:xfrm>
            <a:off x="7262715" y="188283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xmlns="" id="{73323308-25D0-4B18-94E7-638B56273E3E}"/>
              </a:ext>
            </a:extLst>
          </p:cNvPr>
          <p:cNvCxnSpPr/>
          <p:nvPr/>
        </p:nvCxnSpPr>
        <p:spPr bwMode="auto">
          <a:xfrm>
            <a:off x="7238514" y="1842868"/>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xmlns="" id="{29B6792A-69FD-4A9F-A4DC-44366DF00470}"/>
              </a:ext>
            </a:extLst>
          </p:cNvPr>
          <p:cNvCxnSpPr/>
          <p:nvPr/>
        </p:nvCxnSpPr>
        <p:spPr bwMode="auto">
          <a:xfrm>
            <a:off x="7285683" y="188283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90" name="Straight Connector 389">
            <a:extLst>
              <a:ext uri="{FF2B5EF4-FFF2-40B4-BE49-F238E27FC236}">
                <a16:creationId xmlns:a16="http://schemas.microsoft.com/office/drawing/2014/main" xmlns="" id="{368742B1-69FC-4568-A73A-B58E3E098FA7}"/>
              </a:ext>
            </a:extLst>
          </p:cNvPr>
          <p:cNvCxnSpPr/>
          <p:nvPr/>
        </p:nvCxnSpPr>
        <p:spPr bwMode="auto">
          <a:xfrm>
            <a:off x="7303958" y="1881664"/>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91" name="Straight Connector 390">
            <a:extLst>
              <a:ext uri="{FF2B5EF4-FFF2-40B4-BE49-F238E27FC236}">
                <a16:creationId xmlns:a16="http://schemas.microsoft.com/office/drawing/2014/main" xmlns="" id="{72AAB650-7B9C-43F1-BB04-C2DD18CDD406}"/>
              </a:ext>
            </a:extLst>
          </p:cNvPr>
          <p:cNvCxnSpPr/>
          <p:nvPr/>
        </p:nvCxnSpPr>
        <p:spPr bwMode="auto">
          <a:xfrm>
            <a:off x="7342108" y="1881664"/>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xmlns="" id="{3E7854BB-9971-4D17-91DB-6F5DF8CF6104}"/>
              </a:ext>
            </a:extLst>
          </p:cNvPr>
          <p:cNvCxnSpPr/>
          <p:nvPr/>
        </p:nvCxnSpPr>
        <p:spPr bwMode="auto">
          <a:xfrm>
            <a:off x="7384935" y="190797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93" name="Straight Connector 392">
            <a:extLst>
              <a:ext uri="{FF2B5EF4-FFF2-40B4-BE49-F238E27FC236}">
                <a16:creationId xmlns:a16="http://schemas.microsoft.com/office/drawing/2014/main" xmlns="" id="{9B031FFE-640D-4E16-985F-7B2A1D823FB4}"/>
              </a:ext>
            </a:extLst>
          </p:cNvPr>
          <p:cNvCxnSpPr/>
          <p:nvPr/>
        </p:nvCxnSpPr>
        <p:spPr bwMode="auto">
          <a:xfrm>
            <a:off x="7519283" y="1926292"/>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94" name="Straight Connector 393">
            <a:extLst>
              <a:ext uri="{FF2B5EF4-FFF2-40B4-BE49-F238E27FC236}">
                <a16:creationId xmlns:a16="http://schemas.microsoft.com/office/drawing/2014/main" xmlns="" id="{7B87704D-2C1B-4F36-A847-E00501CB7255}"/>
              </a:ext>
            </a:extLst>
          </p:cNvPr>
          <p:cNvCxnSpPr/>
          <p:nvPr/>
        </p:nvCxnSpPr>
        <p:spPr bwMode="auto">
          <a:xfrm>
            <a:off x="7460220" y="1927450"/>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95" name="Straight Connector 394">
            <a:extLst>
              <a:ext uri="{FF2B5EF4-FFF2-40B4-BE49-F238E27FC236}">
                <a16:creationId xmlns:a16="http://schemas.microsoft.com/office/drawing/2014/main" xmlns="" id="{1FDB0E79-ED34-45AF-AD38-82D3A83EBFA3}"/>
              </a:ext>
            </a:extLst>
          </p:cNvPr>
          <p:cNvCxnSpPr/>
          <p:nvPr/>
        </p:nvCxnSpPr>
        <p:spPr bwMode="auto">
          <a:xfrm>
            <a:off x="7426816" y="1927383"/>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96" name="Straight Connector 395">
            <a:extLst>
              <a:ext uri="{FF2B5EF4-FFF2-40B4-BE49-F238E27FC236}">
                <a16:creationId xmlns:a16="http://schemas.microsoft.com/office/drawing/2014/main" xmlns="" id="{2476938B-EDF3-43C4-8B2F-5F94DA7C5FF1}"/>
              </a:ext>
            </a:extLst>
          </p:cNvPr>
          <p:cNvCxnSpPr/>
          <p:nvPr/>
        </p:nvCxnSpPr>
        <p:spPr bwMode="auto">
          <a:xfrm>
            <a:off x="7556722" y="199266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97" name="Straight Connector 396">
            <a:extLst>
              <a:ext uri="{FF2B5EF4-FFF2-40B4-BE49-F238E27FC236}">
                <a16:creationId xmlns:a16="http://schemas.microsoft.com/office/drawing/2014/main" xmlns="" id="{80FE1A9F-E1F2-4F6F-ADB3-17BC28E9DA92}"/>
              </a:ext>
            </a:extLst>
          </p:cNvPr>
          <p:cNvCxnSpPr/>
          <p:nvPr/>
        </p:nvCxnSpPr>
        <p:spPr bwMode="auto">
          <a:xfrm>
            <a:off x="7537163" y="196619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98" name="Straight Connector 397">
            <a:extLst>
              <a:ext uri="{FF2B5EF4-FFF2-40B4-BE49-F238E27FC236}">
                <a16:creationId xmlns:a16="http://schemas.microsoft.com/office/drawing/2014/main" xmlns="" id="{D879C162-DC19-4444-BD6B-5655D24C81BD}"/>
              </a:ext>
            </a:extLst>
          </p:cNvPr>
          <p:cNvCxnSpPr/>
          <p:nvPr/>
        </p:nvCxnSpPr>
        <p:spPr bwMode="auto">
          <a:xfrm>
            <a:off x="7646863" y="215194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399" name="Straight Connector 398">
            <a:extLst>
              <a:ext uri="{FF2B5EF4-FFF2-40B4-BE49-F238E27FC236}">
                <a16:creationId xmlns:a16="http://schemas.microsoft.com/office/drawing/2014/main" xmlns="" id="{7323B4AF-A299-495A-B363-5BEBC94F3E04}"/>
              </a:ext>
            </a:extLst>
          </p:cNvPr>
          <p:cNvCxnSpPr/>
          <p:nvPr/>
        </p:nvCxnSpPr>
        <p:spPr bwMode="auto">
          <a:xfrm>
            <a:off x="7572588" y="2025147"/>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00" name="Straight Connector 399">
            <a:extLst>
              <a:ext uri="{FF2B5EF4-FFF2-40B4-BE49-F238E27FC236}">
                <a16:creationId xmlns:a16="http://schemas.microsoft.com/office/drawing/2014/main" xmlns="" id="{A3AFA320-DD83-41AE-9CC0-4B14977A1474}"/>
              </a:ext>
            </a:extLst>
          </p:cNvPr>
          <p:cNvCxnSpPr/>
          <p:nvPr/>
        </p:nvCxnSpPr>
        <p:spPr bwMode="auto">
          <a:xfrm>
            <a:off x="7696863" y="2187070"/>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xmlns="" id="{D05BF314-A486-43C7-89D4-C454E7B937B7}"/>
              </a:ext>
            </a:extLst>
          </p:cNvPr>
          <p:cNvCxnSpPr/>
          <p:nvPr/>
        </p:nvCxnSpPr>
        <p:spPr bwMode="auto">
          <a:xfrm>
            <a:off x="7667943" y="2175968"/>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xmlns="" id="{00A60B66-A262-4554-BBFE-569D29644508}"/>
              </a:ext>
            </a:extLst>
          </p:cNvPr>
          <p:cNvCxnSpPr/>
          <p:nvPr/>
        </p:nvCxnSpPr>
        <p:spPr bwMode="auto">
          <a:xfrm>
            <a:off x="7708547" y="2187070"/>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03" name="Straight Connector 402">
            <a:extLst>
              <a:ext uri="{FF2B5EF4-FFF2-40B4-BE49-F238E27FC236}">
                <a16:creationId xmlns:a16="http://schemas.microsoft.com/office/drawing/2014/main" xmlns="" id="{4D3DB0C0-EA55-48BD-9725-3BF4EA8E0CC2}"/>
              </a:ext>
            </a:extLst>
          </p:cNvPr>
          <p:cNvCxnSpPr/>
          <p:nvPr/>
        </p:nvCxnSpPr>
        <p:spPr bwMode="auto">
          <a:xfrm>
            <a:off x="7746704" y="2205940"/>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04" name="Straight Connector 403">
            <a:extLst>
              <a:ext uri="{FF2B5EF4-FFF2-40B4-BE49-F238E27FC236}">
                <a16:creationId xmlns:a16="http://schemas.microsoft.com/office/drawing/2014/main" xmlns="" id="{6AFFAD89-A6D9-4842-93F6-D3A96826047A}"/>
              </a:ext>
            </a:extLst>
          </p:cNvPr>
          <p:cNvCxnSpPr/>
          <p:nvPr/>
        </p:nvCxnSpPr>
        <p:spPr bwMode="auto">
          <a:xfrm>
            <a:off x="7781497" y="227312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05" name="Straight Connector 404">
            <a:extLst>
              <a:ext uri="{FF2B5EF4-FFF2-40B4-BE49-F238E27FC236}">
                <a16:creationId xmlns:a16="http://schemas.microsoft.com/office/drawing/2014/main" xmlns="" id="{E0337A7F-53BF-4137-B72B-168841E607DC}"/>
              </a:ext>
            </a:extLst>
          </p:cNvPr>
          <p:cNvCxnSpPr/>
          <p:nvPr/>
        </p:nvCxnSpPr>
        <p:spPr bwMode="auto">
          <a:xfrm>
            <a:off x="7805244" y="2316728"/>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06" name="Straight Connector 405">
            <a:extLst>
              <a:ext uri="{FF2B5EF4-FFF2-40B4-BE49-F238E27FC236}">
                <a16:creationId xmlns:a16="http://schemas.microsoft.com/office/drawing/2014/main" xmlns="" id="{5210B855-A8C7-46D7-8B28-86170161F25C}"/>
              </a:ext>
            </a:extLst>
          </p:cNvPr>
          <p:cNvCxnSpPr/>
          <p:nvPr/>
        </p:nvCxnSpPr>
        <p:spPr bwMode="auto">
          <a:xfrm>
            <a:off x="7827223" y="2375488"/>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xmlns="" id="{A1AD3A23-0574-4923-9F0F-10A86B33A978}"/>
              </a:ext>
            </a:extLst>
          </p:cNvPr>
          <p:cNvCxnSpPr/>
          <p:nvPr/>
        </p:nvCxnSpPr>
        <p:spPr bwMode="auto">
          <a:xfrm>
            <a:off x="7852775" y="2412324"/>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08" name="Straight Connector 407">
            <a:extLst>
              <a:ext uri="{FF2B5EF4-FFF2-40B4-BE49-F238E27FC236}">
                <a16:creationId xmlns:a16="http://schemas.microsoft.com/office/drawing/2014/main" xmlns="" id="{F1C9D6A1-7767-444D-BE5F-1C92D3B3AABF}"/>
              </a:ext>
            </a:extLst>
          </p:cNvPr>
          <p:cNvCxnSpPr/>
          <p:nvPr/>
        </p:nvCxnSpPr>
        <p:spPr bwMode="auto">
          <a:xfrm>
            <a:off x="7890933" y="2466584"/>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09" name="Straight Connector 408">
            <a:extLst>
              <a:ext uri="{FF2B5EF4-FFF2-40B4-BE49-F238E27FC236}">
                <a16:creationId xmlns:a16="http://schemas.microsoft.com/office/drawing/2014/main" xmlns="" id="{AE182166-71D7-4026-947A-84805EE15C4C}"/>
              </a:ext>
            </a:extLst>
          </p:cNvPr>
          <p:cNvCxnSpPr/>
          <p:nvPr/>
        </p:nvCxnSpPr>
        <p:spPr bwMode="auto">
          <a:xfrm>
            <a:off x="7916403" y="250556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xmlns="" id="{A279FA7A-E961-4986-A6B7-9C208AD7477C}"/>
              </a:ext>
            </a:extLst>
          </p:cNvPr>
          <p:cNvCxnSpPr/>
          <p:nvPr/>
        </p:nvCxnSpPr>
        <p:spPr bwMode="auto">
          <a:xfrm>
            <a:off x="7951151" y="2510821"/>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11" name="Straight Connector 410">
            <a:extLst>
              <a:ext uri="{FF2B5EF4-FFF2-40B4-BE49-F238E27FC236}">
                <a16:creationId xmlns:a16="http://schemas.microsoft.com/office/drawing/2014/main" xmlns="" id="{C7958517-56EA-4CAC-BFEB-06DCBCB5B0BA}"/>
              </a:ext>
            </a:extLst>
          </p:cNvPr>
          <p:cNvCxnSpPr/>
          <p:nvPr/>
        </p:nvCxnSpPr>
        <p:spPr bwMode="auto">
          <a:xfrm>
            <a:off x="7977134" y="256701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12" name="Straight Connector 411">
            <a:extLst>
              <a:ext uri="{FF2B5EF4-FFF2-40B4-BE49-F238E27FC236}">
                <a16:creationId xmlns:a16="http://schemas.microsoft.com/office/drawing/2014/main" xmlns="" id="{21AFFD03-791E-4E21-89C2-A4F5EA61A301}"/>
              </a:ext>
            </a:extLst>
          </p:cNvPr>
          <p:cNvCxnSpPr/>
          <p:nvPr/>
        </p:nvCxnSpPr>
        <p:spPr bwMode="auto">
          <a:xfrm>
            <a:off x="8077010" y="269258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13" name="Straight Connector 412">
            <a:extLst>
              <a:ext uri="{FF2B5EF4-FFF2-40B4-BE49-F238E27FC236}">
                <a16:creationId xmlns:a16="http://schemas.microsoft.com/office/drawing/2014/main" xmlns="" id="{99734447-AE59-44DE-931A-00C73CA7D94D}"/>
              </a:ext>
            </a:extLst>
          </p:cNvPr>
          <p:cNvCxnSpPr/>
          <p:nvPr/>
        </p:nvCxnSpPr>
        <p:spPr bwMode="auto">
          <a:xfrm>
            <a:off x="8057618" y="264821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14" name="Straight Connector 413">
            <a:extLst>
              <a:ext uri="{FF2B5EF4-FFF2-40B4-BE49-F238E27FC236}">
                <a16:creationId xmlns:a16="http://schemas.microsoft.com/office/drawing/2014/main" xmlns="" id="{0945D6E6-3AAD-42B6-BFEE-73BB0DE9D425}"/>
              </a:ext>
            </a:extLst>
          </p:cNvPr>
          <p:cNvCxnSpPr/>
          <p:nvPr/>
        </p:nvCxnSpPr>
        <p:spPr bwMode="auto">
          <a:xfrm>
            <a:off x="8112379" y="2693873"/>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15" name="Straight Connector 414">
            <a:extLst>
              <a:ext uri="{FF2B5EF4-FFF2-40B4-BE49-F238E27FC236}">
                <a16:creationId xmlns:a16="http://schemas.microsoft.com/office/drawing/2014/main" xmlns="" id="{2F7324A7-264B-40F5-A875-EE6599C4228F}"/>
              </a:ext>
            </a:extLst>
          </p:cNvPr>
          <p:cNvCxnSpPr/>
          <p:nvPr/>
        </p:nvCxnSpPr>
        <p:spPr bwMode="auto">
          <a:xfrm>
            <a:off x="8175028" y="275276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16" name="Straight Connector 415">
            <a:extLst>
              <a:ext uri="{FF2B5EF4-FFF2-40B4-BE49-F238E27FC236}">
                <a16:creationId xmlns:a16="http://schemas.microsoft.com/office/drawing/2014/main" xmlns="" id="{9A567888-751B-4506-AEB9-B70E3387BD9C}"/>
              </a:ext>
            </a:extLst>
          </p:cNvPr>
          <p:cNvCxnSpPr/>
          <p:nvPr/>
        </p:nvCxnSpPr>
        <p:spPr bwMode="auto">
          <a:xfrm>
            <a:off x="8143188" y="2692910"/>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17" name="Straight Connector 416">
            <a:extLst>
              <a:ext uri="{FF2B5EF4-FFF2-40B4-BE49-F238E27FC236}">
                <a16:creationId xmlns:a16="http://schemas.microsoft.com/office/drawing/2014/main" xmlns="" id="{D0D378A6-5DBE-4CF0-B574-CB795F991359}"/>
              </a:ext>
            </a:extLst>
          </p:cNvPr>
          <p:cNvCxnSpPr/>
          <p:nvPr/>
        </p:nvCxnSpPr>
        <p:spPr bwMode="auto">
          <a:xfrm>
            <a:off x="8206651" y="2816298"/>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18" name="Straight Connector 417">
            <a:extLst>
              <a:ext uri="{FF2B5EF4-FFF2-40B4-BE49-F238E27FC236}">
                <a16:creationId xmlns:a16="http://schemas.microsoft.com/office/drawing/2014/main" xmlns="" id="{F0B7D28A-D223-46D2-9D19-A8BAB6F259C6}"/>
              </a:ext>
            </a:extLst>
          </p:cNvPr>
          <p:cNvCxnSpPr/>
          <p:nvPr/>
        </p:nvCxnSpPr>
        <p:spPr bwMode="auto">
          <a:xfrm>
            <a:off x="8183791" y="2770027"/>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xmlns="" id="{E355BF9C-837D-41A9-821D-2F183B99CEA0}"/>
              </a:ext>
            </a:extLst>
          </p:cNvPr>
          <p:cNvCxnSpPr/>
          <p:nvPr/>
        </p:nvCxnSpPr>
        <p:spPr bwMode="auto">
          <a:xfrm>
            <a:off x="8245611" y="2830872"/>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xmlns="" id="{91732694-5800-41FF-979B-129572EEE4E2}"/>
              </a:ext>
            </a:extLst>
          </p:cNvPr>
          <p:cNvCxnSpPr/>
          <p:nvPr/>
        </p:nvCxnSpPr>
        <p:spPr bwMode="auto">
          <a:xfrm>
            <a:off x="8266113" y="283211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xmlns="" id="{E83046AD-1CE3-4F83-85B2-4B1B7D3E8BB3}"/>
              </a:ext>
            </a:extLst>
          </p:cNvPr>
          <p:cNvCxnSpPr/>
          <p:nvPr/>
        </p:nvCxnSpPr>
        <p:spPr bwMode="auto">
          <a:xfrm>
            <a:off x="8347158" y="2884334"/>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xmlns="" id="{EBEA53FF-476A-4002-BEE9-D460058E7D34}"/>
              </a:ext>
            </a:extLst>
          </p:cNvPr>
          <p:cNvCxnSpPr/>
          <p:nvPr/>
        </p:nvCxnSpPr>
        <p:spPr bwMode="auto">
          <a:xfrm>
            <a:off x="8437938" y="2884334"/>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xmlns="" id="{AA8C7D07-B1E0-40AF-A003-A30C3B6EAED5}"/>
              </a:ext>
            </a:extLst>
          </p:cNvPr>
          <p:cNvCxnSpPr/>
          <p:nvPr/>
        </p:nvCxnSpPr>
        <p:spPr bwMode="auto">
          <a:xfrm>
            <a:off x="8399053" y="2884334"/>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xmlns="" id="{FFCC020E-A32E-4519-AD10-F6ACD47C3D27}"/>
              </a:ext>
            </a:extLst>
          </p:cNvPr>
          <p:cNvCxnSpPr/>
          <p:nvPr/>
        </p:nvCxnSpPr>
        <p:spPr bwMode="auto">
          <a:xfrm>
            <a:off x="8473821" y="2903833"/>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25" name="Straight Connector 424">
            <a:extLst>
              <a:ext uri="{FF2B5EF4-FFF2-40B4-BE49-F238E27FC236}">
                <a16:creationId xmlns:a16="http://schemas.microsoft.com/office/drawing/2014/main" xmlns="" id="{4B35FEA5-8892-41F1-B6B3-B2C24A9075E7}"/>
              </a:ext>
            </a:extLst>
          </p:cNvPr>
          <p:cNvCxnSpPr/>
          <p:nvPr/>
        </p:nvCxnSpPr>
        <p:spPr bwMode="auto">
          <a:xfrm>
            <a:off x="8548906" y="2974751"/>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26" name="Straight Connector 425">
            <a:extLst>
              <a:ext uri="{FF2B5EF4-FFF2-40B4-BE49-F238E27FC236}">
                <a16:creationId xmlns:a16="http://schemas.microsoft.com/office/drawing/2014/main" xmlns="" id="{DE82ECB2-41C4-4760-B648-24D60EFDA5AE}"/>
              </a:ext>
            </a:extLst>
          </p:cNvPr>
          <p:cNvCxnSpPr/>
          <p:nvPr/>
        </p:nvCxnSpPr>
        <p:spPr bwMode="auto">
          <a:xfrm>
            <a:off x="8530865" y="296338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27" name="Straight Connector 426">
            <a:extLst>
              <a:ext uri="{FF2B5EF4-FFF2-40B4-BE49-F238E27FC236}">
                <a16:creationId xmlns:a16="http://schemas.microsoft.com/office/drawing/2014/main" xmlns="" id="{C9C8483D-2C84-4029-A4DA-A4E0A4B497DA}"/>
              </a:ext>
            </a:extLst>
          </p:cNvPr>
          <p:cNvCxnSpPr/>
          <p:nvPr/>
        </p:nvCxnSpPr>
        <p:spPr bwMode="auto">
          <a:xfrm>
            <a:off x="8588024" y="302856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28" name="Straight Connector 427">
            <a:extLst>
              <a:ext uri="{FF2B5EF4-FFF2-40B4-BE49-F238E27FC236}">
                <a16:creationId xmlns:a16="http://schemas.microsoft.com/office/drawing/2014/main" xmlns="" id="{EC9AD646-F59E-4CFB-BB58-39DECAA37577}"/>
              </a:ext>
            </a:extLst>
          </p:cNvPr>
          <p:cNvCxnSpPr/>
          <p:nvPr/>
        </p:nvCxnSpPr>
        <p:spPr bwMode="auto">
          <a:xfrm>
            <a:off x="8669749" y="317853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29" name="Straight Connector 428">
            <a:extLst>
              <a:ext uri="{FF2B5EF4-FFF2-40B4-BE49-F238E27FC236}">
                <a16:creationId xmlns:a16="http://schemas.microsoft.com/office/drawing/2014/main" xmlns="" id="{DF7A6A45-9306-4A88-A9F6-736A7B75CC04}"/>
              </a:ext>
            </a:extLst>
          </p:cNvPr>
          <p:cNvCxnSpPr/>
          <p:nvPr/>
        </p:nvCxnSpPr>
        <p:spPr bwMode="auto">
          <a:xfrm>
            <a:off x="8639892" y="312078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30" name="Straight Connector 429">
            <a:extLst>
              <a:ext uri="{FF2B5EF4-FFF2-40B4-BE49-F238E27FC236}">
                <a16:creationId xmlns:a16="http://schemas.microsoft.com/office/drawing/2014/main" xmlns="" id="{568A5EFA-AAA4-4EBE-84AE-9BCB3C163909}"/>
              </a:ext>
            </a:extLst>
          </p:cNvPr>
          <p:cNvCxnSpPr/>
          <p:nvPr/>
        </p:nvCxnSpPr>
        <p:spPr bwMode="auto">
          <a:xfrm>
            <a:off x="8694474" y="3181004"/>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xmlns="" id="{3D8BF682-5036-4379-BF03-F82D05DD662F}"/>
              </a:ext>
            </a:extLst>
          </p:cNvPr>
          <p:cNvCxnSpPr/>
          <p:nvPr/>
        </p:nvCxnSpPr>
        <p:spPr bwMode="auto">
          <a:xfrm>
            <a:off x="8726856" y="3200187"/>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xmlns="" id="{230EC650-99ED-4BFB-BC17-604BB71ECA8E}"/>
              </a:ext>
            </a:extLst>
          </p:cNvPr>
          <p:cNvCxnSpPr/>
          <p:nvPr/>
        </p:nvCxnSpPr>
        <p:spPr bwMode="auto">
          <a:xfrm>
            <a:off x="8797653" y="3237301"/>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xmlns="" id="{EB77AF59-B9A8-40CA-BAAD-776999B4D917}"/>
              </a:ext>
            </a:extLst>
          </p:cNvPr>
          <p:cNvCxnSpPr/>
          <p:nvPr/>
        </p:nvCxnSpPr>
        <p:spPr bwMode="auto">
          <a:xfrm>
            <a:off x="8813109" y="3237301"/>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xmlns="" id="{1DB1DD7B-0DBC-4A0F-B5B8-A49939413C41}"/>
              </a:ext>
            </a:extLst>
          </p:cNvPr>
          <p:cNvCxnSpPr/>
          <p:nvPr/>
        </p:nvCxnSpPr>
        <p:spPr bwMode="auto">
          <a:xfrm>
            <a:off x="8839644" y="3266617"/>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xmlns="" id="{59620370-4F3A-45B3-B81E-4A6248456A83}"/>
              </a:ext>
            </a:extLst>
          </p:cNvPr>
          <p:cNvCxnSpPr/>
          <p:nvPr/>
        </p:nvCxnSpPr>
        <p:spPr bwMode="auto">
          <a:xfrm>
            <a:off x="8870919" y="329751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xmlns="" id="{BD5BEFEA-C02A-43A0-A0EE-F11E3D2D5A76}"/>
              </a:ext>
            </a:extLst>
          </p:cNvPr>
          <p:cNvCxnSpPr/>
          <p:nvPr/>
        </p:nvCxnSpPr>
        <p:spPr bwMode="auto">
          <a:xfrm>
            <a:off x="8930163" y="3332582"/>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xmlns="" id="{17BC6603-DA1C-43CB-97BE-A863D575F15E}"/>
              </a:ext>
            </a:extLst>
          </p:cNvPr>
          <p:cNvCxnSpPr/>
          <p:nvPr/>
        </p:nvCxnSpPr>
        <p:spPr bwMode="auto">
          <a:xfrm>
            <a:off x="9089689" y="3332582"/>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xmlns="" id="{6EDE141A-1E3D-41ED-BB12-4DBD6CFAB6CE}"/>
              </a:ext>
            </a:extLst>
          </p:cNvPr>
          <p:cNvCxnSpPr/>
          <p:nvPr/>
        </p:nvCxnSpPr>
        <p:spPr bwMode="auto">
          <a:xfrm>
            <a:off x="8961909" y="3332879"/>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xmlns="" id="{A8D08ED6-A6E4-46E3-AF63-154CF88180F2}"/>
              </a:ext>
            </a:extLst>
          </p:cNvPr>
          <p:cNvCxnSpPr/>
          <p:nvPr/>
        </p:nvCxnSpPr>
        <p:spPr bwMode="auto">
          <a:xfrm>
            <a:off x="9222989" y="3408843"/>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xmlns="" id="{38A0624B-E337-4ED3-92E0-3CCE2B0579C2}"/>
              </a:ext>
            </a:extLst>
          </p:cNvPr>
          <p:cNvCxnSpPr/>
          <p:nvPr/>
        </p:nvCxnSpPr>
        <p:spPr bwMode="auto">
          <a:xfrm>
            <a:off x="9328249" y="3534471"/>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xmlns="" id="{0EC7F7EA-7551-4E94-971C-0523D4FA7C5B}"/>
              </a:ext>
            </a:extLst>
          </p:cNvPr>
          <p:cNvCxnSpPr/>
          <p:nvPr/>
        </p:nvCxnSpPr>
        <p:spPr bwMode="auto">
          <a:xfrm>
            <a:off x="9241200" y="3443250"/>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xmlns="" id="{B113DF1B-2E8E-41AE-A0A0-FD19015089D2}"/>
              </a:ext>
            </a:extLst>
          </p:cNvPr>
          <p:cNvCxnSpPr/>
          <p:nvPr/>
        </p:nvCxnSpPr>
        <p:spPr bwMode="auto">
          <a:xfrm>
            <a:off x="9362120" y="3533621"/>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xmlns="" id="{38B3D420-6ABC-44D3-8BCA-A840AB8E5ACA}"/>
              </a:ext>
            </a:extLst>
          </p:cNvPr>
          <p:cNvCxnSpPr/>
          <p:nvPr/>
        </p:nvCxnSpPr>
        <p:spPr bwMode="auto">
          <a:xfrm>
            <a:off x="9389569" y="353456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xmlns="" id="{D0E984E7-D794-44C7-8B0B-C6A3C32DC2A7}"/>
              </a:ext>
            </a:extLst>
          </p:cNvPr>
          <p:cNvCxnSpPr/>
          <p:nvPr/>
        </p:nvCxnSpPr>
        <p:spPr bwMode="auto">
          <a:xfrm>
            <a:off x="9532221" y="363153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xmlns="" id="{7A4B8286-968C-45A2-9AB3-39E6F1261243}"/>
              </a:ext>
            </a:extLst>
          </p:cNvPr>
          <p:cNvCxnSpPr/>
          <p:nvPr/>
        </p:nvCxnSpPr>
        <p:spPr bwMode="auto">
          <a:xfrm>
            <a:off x="9601172" y="3631914"/>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46" name="Straight Connector 445">
            <a:extLst>
              <a:ext uri="{FF2B5EF4-FFF2-40B4-BE49-F238E27FC236}">
                <a16:creationId xmlns:a16="http://schemas.microsoft.com/office/drawing/2014/main" xmlns="" id="{034537B5-1C24-4C11-ACA7-98287C839C2A}"/>
              </a:ext>
            </a:extLst>
          </p:cNvPr>
          <p:cNvCxnSpPr/>
          <p:nvPr/>
        </p:nvCxnSpPr>
        <p:spPr bwMode="auto">
          <a:xfrm>
            <a:off x="9623456" y="363153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47" name="Straight Connector 446">
            <a:extLst>
              <a:ext uri="{FF2B5EF4-FFF2-40B4-BE49-F238E27FC236}">
                <a16:creationId xmlns:a16="http://schemas.microsoft.com/office/drawing/2014/main" xmlns="" id="{DF65CC56-BEA8-4B67-B894-9FC7518F5324}"/>
              </a:ext>
            </a:extLst>
          </p:cNvPr>
          <p:cNvCxnSpPr/>
          <p:nvPr/>
        </p:nvCxnSpPr>
        <p:spPr bwMode="auto">
          <a:xfrm>
            <a:off x="9730129" y="363410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48" name="Straight Connector 447">
            <a:extLst>
              <a:ext uri="{FF2B5EF4-FFF2-40B4-BE49-F238E27FC236}">
                <a16:creationId xmlns:a16="http://schemas.microsoft.com/office/drawing/2014/main" xmlns="" id="{7FAC2535-0385-4569-B1F7-C925B639C00E}"/>
              </a:ext>
            </a:extLst>
          </p:cNvPr>
          <p:cNvCxnSpPr/>
          <p:nvPr/>
        </p:nvCxnSpPr>
        <p:spPr bwMode="auto">
          <a:xfrm>
            <a:off x="9766918" y="3634835"/>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xmlns="" id="{C37CE753-EC2D-48DF-8F5E-122E064CCAD7}"/>
              </a:ext>
            </a:extLst>
          </p:cNvPr>
          <p:cNvCxnSpPr/>
          <p:nvPr/>
        </p:nvCxnSpPr>
        <p:spPr bwMode="auto">
          <a:xfrm>
            <a:off x="10177145" y="3841727"/>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50" name="Straight Connector 449">
            <a:extLst>
              <a:ext uri="{FF2B5EF4-FFF2-40B4-BE49-F238E27FC236}">
                <a16:creationId xmlns:a16="http://schemas.microsoft.com/office/drawing/2014/main" xmlns="" id="{B5D55CC6-EC23-4BF4-AADD-B0E600958931}"/>
              </a:ext>
            </a:extLst>
          </p:cNvPr>
          <p:cNvCxnSpPr/>
          <p:nvPr/>
        </p:nvCxnSpPr>
        <p:spPr bwMode="auto">
          <a:xfrm>
            <a:off x="9992987" y="3838806"/>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51" name="Straight Connector 450">
            <a:extLst>
              <a:ext uri="{FF2B5EF4-FFF2-40B4-BE49-F238E27FC236}">
                <a16:creationId xmlns:a16="http://schemas.microsoft.com/office/drawing/2014/main" xmlns="" id="{D189BEA2-E4EB-4BEF-ACEF-E8F1D74C9F8E}"/>
              </a:ext>
            </a:extLst>
          </p:cNvPr>
          <p:cNvCxnSpPr/>
          <p:nvPr/>
        </p:nvCxnSpPr>
        <p:spPr bwMode="auto">
          <a:xfrm>
            <a:off x="10315897" y="3927200"/>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xmlns="" id="{E5D8B42D-90D7-4FB7-A33E-EDB1B66DAA2B}"/>
              </a:ext>
            </a:extLst>
          </p:cNvPr>
          <p:cNvCxnSpPr/>
          <p:nvPr/>
        </p:nvCxnSpPr>
        <p:spPr bwMode="auto">
          <a:xfrm>
            <a:off x="10337717" y="3927459"/>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53" name="Straight Connector 452">
            <a:extLst>
              <a:ext uri="{FF2B5EF4-FFF2-40B4-BE49-F238E27FC236}">
                <a16:creationId xmlns:a16="http://schemas.microsoft.com/office/drawing/2014/main" xmlns="" id="{C1DF560A-677A-48F3-B984-93A9F1B3E755}"/>
              </a:ext>
            </a:extLst>
          </p:cNvPr>
          <p:cNvCxnSpPr/>
          <p:nvPr/>
        </p:nvCxnSpPr>
        <p:spPr bwMode="auto">
          <a:xfrm>
            <a:off x="10441515" y="3926939"/>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54" name="Straight Connector 453">
            <a:extLst>
              <a:ext uri="{FF2B5EF4-FFF2-40B4-BE49-F238E27FC236}">
                <a16:creationId xmlns:a16="http://schemas.microsoft.com/office/drawing/2014/main" xmlns="" id="{DD1E7DFF-6A77-43A6-A098-C5F28E7EF047}"/>
              </a:ext>
            </a:extLst>
          </p:cNvPr>
          <p:cNvCxnSpPr/>
          <p:nvPr/>
        </p:nvCxnSpPr>
        <p:spPr bwMode="auto">
          <a:xfrm>
            <a:off x="10528299" y="3927200"/>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xmlns="" id="{3044FDC9-6BED-4578-960D-5F54F08C7F92}"/>
              </a:ext>
            </a:extLst>
          </p:cNvPr>
          <p:cNvCxnSpPr/>
          <p:nvPr/>
        </p:nvCxnSpPr>
        <p:spPr bwMode="auto">
          <a:xfrm>
            <a:off x="10896600" y="3927459"/>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56" name="Straight Connector 455">
            <a:extLst>
              <a:ext uri="{FF2B5EF4-FFF2-40B4-BE49-F238E27FC236}">
                <a16:creationId xmlns:a16="http://schemas.microsoft.com/office/drawing/2014/main" xmlns="" id="{42009040-78B5-4581-A380-ECC15348C12F}"/>
              </a:ext>
            </a:extLst>
          </p:cNvPr>
          <p:cNvCxnSpPr/>
          <p:nvPr/>
        </p:nvCxnSpPr>
        <p:spPr bwMode="auto">
          <a:xfrm>
            <a:off x="10924347" y="3927459"/>
            <a:ext cx="0" cy="97157"/>
          </a:xfrm>
          <a:prstGeom prst="line">
            <a:avLst/>
          </a:prstGeom>
          <a:noFill/>
          <a:ln w="19050" cap="flat" cmpd="sng" algn="ctr">
            <a:solidFill>
              <a:schemeClr val="accent4"/>
            </a:solidFill>
            <a:prstDash val="solid"/>
            <a:round/>
            <a:headEnd type="none" w="med" len="med"/>
            <a:tailEnd type="none" w="med" len="med"/>
          </a:ln>
          <a:effectLst/>
        </p:spPr>
      </p:cxnSp>
      <p:cxnSp>
        <p:nvCxnSpPr>
          <p:cNvPr id="457" name="Straight Connector 456">
            <a:extLst>
              <a:ext uri="{FF2B5EF4-FFF2-40B4-BE49-F238E27FC236}">
                <a16:creationId xmlns:a16="http://schemas.microsoft.com/office/drawing/2014/main" xmlns="" id="{C44E51E7-502C-42F6-AAA6-7401985A3AD0}"/>
              </a:ext>
            </a:extLst>
          </p:cNvPr>
          <p:cNvCxnSpPr>
            <a:cxnSpLocks/>
          </p:cNvCxnSpPr>
          <p:nvPr/>
        </p:nvCxnSpPr>
        <p:spPr bwMode="auto">
          <a:xfrm>
            <a:off x="6973609" y="1776863"/>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xmlns="" id="{C1B47AAE-42EC-4C0F-86E5-407B4326332B}"/>
              </a:ext>
            </a:extLst>
          </p:cNvPr>
          <p:cNvCxnSpPr>
            <a:cxnSpLocks/>
          </p:cNvCxnSpPr>
          <p:nvPr/>
        </p:nvCxnSpPr>
        <p:spPr bwMode="auto">
          <a:xfrm>
            <a:off x="7007379" y="180485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59" name="Straight Connector 458">
            <a:extLst>
              <a:ext uri="{FF2B5EF4-FFF2-40B4-BE49-F238E27FC236}">
                <a16:creationId xmlns:a16="http://schemas.microsoft.com/office/drawing/2014/main" xmlns="" id="{9A192D02-8C9D-401B-ACD9-95520D302ABC}"/>
              </a:ext>
            </a:extLst>
          </p:cNvPr>
          <p:cNvCxnSpPr>
            <a:cxnSpLocks/>
          </p:cNvCxnSpPr>
          <p:nvPr/>
        </p:nvCxnSpPr>
        <p:spPr bwMode="auto">
          <a:xfrm>
            <a:off x="7041281" y="1816773"/>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60" name="Straight Connector 459">
            <a:extLst>
              <a:ext uri="{FF2B5EF4-FFF2-40B4-BE49-F238E27FC236}">
                <a16:creationId xmlns:a16="http://schemas.microsoft.com/office/drawing/2014/main" xmlns="" id="{9B20E238-DF53-4E4D-93DF-EF009E4476F3}"/>
              </a:ext>
            </a:extLst>
          </p:cNvPr>
          <p:cNvCxnSpPr>
            <a:cxnSpLocks/>
          </p:cNvCxnSpPr>
          <p:nvPr/>
        </p:nvCxnSpPr>
        <p:spPr bwMode="auto">
          <a:xfrm>
            <a:off x="7070152" y="182269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xmlns="" id="{1C148D25-855B-4FC2-BD80-5AA365E1B771}"/>
              </a:ext>
            </a:extLst>
          </p:cNvPr>
          <p:cNvCxnSpPr>
            <a:cxnSpLocks/>
          </p:cNvCxnSpPr>
          <p:nvPr/>
        </p:nvCxnSpPr>
        <p:spPr bwMode="auto">
          <a:xfrm>
            <a:off x="7129725" y="189550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62" name="Straight Connector 461">
            <a:extLst>
              <a:ext uri="{FF2B5EF4-FFF2-40B4-BE49-F238E27FC236}">
                <a16:creationId xmlns:a16="http://schemas.microsoft.com/office/drawing/2014/main" xmlns="" id="{59E763F3-88AB-4F70-89C8-6D19A5BE5E01}"/>
              </a:ext>
            </a:extLst>
          </p:cNvPr>
          <p:cNvCxnSpPr>
            <a:cxnSpLocks/>
          </p:cNvCxnSpPr>
          <p:nvPr/>
        </p:nvCxnSpPr>
        <p:spPr bwMode="auto">
          <a:xfrm>
            <a:off x="7097587" y="182046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63" name="Straight Connector 462">
            <a:extLst>
              <a:ext uri="{FF2B5EF4-FFF2-40B4-BE49-F238E27FC236}">
                <a16:creationId xmlns:a16="http://schemas.microsoft.com/office/drawing/2014/main" xmlns="" id="{83D26F80-17AC-4A08-A250-890D8EECA60F}"/>
              </a:ext>
            </a:extLst>
          </p:cNvPr>
          <p:cNvCxnSpPr>
            <a:cxnSpLocks/>
          </p:cNvCxnSpPr>
          <p:nvPr/>
        </p:nvCxnSpPr>
        <p:spPr bwMode="auto">
          <a:xfrm>
            <a:off x="7162440" y="191761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64" name="Straight Connector 463">
            <a:extLst>
              <a:ext uri="{FF2B5EF4-FFF2-40B4-BE49-F238E27FC236}">
                <a16:creationId xmlns:a16="http://schemas.microsoft.com/office/drawing/2014/main" xmlns="" id="{418E20EA-CE20-4A32-A68B-B789B94EE2A4}"/>
              </a:ext>
            </a:extLst>
          </p:cNvPr>
          <p:cNvCxnSpPr>
            <a:cxnSpLocks/>
          </p:cNvCxnSpPr>
          <p:nvPr/>
        </p:nvCxnSpPr>
        <p:spPr bwMode="auto">
          <a:xfrm>
            <a:off x="7153079" y="1907976"/>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65" name="Straight Connector 464">
            <a:extLst>
              <a:ext uri="{FF2B5EF4-FFF2-40B4-BE49-F238E27FC236}">
                <a16:creationId xmlns:a16="http://schemas.microsoft.com/office/drawing/2014/main" xmlns="" id="{BB520345-1D15-4C62-B566-3E4D239588C1}"/>
              </a:ext>
            </a:extLst>
          </p:cNvPr>
          <p:cNvCxnSpPr>
            <a:cxnSpLocks/>
          </p:cNvCxnSpPr>
          <p:nvPr/>
        </p:nvCxnSpPr>
        <p:spPr bwMode="auto">
          <a:xfrm>
            <a:off x="7244356" y="197975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66" name="Straight Connector 465">
            <a:extLst>
              <a:ext uri="{FF2B5EF4-FFF2-40B4-BE49-F238E27FC236}">
                <a16:creationId xmlns:a16="http://schemas.microsoft.com/office/drawing/2014/main" xmlns="" id="{B1145EF3-88C7-4779-B96F-9F994D13AD5C}"/>
              </a:ext>
            </a:extLst>
          </p:cNvPr>
          <p:cNvCxnSpPr>
            <a:cxnSpLocks/>
          </p:cNvCxnSpPr>
          <p:nvPr/>
        </p:nvCxnSpPr>
        <p:spPr bwMode="auto">
          <a:xfrm>
            <a:off x="7207948" y="1944806"/>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xmlns="" id="{82B1100E-2218-406A-8B4A-37A129039C7C}"/>
              </a:ext>
            </a:extLst>
          </p:cNvPr>
          <p:cNvCxnSpPr>
            <a:cxnSpLocks/>
          </p:cNvCxnSpPr>
          <p:nvPr/>
        </p:nvCxnSpPr>
        <p:spPr bwMode="auto">
          <a:xfrm>
            <a:off x="7278574" y="202832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68" name="Straight Connector 467">
            <a:extLst>
              <a:ext uri="{FF2B5EF4-FFF2-40B4-BE49-F238E27FC236}">
                <a16:creationId xmlns:a16="http://schemas.microsoft.com/office/drawing/2014/main" xmlns="" id="{AA7A3E8A-4DD6-4742-BF22-681D4240994E}"/>
              </a:ext>
            </a:extLst>
          </p:cNvPr>
          <p:cNvCxnSpPr>
            <a:cxnSpLocks/>
          </p:cNvCxnSpPr>
          <p:nvPr/>
        </p:nvCxnSpPr>
        <p:spPr bwMode="auto">
          <a:xfrm>
            <a:off x="7305491" y="208699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69" name="Straight Connector 468">
            <a:extLst>
              <a:ext uri="{FF2B5EF4-FFF2-40B4-BE49-F238E27FC236}">
                <a16:creationId xmlns:a16="http://schemas.microsoft.com/office/drawing/2014/main" xmlns="" id="{36C7D0AC-ED95-4B1C-BD8F-DD0A159B1A57}"/>
              </a:ext>
            </a:extLst>
          </p:cNvPr>
          <p:cNvCxnSpPr>
            <a:cxnSpLocks/>
          </p:cNvCxnSpPr>
          <p:nvPr/>
        </p:nvCxnSpPr>
        <p:spPr bwMode="auto">
          <a:xfrm>
            <a:off x="7366525" y="216352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70" name="Straight Connector 469">
            <a:extLst>
              <a:ext uri="{FF2B5EF4-FFF2-40B4-BE49-F238E27FC236}">
                <a16:creationId xmlns:a16="http://schemas.microsoft.com/office/drawing/2014/main" xmlns="" id="{0C8D08BE-D4E0-452D-A2E6-3D0280A3E43D}"/>
              </a:ext>
            </a:extLst>
          </p:cNvPr>
          <p:cNvCxnSpPr>
            <a:cxnSpLocks/>
          </p:cNvCxnSpPr>
          <p:nvPr/>
        </p:nvCxnSpPr>
        <p:spPr bwMode="auto">
          <a:xfrm>
            <a:off x="7412031" y="223699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71" name="Straight Connector 470">
            <a:extLst>
              <a:ext uri="{FF2B5EF4-FFF2-40B4-BE49-F238E27FC236}">
                <a16:creationId xmlns:a16="http://schemas.microsoft.com/office/drawing/2014/main" xmlns="" id="{22F649FB-6F9E-4A05-98A6-661E5CC4DD92}"/>
              </a:ext>
            </a:extLst>
          </p:cNvPr>
          <p:cNvCxnSpPr>
            <a:cxnSpLocks/>
          </p:cNvCxnSpPr>
          <p:nvPr/>
        </p:nvCxnSpPr>
        <p:spPr bwMode="auto">
          <a:xfrm>
            <a:off x="7342108" y="2115239"/>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72" name="Straight Connector 471">
            <a:extLst>
              <a:ext uri="{FF2B5EF4-FFF2-40B4-BE49-F238E27FC236}">
                <a16:creationId xmlns:a16="http://schemas.microsoft.com/office/drawing/2014/main" xmlns="" id="{24B29E49-90F3-4D64-B602-4B76D27099F2}"/>
              </a:ext>
            </a:extLst>
          </p:cNvPr>
          <p:cNvCxnSpPr>
            <a:cxnSpLocks/>
          </p:cNvCxnSpPr>
          <p:nvPr/>
        </p:nvCxnSpPr>
        <p:spPr bwMode="auto">
          <a:xfrm>
            <a:off x="7471904" y="227312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xmlns="" id="{C51EDAEC-1C8C-423D-AB45-5E10D10FFC1C}"/>
              </a:ext>
            </a:extLst>
          </p:cNvPr>
          <p:cNvCxnSpPr>
            <a:cxnSpLocks/>
          </p:cNvCxnSpPr>
          <p:nvPr/>
        </p:nvCxnSpPr>
        <p:spPr bwMode="auto">
          <a:xfrm>
            <a:off x="7445843" y="227442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74" name="Straight Connector 473">
            <a:extLst>
              <a:ext uri="{FF2B5EF4-FFF2-40B4-BE49-F238E27FC236}">
                <a16:creationId xmlns:a16="http://schemas.microsoft.com/office/drawing/2014/main" xmlns="" id="{86DD665C-83EC-491C-AB1E-5435CC676E93}"/>
              </a:ext>
            </a:extLst>
          </p:cNvPr>
          <p:cNvCxnSpPr>
            <a:cxnSpLocks/>
          </p:cNvCxnSpPr>
          <p:nvPr/>
        </p:nvCxnSpPr>
        <p:spPr bwMode="auto">
          <a:xfrm>
            <a:off x="7519283" y="2355563"/>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75" name="Straight Connector 474">
            <a:extLst>
              <a:ext uri="{FF2B5EF4-FFF2-40B4-BE49-F238E27FC236}">
                <a16:creationId xmlns:a16="http://schemas.microsoft.com/office/drawing/2014/main" xmlns="" id="{CA79272E-8D73-4F61-9749-8A57468D524B}"/>
              </a:ext>
            </a:extLst>
          </p:cNvPr>
          <p:cNvCxnSpPr>
            <a:cxnSpLocks/>
          </p:cNvCxnSpPr>
          <p:nvPr/>
        </p:nvCxnSpPr>
        <p:spPr bwMode="auto">
          <a:xfrm>
            <a:off x="7502898" y="232438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xmlns="" id="{9B4BF1BB-6E30-4F84-A110-4D560E5661B9}"/>
              </a:ext>
            </a:extLst>
          </p:cNvPr>
          <p:cNvCxnSpPr>
            <a:cxnSpLocks/>
          </p:cNvCxnSpPr>
          <p:nvPr/>
        </p:nvCxnSpPr>
        <p:spPr bwMode="auto">
          <a:xfrm>
            <a:off x="7483985" y="232438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77" name="Straight Connector 476">
            <a:extLst>
              <a:ext uri="{FF2B5EF4-FFF2-40B4-BE49-F238E27FC236}">
                <a16:creationId xmlns:a16="http://schemas.microsoft.com/office/drawing/2014/main" xmlns="" id="{FFBAE024-D45C-4215-851D-CB1110485C6C}"/>
              </a:ext>
            </a:extLst>
          </p:cNvPr>
          <p:cNvCxnSpPr>
            <a:cxnSpLocks/>
          </p:cNvCxnSpPr>
          <p:nvPr/>
        </p:nvCxnSpPr>
        <p:spPr bwMode="auto">
          <a:xfrm>
            <a:off x="7634431" y="2515163"/>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78" name="Straight Connector 477">
            <a:extLst>
              <a:ext uri="{FF2B5EF4-FFF2-40B4-BE49-F238E27FC236}">
                <a16:creationId xmlns:a16="http://schemas.microsoft.com/office/drawing/2014/main" xmlns="" id="{A469BECA-06C8-49C6-B720-D2C6214B6603}"/>
              </a:ext>
            </a:extLst>
          </p:cNvPr>
          <p:cNvCxnSpPr>
            <a:cxnSpLocks/>
          </p:cNvCxnSpPr>
          <p:nvPr/>
        </p:nvCxnSpPr>
        <p:spPr bwMode="auto">
          <a:xfrm>
            <a:off x="7572588" y="239291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xmlns="" id="{6F467139-C239-4864-A6A6-2B72EFBC2F1A}"/>
              </a:ext>
            </a:extLst>
          </p:cNvPr>
          <p:cNvCxnSpPr>
            <a:cxnSpLocks/>
          </p:cNvCxnSpPr>
          <p:nvPr/>
        </p:nvCxnSpPr>
        <p:spPr bwMode="auto">
          <a:xfrm>
            <a:off x="7670864" y="256232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80" name="Straight Connector 479">
            <a:extLst>
              <a:ext uri="{FF2B5EF4-FFF2-40B4-BE49-F238E27FC236}">
                <a16:creationId xmlns:a16="http://schemas.microsoft.com/office/drawing/2014/main" xmlns="" id="{47E578B6-AFB0-4E77-94EB-612A3FD700D5}"/>
              </a:ext>
            </a:extLst>
          </p:cNvPr>
          <p:cNvCxnSpPr>
            <a:cxnSpLocks/>
          </p:cNvCxnSpPr>
          <p:nvPr/>
        </p:nvCxnSpPr>
        <p:spPr bwMode="auto">
          <a:xfrm>
            <a:off x="7646447" y="253741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81" name="Straight Connector 480">
            <a:extLst>
              <a:ext uri="{FF2B5EF4-FFF2-40B4-BE49-F238E27FC236}">
                <a16:creationId xmlns:a16="http://schemas.microsoft.com/office/drawing/2014/main" xmlns="" id="{0952C8F2-2D1C-4D7E-BD0A-8F9D5F127279}"/>
              </a:ext>
            </a:extLst>
          </p:cNvPr>
          <p:cNvCxnSpPr>
            <a:cxnSpLocks/>
          </p:cNvCxnSpPr>
          <p:nvPr/>
        </p:nvCxnSpPr>
        <p:spPr bwMode="auto">
          <a:xfrm>
            <a:off x="7727971" y="263234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xmlns="" id="{639500E4-2D3B-48DC-A43A-02C82E504547}"/>
              </a:ext>
            </a:extLst>
          </p:cNvPr>
          <p:cNvCxnSpPr>
            <a:cxnSpLocks/>
          </p:cNvCxnSpPr>
          <p:nvPr/>
        </p:nvCxnSpPr>
        <p:spPr bwMode="auto">
          <a:xfrm>
            <a:off x="7781175" y="2755303"/>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83" name="Straight Connector 482">
            <a:extLst>
              <a:ext uri="{FF2B5EF4-FFF2-40B4-BE49-F238E27FC236}">
                <a16:creationId xmlns:a16="http://schemas.microsoft.com/office/drawing/2014/main" xmlns="" id="{734594F4-2923-43EA-BC94-C356C9E1E6E6}"/>
              </a:ext>
            </a:extLst>
          </p:cNvPr>
          <p:cNvCxnSpPr>
            <a:cxnSpLocks/>
          </p:cNvCxnSpPr>
          <p:nvPr/>
        </p:nvCxnSpPr>
        <p:spPr bwMode="auto">
          <a:xfrm>
            <a:off x="7823524" y="278390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xmlns="" id="{EC222F48-1580-4959-B0ED-44B828841FA6}"/>
              </a:ext>
            </a:extLst>
          </p:cNvPr>
          <p:cNvCxnSpPr>
            <a:cxnSpLocks/>
          </p:cNvCxnSpPr>
          <p:nvPr/>
        </p:nvCxnSpPr>
        <p:spPr bwMode="auto">
          <a:xfrm>
            <a:off x="7846933" y="284354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85" name="Straight Connector 484">
            <a:extLst>
              <a:ext uri="{FF2B5EF4-FFF2-40B4-BE49-F238E27FC236}">
                <a16:creationId xmlns:a16="http://schemas.microsoft.com/office/drawing/2014/main" xmlns="" id="{462F35B2-43D9-4B07-BC7E-6A63BE741887}"/>
              </a:ext>
            </a:extLst>
          </p:cNvPr>
          <p:cNvCxnSpPr>
            <a:cxnSpLocks/>
          </p:cNvCxnSpPr>
          <p:nvPr/>
        </p:nvCxnSpPr>
        <p:spPr bwMode="auto">
          <a:xfrm>
            <a:off x="7863670" y="285807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86" name="Straight Connector 485">
            <a:extLst>
              <a:ext uri="{FF2B5EF4-FFF2-40B4-BE49-F238E27FC236}">
                <a16:creationId xmlns:a16="http://schemas.microsoft.com/office/drawing/2014/main" xmlns="" id="{E2493FB5-CF27-4EAB-927D-6A5133EE803E}"/>
              </a:ext>
            </a:extLst>
          </p:cNvPr>
          <p:cNvCxnSpPr>
            <a:cxnSpLocks/>
          </p:cNvCxnSpPr>
          <p:nvPr/>
        </p:nvCxnSpPr>
        <p:spPr bwMode="auto">
          <a:xfrm>
            <a:off x="7891529" y="288062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xmlns="" id="{5FD05E6A-09F6-43A0-8817-81FC1BBD0218}"/>
              </a:ext>
            </a:extLst>
          </p:cNvPr>
          <p:cNvCxnSpPr>
            <a:cxnSpLocks/>
          </p:cNvCxnSpPr>
          <p:nvPr/>
        </p:nvCxnSpPr>
        <p:spPr bwMode="auto">
          <a:xfrm>
            <a:off x="7903193" y="289501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88" name="Straight Connector 487">
            <a:extLst>
              <a:ext uri="{FF2B5EF4-FFF2-40B4-BE49-F238E27FC236}">
                <a16:creationId xmlns:a16="http://schemas.microsoft.com/office/drawing/2014/main" xmlns="" id="{8070A386-CF66-4EEA-B708-B67009BABBE2}"/>
              </a:ext>
            </a:extLst>
          </p:cNvPr>
          <p:cNvCxnSpPr>
            <a:cxnSpLocks/>
          </p:cNvCxnSpPr>
          <p:nvPr/>
        </p:nvCxnSpPr>
        <p:spPr bwMode="auto">
          <a:xfrm>
            <a:off x="7966077" y="298548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89" name="Straight Connector 488">
            <a:extLst>
              <a:ext uri="{FF2B5EF4-FFF2-40B4-BE49-F238E27FC236}">
                <a16:creationId xmlns:a16="http://schemas.microsoft.com/office/drawing/2014/main" xmlns="" id="{1ADCA4A0-EE51-4AA2-80B8-BC9B60100FDA}"/>
              </a:ext>
            </a:extLst>
          </p:cNvPr>
          <p:cNvCxnSpPr>
            <a:cxnSpLocks/>
          </p:cNvCxnSpPr>
          <p:nvPr/>
        </p:nvCxnSpPr>
        <p:spPr bwMode="auto">
          <a:xfrm>
            <a:off x="7943462" y="298548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90" name="Straight Connector 489">
            <a:extLst>
              <a:ext uri="{FF2B5EF4-FFF2-40B4-BE49-F238E27FC236}">
                <a16:creationId xmlns:a16="http://schemas.microsoft.com/office/drawing/2014/main" xmlns="" id="{0F4CB344-6FFB-44D0-944C-6AB40C55FBA9}"/>
              </a:ext>
            </a:extLst>
          </p:cNvPr>
          <p:cNvCxnSpPr>
            <a:cxnSpLocks/>
          </p:cNvCxnSpPr>
          <p:nvPr/>
        </p:nvCxnSpPr>
        <p:spPr bwMode="auto">
          <a:xfrm>
            <a:off x="8009114" y="311469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91" name="Straight Connector 490">
            <a:extLst>
              <a:ext uri="{FF2B5EF4-FFF2-40B4-BE49-F238E27FC236}">
                <a16:creationId xmlns:a16="http://schemas.microsoft.com/office/drawing/2014/main" xmlns="" id="{00A05B76-670E-4FA0-B5FC-B20C374D5216}"/>
              </a:ext>
            </a:extLst>
          </p:cNvPr>
          <p:cNvCxnSpPr>
            <a:cxnSpLocks/>
          </p:cNvCxnSpPr>
          <p:nvPr/>
        </p:nvCxnSpPr>
        <p:spPr bwMode="auto">
          <a:xfrm>
            <a:off x="7993639" y="304288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92" name="Straight Connector 491">
            <a:extLst>
              <a:ext uri="{FF2B5EF4-FFF2-40B4-BE49-F238E27FC236}">
                <a16:creationId xmlns:a16="http://schemas.microsoft.com/office/drawing/2014/main" xmlns="" id="{15CC5731-D474-4CB2-90B8-49B37DAFCA96}"/>
              </a:ext>
            </a:extLst>
          </p:cNvPr>
          <p:cNvCxnSpPr>
            <a:cxnSpLocks/>
          </p:cNvCxnSpPr>
          <p:nvPr/>
        </p:nvCxnSpPr>
        <p:spPr bwMode="auto">
          <a:xfrm>
            <a:off x="8227098" y="325916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93" name="Straight Connector 492">
            <a:extLst>
              <a:ext uri="{FF2B5EF4-FFF2-40B4-BE49-F238E27FC236}">
                <a16:creationId xmlns:a16="http://schemas.microsoft.com/office/drawing/2014/main" xmlns="" id="{57445572-FA6E-4754-86B1-B92BE09B33EA}"/>
              </a:ext>
            </a:extLst>
          </p:cNvPr>
          <p:cNvCxnSpPr>
            <a:cxnSpLocks/>
          </p:cNvCxnSpPr>
          <p:nvPr/>
        </p:nvCxnSpPr>
        <p:spPr bwMode="auto">
          <a:xfrm>
            <a:off x="8236923" y="325916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94" name="Straight Connector 493">
            <a:extLst>
              <a:ext uri="{FF2B5EF4-FFF2-40B4-BE49-F238E27FC236}">
                <a16:creationId xmlns:a16="http://schemas.microsoft.com/office/drawing/2014/main" xmlns="" id="{FE84614D-3A30-4D07-90EE-8595C9EEBB1D}"/>
              </a:ext>
            </a:extLst>
          </p:cNvPr>
          <p:cNvCxnSpPr>
            <a:cxnSpLocks/>
          </p:cNvCxnSpPr>
          <p:nvPr/>
        </p:nvCxnSpPr>
        <p:spPr bwMode="auto">
          <a:xfrm>
            <a:off x="8270715" y="331047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95" name="Straight Connector 494">
            <a:extLst>
              <a:ext uri="{FF2B5EF4-FFF2-40B4-BE49-F238E27FC236}">
                <a16:creationId xmlns:a16="http://schemas.microsoft.com/office/drawing/2014/main" xmlns="" id="{CDE6CF91-E625-4A57-ACEA-0E5C243ED295}"/>
              </a:ext>
            </a:extLst>
          </p:cNvPr>
          <p:cNvCxnSpPr>
            <a:cxnSpLocks/>
          </p:cNvCxnSpPr>
          <p:nvPr/>
        </p:nvCxnSpPr>
        <p:spPr bwMode="auto">
          <a:xfrm>
            <a:off x="8301303" y="337601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96" name="Straight Connector 495">
            <a:extLst>
              <a:ext uri="{FF2B5EF4-FFF2-40B4-BE49-F238E27FC236}">
                <a16:creationId xmlns:a16="http://schemas.microsoft.com/office/drawing/2014/main" xmlns="" id="{89AD0FF2-83F1-4EEE-BDBE-EAD8C8600D41}"/>
              </a:ext>
            </a:extLst>
          </p:cNvPr>
          <p:cNvCxnSpPr>
            <a:cxnSpLocks/>
          </p:cNvCxnSpPr>
          <p:nvPr/>
        </p:nvCxnSpPr>
        <p:spPr bwMode="auto">
          <a:xfrm>
            <a:off x="8326711" y="337484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97" name="Straight Connector 496">
            <a:extLst>
              <a:ext uri="{FF2B5EF4-FFF2-40B4-BE49-F238E27FC236}">
                <a16:creationId xmlns:a16="http://schemas.microsoft.com/office/drawing/2014/main" xmlns="" id="{3C6D9FF4-2148-4D93-B0A9-6444DE8F9BEA}"/>
              </a:ext>
            </a:extLst>
          </p:cNvPr>
          <p:cNvCxnSpPr>
            <a:cxnSpLocks/>
          </p:cNvCxnSpPr>
          <p:nvPr/>
        </p:nvCxnSpPr>
        <p:spPr bwMode="auto">
          <a:xfrm>
            <a:off x="8418953" y="347438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98" name="Straight Connector 497">
            <a:extLst>
              <a:ext uri="{FF2B5EF4-FFF2-40B4-BE49-F238E27FC236}">
                <a16:creationId xmlns:a16="http://schemas.microsoft.com/office/drawing/2014/main" xmlns="" id="{C34078F9-3E99-42A0-AA2C-670AE476EFD6}"/>
              </a:ext>
            </a:extLst>
          </p:cNvPr>
          <p:cNvCxnSpPr>
            <a:cxnSpLocks/>
          </p:cNvCxnSpPr>
          <p:nvPr/>
        </p:nvCxnSpPr>
        <p:spPr bwMode="auto">
          <a:xfrm>
            <a:off x="8495475" y="352677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499" name="Straight Connector 498">
            <a:extLst>
              <a:ext uri="{FF2B5EF4-FFF2-40B4-BE49-F238E27FC236}">
                <a16:creationId xmlns:a16="http://schemas.microsoft.com/office/drawing/2014/main" xmlns="" id="{F6CCFB66-818C-4F5B-B5D0-DBFD167EE828}"/>
              </a:ext>
            </a:extLst>
          </p:cNvPr>
          <p:cNvCxnSpPr>
            <a:cxnSpLocks/>
          </p:cNvCxnSpPr>
          <p:nvPr/>
        </p:nvCxnSpPr>
        <p:spPr bwMode="auto">
          <a:xfrm>
            <a:off x="8461187" y="349603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00" name="Straight Connector 499">
            <a:extLst>
              <a:ext uri="{FF2B5EF4-FFF2-40B4-BE49-F238E27FC236}">
                <a16:creationId xmlns:a16="http://schemas.microsoft.com/office/drawing/2014/main" xmlns="" id="{54FEED34-8163-4132-90CD-1CD22D69F4B1}"/>
              </a:ext>
            </a:extLst>
          </p:cNvPr>
          <p:cNvCxnSpPr>
            <a:cxnSpLocks/>
          </p:cNvCxnSpPr>
          <p:nvPr/>
        </p:nvCxnSpPr>
        <p:spPr bwMode="auto">
          <a:xfrm>
            <a:off x="8530865" y="3530063"/>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01" name="Straight Connector 500">
            <a:extLst>
              <a:ext uri="{FF2B5EF4-FFF2-40B4-BE49-F238E27FC236}">
                <a16:creationId xmlns:a16="http://schemas.microsoft.com/office/drawing/2014/main" xmlns="" id="{34476FBE-8204-4752-B9C5-CFB28A1CDDC8}"/>
              </a:ext>
            </a:extLst>
          </p:cNvPr>
          <p:cNvCxnSpPr>
            <a:cxnSpLocks/>
          </p:cNvCxnSpPr>
          <p:nvPr/>
        </p:nvCxnSpPr>
        <p:spPr bwMode="auto">
          <a:xfrm>
            <a:off x="8543356" y="353006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02" name="Straight Connector 501">
            <a:extLst>
              <a:ext uri="{FF2B5EF4-FFF2-40B4-BE49-F238E27FC236}">
                <a16:creationId xmlns:a16="http://schemas.microsoft.com/office/drawing/2014/main" xmlns="" id="{43AB2B7E-78BC-4CB8-BF3F-6D8BAFCEA151}"/>
              </a:ext>
            </a:extLst>
          </p:cNvPr>
          <p:cNvCxnSpPr>
            <a:cxnSpLocks/>
          </p:cNvCxnSpPr>
          <p:nvPr/>
        </p:nvCxnSpPr>
        <p:spPr bwMode="auto">
          <a:xfrm>
            <a:off x="8600184" y="353006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03" name="Straight Connector 502">
            <a:extLst>
              <a:ext uri="{FF2B5EF4-FFF2-40B4-BE49-F238E27FC236}">
                <a16:creationId xmlns:a16="http://schemas.microsoft.com/office/drawing/2014/main" xmlns="" id="{5328AA25-1B10-4749-A057-307D6B10FA47}"/>
              </a:ext>
            </a:extLst>
          </p:cNvPr>
          <p:cNvCxnSpPr>
            <a:cxnSpLocks/>
          </p:cNvCxnSpPr>
          <p:nvPr/>
        </p:nvCxnSpPr>
        <p:spPr bwMode="auto">
          <a:xfrm>
            <a:off x="8589034" y="353006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04" name="Straight Connector 503">
            <a:extLst>
              <a:ext uri="{FF2B5EF4-FFF2-40B4-BE49-F238E27FC236}">
                <a16:creationId xmlns:a16="http://schemas.microsoft.com/office/drawing/2014/main" xmlns="" id="{642B6D57-A87C-4962-852D-F52301874DF0}"/>
              </a:ext>
            </a:extLst>
          </p:cNvPr>
          <p:cNvCxnSpPr>
            <a:cxnSpLocks/>
          </p:cNvCxnSpPr>
          <p:nvPr/>
        </p:nvCxnSpPr>
        <p:spPr bwMode="auto">
          <a:xfrm>
            <a:off x="8697395" y="355867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05" name="Straight Connector 504">
            <a:extLst>
              <a:ext uri="{FF2B5EF4-FFF2-40B4-BE49-F238E27FC236}">
                <a16:creationId xmlns:a16="http://schemas.microsoft.com/office/drawing/2014/main" xmlns="" id="{56611E23-50AB-4EC9-A1DC-3199DF3D7646}"/>
              </a:ext>
            </a:extLst>
          </p:cNvPr>
          <p:cNvCxnSpPr>
            <a:cxnSpLocks/>
          </p:cNvCxnSpPr>
          <p:nvPr/>
        </p:nvCxnSpPr>
        <p:spPr bwMode="auto">
          <a:xfrm>
            <a:off x="8660986" y="3558022"/>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06" name="Straight Connector 505">
            <a:extLst>
              <a:ext uri="{FF2B5EF4-FFF2-40B4-BE49-F238E27FC236}">
                <a16:creationId xmlns:a16="http://schemas.microsoft.com/office/drawing/2014/main" xmlns="" id="{3663A9F7-DABC-4E85-BAEB-520F1673A4EC}"/>
              </a:ext>
            </a:extLst>
          </p:cNvPr>
          <p:cNvCxnSpPr>
            <a:cxnSpLocks/>
          </p:cNvCxnSpPr>
          <p:nvPr/>
        </p:nvCxnSpPr>
        <p:spPr bwMode="auto">
          <a:xfrm>
            <a:off x="8807267" y="362392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07" name="Straight Connector 506">
            <a:extLst>
              <a:ext uri="{FF2B5EF4-FFF2-40B4-BE49-F238E27FC236}">
                <a16:creationId xmlns:a16="http://schemas.microsoft.com/office/drawing/2014/main" xmlns="" id="{738CA33B-3A12-4FDB-8F80-9D2D44C69B1F}"/>
              </a:ext>
            </a:extLst>
          </p:cNvPr>
          <p:cNvCxnSpPr>
            <a:cxnSpLocks/>
          </p:cNvCxnSpPr>
          <p:nvPr/>
        </p:nvCxnSpPr>
        <p:spPr bwMode="auto">
          <a:xfrm>
            <a:off x="8851453" y="370010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08" name="Straight Connector 507">
            <a:extLst>
              <a:ext uri="{FF2B5EF4-FFF2-40B4-BE49-F238E27FC236}">
                <a16:creationId xmlns:a16="http://schemas.microsoft.com/office/drawing/2014/main" xmlns="" id="{CFA52514-7B41-4924-920A-83D01F37D948}"/>
              </a:ext>
            </a:extLst>
          </p:cNvPr>
          <p:cNvCxnSpPr>
            <a:cxnSpLocks/>
          </p:cNvCxnSpPr>
          <p:nvPr/>
        </p:nvCxnSpPr>
        <p:spPr bwMode="auto">
          <a:xfrm>
            <a:off x="8870919" y="373134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09" name="Straight Connector 508">
            <a:extLst>
              <a:ext uri="{FF2B5EF4-FFF2-40B4-BE49-F238E27FC236}">
                <a16:creationId xmlns:a16="http://schemas.microsoft.com/office/drawing/2014/main" xmlns="" id="{3331A496-F4ED-453C-AF08-BC6E4AC0FC40}"/>
              </a:ext>
            </a:extLst>
          </p:cNvPr>
          <p:cNvCxnSpPr>
            <a:cxnSpLocks/>
          </p:cNvCxnSpPr>
          <p:nvPr/>
        </p:nvCxnSpPr>
        <p:spPr bwMode="auto">
          <a:xfrm>
            <a:off x="8959112" y="3728788"/>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10" name="Straight Connector 509">
            <a:extLst>
              <a:ext uri="{FF2B5EF4-FFF2-40B4-BE49-F238E27FC236}">
                <a16:creationId xmlns:a16="http://schemas.microsoft.com/office/drawing/2014/main" xmlns="" id="{01F5FB76-DD17-4BFD-9D30-7520FE51C703}"/>
              </a:ext>
            </a:extLst>
          </p:cNvPr>
          <p:cNvCxnSpPr>
            <a:cxnSpLocks/>
          </p:cNvCxnSpPr>
          <p:nvPr/>
        </p:nvCxnSpPr>
        <p:spPr bwMode="auto">
          <a:xfrm>
            <a:off x="8918479" y="3731347"/>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11" name="Straight Connector 510">
            <a:extLst>
              <a:ext uri="{FF2B5EF4-FFF2-40B4-BE49-F238E27FC236}">
                <a16:creationId xmlns:a16="http://schemas.microsoft.com/office/drawing/2014/main" xmlns="" id="{687A1FC8-5AC8-4B73-96DA-870C24742AAD}"/>
              </a:ext>
            </a:extLst>
          </p:cNvPr>
          <p:cNvCxnSpPr>
            <a:cxnSpLocks/>
          </p:cNvCxnSpPr>
          <p:nvPr/>
        </p:nvCxnSpPr>
        <p:spPr bwMode="auto">
          <a:xfrm>
            <a:off x="9032485" y="3775136"/>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12" name="Straight Connector 511">
            <a:extLst>
              <a:ext uri="{FF2B5EF4-FFF2-40B4-BE49-F238E27FC236}">
                <a16:creationId xmlns:a16="http://schemas.microsoft.com/office/drawing/2014/main" xmlns="" id="{875B573C-575A-4F28-9595-B47C3821AEF9}"/>
              </a:ext>
            </a:extLst>
          </p:cNvPr>
          <p:cNvCxnSpPr>
            <a:cxnSpLocks/>
          </p:cNvCxnSpPr>
          <p:nvPr/>
        </p:nvCxnSpPr>
        <p:spPr bwMode="auto">
          <a:xfrm>
            <a:off x="9206440" y="3775136"/>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13" name="Straight Connector 512">
            <a:extLst>
              <a:ext uri="{FF2B5EF4-FFF2-40B4-BE49-F238E27FC236}">
                <a16:creationId xmlns:a16="http://schemas.microsoft.com/office/drawing/2014/main" xmlns="" id="{7F2C8653-97F1-48BF-A1C1-E0F998960EA1}"/>
              </a:ext>
            </a:extLst>
          </p:cNvPr>
          <p:cNvCxnSpPr>
            <a:cxnSpLocks/>
          </p:cNvCxnSpPr>
          <p:nvPr/>
        </p:nvCxnSpPr>
        <p:spPr bwMode="auto">
          <a:xfrm>
            <a:off x="9308693" y="377513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14" name="Straight Connector 513">
            <a:extLst>
              <a:ext uri="{FF2B5EF4-FFF2-40B4-BE49-F238E27FC236}">
                <a16:creationId xmlns:a16="http://schemas.microsoft.com/office/drawing/2014/main" xmlns="" id="{4637DFEA-B10B-4915-9CFE-CE9637A037E3}"/>
              </a:ext>
            </a:extLst>
          </p:cNvPr>
          <p:cNvCxnSpPr>
            <a:cxnSpLocks/>
          </p:cNvCxnSpPr>
          <p:nvPr/>
        </p:nvCxnSpPr>
        <p:spPr bwMode="auto">
          <a:xfrm>
            <a:off x="9423992" y="383296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15" name="Straight Connector 514">
            <a:extLst>
              <a:ext uri="{FF2B5EF4-FFF2-40B4-BE49-F238E27FC236}">
                <a16:creationId xmlns:a16="http://schemas.microsoft.com/office/drawing/2014/main" xmlns="" id="{3BE5D37A-EB8C-489E-851B-C3F788F0C10A}"/>
              </a:ext>
            </a:extLst>
          </p:cNvPr>
          <p:cNvCxnSpPr>
            <a:cxnSpLocks/>
          </p:cNvCxnSpPr>
          <p:nvPr/>
        </p:nvCxnSpPr>
        <p:spPr bwMode="auto">
          <a:xfrm>
            <a:off x="9409745" y="377513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16" name="Straight Connector 515">
            <a:extLst>
              <a:ext uri="{FF2B5EF4-FFF2-40B4-BE49-F238E27FC236}">
                <a16:creationId xmlns:a16="http://schemas.microsoft.com/office/drawing/2014/main" xmlns="" id="{8EB0E31C-0BEE-49DE-8CD4-A8F377DC35FD}"/>
              </a:ext>
            </a:extLst>
          </p:cNvPr>
          <p:cNvCxnSpPr>
            <a:cxnSpLocks/>
          </p:cNvCxnSpPr>
          <p:nvPr/>
        </p:nvCxnSpPr>
        <p:spPr bwMode="auto">
          <a:xfrm>
            <a:off x="9754161" y="393904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17" name="Straight Connector 516">
            <a:extLst>
              <a:ext uri="{FF2B5EF4-FFF2-40B4-BE49-F238E27FC236}">
                <a16:creationId xmlns:a16="http://schemas.microsoft.com/office/drawing/2014/main" xmlns="" id="{F3506DCE-CB08-4774-8ECA-A855C393F867}"/>
              </a:ext>
            </a:extLst>
          </p:cNvPr>
          <p:cNvCxnSpPr>
            <a:cxnSpLocks/>
          </p:cNvCxnSpPr>
          <p:nvPr/>
        </p:nvCxnSpPr>
        <p:spPr bwMode="auto">
          <a:xfrm>
            <a:off x="9714135" y="3941271"/>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18" name="Straight Connector 517">
            <a:extLst>
              <a:ext uri="{FF2B5EF4-FFF2-40B4-BE49-F238E27FC236}">
                <a16:creationId xmlns:a16="http://schemas.microsoft.com/office/drawing/2014/main" xmlns="" id="{3D665B6F-3A93-42E3-8FCC-56D4384FA141}"/>
              </a:ext>
            </a:extLst>
          </p:cNvPr>
          <p:cNvCxnSpPr>
            <a:cxnSpLocks/>
          </p:cNvCxnSpPr>
          <p:nvPr/>
        </p:nvCxnSpPr>
        <p:spPr bwMode="auto">
          <a:xfrm>
            <a:off x="9864500" y="4021070"/>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19" name="Straight Connector 518">
            <a:extLst>
              <a:ext uri="{FF2B5EF4-FFF2-40B4-BE49-F238E27FC236}">
                <a16:creationId xmlns:a16="http://schemas.microsoft.com/office/drawing/2014/main" xmlns="" id="{B2640824-38EF-4F6D-8874-5D89143F1F51}"/>
              </a:ext>
            </a:extLst>
          </p:cNvPr>
          <p:cNvCxnSpPr>
            <a:cxnSpLocks/>
          </p:cNvCxnSpPr>
          <p:nvPr/>
        </p:nvCxnSpPr>
        <p:spPr bwMode="auto">
          <a:xfrm>
            <a:off x="10174782" y="4106765"/>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20" name="Straight Connector 519">
            <a:extLst>
              <a:ext uri="{FF2B5EF4-FFF2-40B4-BE49-F238E27FC236}">
                <a16:creationId xmlns:a16="http://schemas.microsoft.com/office/drawing/2014/main" xmlns="" id="{ACF93D48-4EB7-484E-ACD1-D670D223E272}"/>
              </a:ext>
            </a:extLst>
          </p:cNvPr>
          <p:cNvCxnSpPr>
            <a:cxnSpLocks/>
          </p:cNvCxnSpPr>
          <p:nvPr/>
        </p:nvCxnSpPr>
        <p:spPr bwMode="auto">
          <a:xfrm>
            <a:off x="10203440" y="4106764"/>
            <a:ext cx="0" cy="97157"/>
          </a:xfrm>
          <a:prstGeom prst="line">
            <a:avLst/>
          </a:prstGeom>
          <a:noFill/>
          <a:ln w="19050" cap="flat" cmpd="sng" algn="ctr">
            <a:solidFill>
              <a:schemeClr val="accent3"/>
            </a:solidFill>
            <a:prstDash val="solid"/>
            <a:round/>
            <a:headEnd type="none" w="med" len="med"/>
            <a:tailEnd type="none" w="med" len="med"/>
          </a:ln>
          <a:effectLst/>
        </p:spPr>
      </p:cxnSp>
      <p:cxnSp>
        <p:nvCxnSpPr>
          <p:cNvPr id="521" name="Straight Connector 520">
            <a:extLst>
              <a:ext uri="{FF2B5EF4-FFF2-40B4-BE49-F238E27FC236}">
                <a16:creationId xmlns:a16="http://schemas.microsoft.com/office/drawing/2014/main" xmlns="" id="{D4635040-BC3D-4393-9754-6784E26EC16D}"/>
              </a:ext>
            </a:extLst>
          </p:cNvPr>
          <p:cNvCxnSpPr>
            <a:cxnSpLocks/>
          </p:cNvCxnSpPr>
          <p:nvPr/>
        </p:nvCxnSpPr>
        <p:spPr bwMode="auto">
          <a:xfrm>
            <a:off x="10831169" y="4249961"/>
            <a:ext cx="0" cy="97157"/>
          </a:xfrm>
          <a:prstGeom prst="line">
            <a:avLst/>
          </a:prstGeom>
          <a:noFill/>
          <a:ln w="19050" cap="flat" cmpd="sng" algn="ctr">
            <a:solidFill>
              <a:schemeClr val="accent3"/>
            </a:solidFill>
            <a:prstDash val="solid"/>
            <a:round/>
            <a:headEnd type="none" w="med" len="med"/>
            <a:tailEnd type="none" w="med" len="med"/>
          </a:ln>
          <a:effectLst/>
        </p:spPr>
      </p:cxnSp>
      <p:sp>
        <p:nvSpPr>
          <p:cNvPr id="324" name="Freeform: Shape 323">
            <a:extLst>
              <a:ext uri="{FF2B5EF4-FFF2-40B4-BE49-F238E27FC236}">
                <a16:creationId xmlns:a16="http://schemas.microsoft.com/office/drawing/2014/main" xmlns="" id="{B1941499-034F-4AB7-8AAC-6AC90C590973}"/>
              </a:ext>
            </a:extLst>
          </p:cNvPr>
          <p:cNvSpPr/>
          <p:nvPr/>
        </p:nvSpPr>
        <p:spPr bwMode="auto">
          <a:xfrm>
            <a:off x="6949110" y="1822691"/>
            <a:ext cx="4128247" cy="2770094"/>
          </a:xfrm>
          <a:custGeom>
            <a:avLst/>
            <a:gdLst>
              <a:gd name="connsiteX0" fmla="*/ 0 w 4128247"/>
              <a:gd name="connsiteY0" fmla="*/ 0 h 2770094"/>
              <a:gd name="connsiteX1" fmla="*/ 67235 w 4128247"/>
              <a:gd name="connsiteY1" fmla="*/ 0 h 2770094"/>
              <a:gd name="connsiteX2" fmla="*/ 47065 w 4128247"/>
              <a:gd name="connsiteY2" fmla="*/ 20170 h 2770094"/>
              <a:gd name="connsiteX3" fmla="*/ 104215 w 4128247"/>
              <a:gd name="connsiteY3" fmla="*/ 20170 h 2770094"/>
              <a:gd name="connsiteX4" fmla="*/ 104215 w 4128247"/>
              <a:gd name="connsiteY4" fmla="*/ 60511 h 2770094"/>
              <a:gd name="connsiteX5" fmla="*/ 158003 w 4128247"/>
              <a:gd name="connsiteY5" fmla="*/ 60511 h 2770094"/>
              <a:gd name="connsiteX6" fmla="*/ 158003 w 4128247"/>
              <a:gd name="connsiteY6" fmla="*/ 110938 h 2770094"/>
              <a:gd name="connsiteX7" fmla="*/ 188259 w 4128247"/>
              <a:gd name="connsiteY7" fmla="*/ 110938 h 2770094"/>
              <a:gd name="connsiteX8" fmla="*/ 188259 w 4128247"/>
              <a:gd name="connsiteY8" fmla="*/ 134470 h 2770094"/>
              <a:gd name="connsiteX9" fmla="*/ 225238 w 4128247"/>
              <a:gd name="connsiteY9" fmla="*/ 134470 h 2770094"/>
              <a:gd name="connsiteX10" fmla="*/ 225238 w 4128247"/>
              <a:gd name="connsiteY10" fmla="*/ 171450 h 2770094"/>
              <a:gd name="connsiteX11" fmla="*/ 285750 w 4128247"/>
              <a:gd name="connsiteY11" fmla="*/ 171450 h 2770094"/>
              <a:gd name="connsiteX12" fmla="*/ 285750 w 4128247"/>
              <a:gd name="connsiteY12" fmla="*/ 211791 h 2770094"/>
              <a:gd name="connsiteX13" fmla="*/ 322730 w 4128247"/>
              <a:gd name="connsiteY13" fmla="*/ 211791 h 2770094"/>
              <a:gd name="connsiteX14" fmla="*/ 322730 w 4128247"/>
              <a:gd name="connsiteY14" fmla="*/ 275664 h 2770094"/>
              <a:gd name="connsiteX15" fmla="*/ 342900 w 4128247"/>
              <a:gd name="connsiteY15" fmla="*/ 275664 h 2770094"/>
              <a:gd name="connsiteX16" fmla="*/ 342900 w 4128247"/>
              <a:gd name="connsiteY16" fmla="*/ 322729 h 2770094"/>
              <a:gd name="connsiteX17" fmla="*/ 403412 w 4128247"/>
              <a:gd name="connsiteY17" fmla="*/ 322729 h 2770094"/>
              <a:gd name="connsiteX18" fmla="*/ 403412 w 4128247"/>
              <a:gd name="connsiteY18" fmla="*/ 389964 h 2770094"/>
              <a:gd name="connsiteX19" fmla="*/ 437030 w 4128247"/>
              <a:gd name="connsiteY19" fmla="*/ 389964 h 2770094"/>
              <a:gd name="connsiteX20" fmla="*/ 437030 w 4128247"/>
              <a:gd name="connsiteY20" fmla="*/ 450476 h 2770094"/>
              <a:gd name="connsiteX21" fmla="*/ 467285 w 4128247"/>
              <a:gd name="connsiteY21" fmla="*/ 450476 h 2770094"/>
              <a:gd name="connsiteX22" fmla="*/ 467285 w 4128247"/>
              <a:gd name="connsiteY22" fmla="*/ 490817 h 2770094"/>
              <a:gd name="connsiteX23" fmla="*/ 521074 w 4128247"/>
              <a:gd name="connsiteY23" fmla="*/ 490817 h 2770094"/>
              <a:gd name="connsiteX24" fmla="*/ 521074 w 4128247"/>
              <a:gd name="connsiteY24" fmla="*/ 554691 h 2770094"/>
              <a:gd name="connsiteX25" fmla="*/ 574862 w 4128247"/>
              <a:gd name="connsiteY25" fmla="*/ 554691 h 2770094"/>
              <a:gd name="connsiteX26" fmla="*/ 574862 w 4128247"/>
              <a:gd name="connsiteY26" fmla="*/ 605117 h 2770094"/>
              <a:gd name="connsiteX27" fmla="*/ 618565 w 4128247"/>
              <a:gd name="connsiteY27" fmla="*/ 605117 h 2770094"/>
              <a:gd name="connsiteX28" fmla="*/ 618565 w 4128247"/>
              <a:gd name="connsiteY28" fmla="*/ 655544 h 2770094"/>
              <a:gd name="connsiteX29" fmla="*/ 652183 w 4128247"/>
              <a:gd name="connsiteY29" fmla="*/ 655544 h 2770094"/>
              <a:gd name="connsiteX30" fmla="*/ 652183 w 4128247"/>
              <a:gd name="connsiteY30" fmla="*/ 719417 h 2770094"/>
              <a:gd name="connsiteX31" fmla="*/ 692524 w 4128247"/>
              <a:gd name="connsiteY31" fmla="*/ 719417 h 2770094"/>
              <a:gd name="connsiteX32" fmla="*/ 692524 w 4128247"/>
              <a:gd name="connsiteY32" fmla="*/ 756397 h 2770094"/>
              <a:gd name="connsiteX33" fmla="*/ 722780 w 4128247"/>
              <a:gd name="connsiteY33" fmla="*/ 756397 h 2770094"/>
              <a:gd name="connsiteX34" fmla="*/ 722780 w 4128247"/>
              <a:gd name="connsiteY34" fmla="*/ 790014 h 2770094"/>
              <a:gd name="connsiteX35" fmla="*/ 753035 w 4128247"/>
              <a:gd name="connsiteY35" fmla="*/ 790014 h 2770094"/>
              <a:gd name="connsiteX36" fmla="*/ 753035 w 4128247"/>
              <a:gd name="connsiteY36" fmla="*/ 860611 h 2770094"/>
              <a:gd name="connsiteX37" fmla="*/ 783291 w 4128247"/>
              <a:gd name="connsiteY37" fmla="*/ 860611 h 2770094"/>
              <a:gd name="connsiteX38" fmla="*/ 783291 w 4128247"/>
              <a:gd name="connsiteY38" fmla="*/ 914400 h 2770094"/>
              <a:gd name="connsiteX39" fmla="*/ 826994 w 4128247"/>
              <a:gd name="connsiteY39" fmla="*/ 914400 h 2770094"/>
              <a:gd name="connsiteX40" fmla="*/ 826994 w 4128247"/>
              <a:gd name="connsiteY40" fmla="*/ 978273 h 2770094"/>
              <a:gd name="connsiteX41" fmla="*/ 860612 w 4128247"/>
              <a:gd name="connsiteY41" fmla="*/ 978273 h 2770094"/>
              <a:gd name="connsiteX42" fmla="*/ 860612 w 4128247"/>
              <a:gd name="connsiteY42" fmla="*/ 1018614 h 2770094"/>
              <a:gd name="connsiteX43" fmla="*/ 887506 w 4128247"/>
              <a:gd name="connsiteY43" fmla="*/ 1018614 h 2770094"/>
              <a:gd name="connsiteX44" fmla="*/ 887506 w 4128247"/>
              <a:gd name="connsiteY44" fmla="*/ 1072403 h 2770094"/>
              <a:gd name="connsiteX45" fmla="*/ 944656 w 4128247"/>
              <a:gd name="connsiteY45" fmla="*/ 1072403 h 2770094"/>
              <a:gd name="connsiteX46" fmla="*/ 944656 w 4128247"/>
              <a:gd name="connsiteY46" fmla="*/ 1156447 h 2770094"/>
              <a:gd name="connsiteX47" fmla="*/ 971550 w 4128247"/>
              <a:gd name="connsiteY47" fmla="*/ 1156447 h 2770094"/>
              <a:gd name="connsiteX48" fmla="*/ 971550 w 4128247"/>
              <a:gd name="connsiteY48" fmla="*/ 1210235 h 2770094"/>
              <a:gd name="connsiteX49" fmla="*/ 1032062 w 4128247"/>
              <a:gd name="connsiteY49" fmla="*/ 1210235 h 2770094"/>
              <a:gd name="connsiteX50" fmla="*/ 1032062 w 4128247"/>
              <a:gd name="connsiteY50" fmla="*/ 1270747 h 2770094"/>
              <a:gd name="connsiteX51" fmla="*/ 1058956 w 4128247"/>
              <a:gd name="connsiteY51" fmla="*/ 1270747 h 2770094"/>
              <a:gd name="connsiteX52" fmla="*/ 1058956 w 4128247"/>
              <a:gd name="connsiteY52" fmla="*/ 1334620 h 2770094"/>
              <a:gd name="connsiteX53" fmla="*/ 1112744 w 4128247"/>
              <a:gd name="connsiteY53" fmla="*/ 1334620 h 2770094"/>
              <a:gd name="connsiteX54" fmla="*/ 1112744 w 4128247"/>
              <a:gd name="connsiteY54" fmla="*/ 1381685 h 2770094"/>
              <a:gd name="connsiteX55" fmla="*/ 1183341 w 4128247"/>
              <a:gd name="connsiteY55" fmla="*/ 1381685 h 2770094"/>
              <a:gd name="connsiteX56" fmla="*/ 1183341 w 4128247"/>
              <a:gd name="connsiteY56" fmla="*/ 1448920 h 2770094"/>
              <a:gd name="connsiteX57" fmla="*/ 1227044 w 4128247"/>
              <a:gd name="connsiteY57" fmla="*/ 1448920 h 2770094"/>
              <a:gd name="connsiteX58" fmla="*/ 1227044 w 4128247"/>
              <a:gd name="connsiteY58" fmla="*/ 1482538 h 2770094"/>
              <a:gd name="connsiteX59" fmla="*/ 1280833 w 4128247"/>
              <a:gd name="connsiteY59" fmla="*/ 1482538 h 2770094"/>
              <a:gd name="connsiteX60" fmla="*/ 1280833 w 4128247"/>
              <a:gd name="connsiteY60" fmla="*/ 1526241 h 2770094"/>
              <a:gd name="connsiteX61" fmla="*/ 1321174 w 4128247"/>
              <a:gd name="connsiteY61" fmla="*/ 1526241 h 2770094"/>
              <a:gd name="connsiteX62" fmla="*/ 1321174 w 4128247"/>
              <a:gd name="connsiteY62" fmla="*/ 1593476 h 2770094"/>
              <a:gd name="connsiteX63" fmla="*/ 1401856 w 4128247"/>
              <a:gd name="connsiteY63" fmla="*/ 1593476 h 2770094"/>
              <a:gd name="connsiteX64" fmla="*/ 1401856 w 4128247"/>
              <a:gd name="connsiteY64" fmla="*/ 1633817 h 2770094"/>
              <a:gd name="connsiteX65" fmla="*/ 1445559 w 4128247"/>
              <a:gd name="connsiteY65" fmla="*/ 1633817 h 2770094"/>
              <a:gd name="connsiteX66" fmla="*/ 1445559 w 4128247"/>
              <a:gd name="connsiteY66" fmla="*/ 1697691 h 2770094"/>
              <a:gd name="connsiteX67" fmla="*/ 1506071 w 4128247"/>
              <a:gd name="connsiteY67" fmla="*/ 1697691 h 2770094"/>
              <a:gd name="connsiteX68" fmla="*/ 1506071 w 4128247"/>
              <a:gd name="connsiteY68" fmla="*/ 1751479 h 2770094"/>
              <a:gd name="connsiteX69" fmla="*/ 1680883 w 4128247"/>
              <a:gd name="connsiteY69" fmla="*/ 1751479 h 2770094"/>
              <a:gd name="connsiteX70" fmla="*/ 1680883 w 4128247"/>
              <a:gd name="connsiteY70" fmla="*/ 1785097 h 2770094"/>
              <a:gd name="connsiteX71" fmla="*/ 1778374 w 4128247"/>
              <a:gd name="connsiteY71" fmla="*/ 1785097 h 2770094"/>
              <a:gd name="connsiteX72" fmla="*/ 1778374 w 4128247"/>
              <a:gd name="connsiteY72" fmla="*/ 1818714 h 2770094"/>
              <a:gd name="connsiteX73" fmla="*/ 1865780 w 4128247"/>
              <a:gd name="connsiteY73" fmla="*/ 1818714 h 2770094"/>
              <a:gd name="connsiteX74" fmla="*/ 1865780 w 4128247"/>
              <a:gd name="connsiteY74" fmla="*/ 1865779 h 2770094"/>
              <a:gd name="connsiteX75" fmla="*/ 1865780 w 4128247"/>
              <a:gd name="connsiteY75" fmla="*/ 1865779 h 2770094"/>
              <a:gd name="connsiteX76" fmla="*/ 1902759 w 4128247"/>
              <a:gd name="connsiteY76" fmla="*/ 1865779 h 2770094"/>
              <a:gd name="connsiteX77" fmla="*/ 1902759 w 4128247"/>
              <a:gd name="connsiteY77" fmla="*/ 1953185 h 2770094"/>
              <a:gd name="connsiteX78" fmla="*/ 2030506 w 4128247"/>
              <a:gd name="connsiteY78" fmla="*/ 1953185 h 2770094"/>
              <a:gd name="connsiteX79" fmla="*/ 2030506 w 4128247"/>
              <a:gd name="connsiteY79" fmla="*/ 2000250 h 2770094"/>
              <a:gd name="connsiteX80" fmla="*/ 2464174 w 4128247"/>
              <a:gd name="connsiteY80" fmla="*/ 2000250 h 2770094"/>
              <a:gd name="connsiteX81" fmla="*/ 2464174 w 4128247"/>
              <a:gd name="connsiteY81" fmla="*/ 2057400 h 2770094"/>
              <a:gd name="connsiteX82" fmla="*/ 2514600 w 4128247"/>
              <a:gd name="connsiteY82" fmla="*/ 2057400 h 2770094"/>
              <a:gd name="connsiteX83" fmla="*/ 2514600 w 4128247"/>
              <a:gd name="connsiteY83" fmla="*/ 2104464 h 2770094"/>
              <a:gd name="connsiteX84" fmla="*/ 2766733 w 4128247"/>
              <a:gd name="connsiteY84" fmla="*/ 2104464 h 2770094"/>
              <a:gd name="connsiteX85" fmla="*/ 2766733 w 4128247"/>
              <a:gd name="connsiteY85" fmla="*/ 2161614 h 2770094"/>
              <a:gd name="connsiteX86" fmla="*/ 2840691 w 4128247"/>
              <a:gd name="connsiteY86" fmla="*/ 2161614 h 2770094"/>
              <a:gd name="connsiteX87" fmla="*/ 2840691 w 4128247"/>
              <a:gd name="connsiteY87" fmla="*/ 2245658 h 2770094"/>
              <a:gd name="connsiteX88" fmla="*/ 3102909 w 4128247"/>
              <a:gd name="connsiteY88" fmla="*/ 2245658 h 2770094"/>
              <a:gd name="connsiteX89" fmla="*/ 3102909 w 4128247"/>
              <a:gd name="connsiteY89" fmla="*/ 2322979 h 2770094"/>
              <a:gd name="connsiteX90" fmla="*/ 3479427 w 4128247"/>
              <a:gd name="connsiteY90" fmla="*/ 2322979 h 2770094"/>
              <a:gd name="connsiteX91" fmla="*/ 3479427 w 4128247"/>
              <a:gd name="connsiteY91" fmla="*/ 2470897 h 2770094"/>
              <a:gd name="connsiteX92" fmla="*/ 4128247 w 4128247"/>
              <a:gd name="connsiteY92" fmla="*/ 2470897 h 2770094"/>
              <a:gd name="connsiteX93" fmla="*/ 4128247 w 4128247"/>
              <a:gd name="connsiteY93" fmla="*/ 2770094 h 27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128247" h="2770094">
                <a:moveTo>
                  <a:pt x="0" y="0"/>
                </a:moveTo>
                <a:lnTo>
                  <a:pt x="67235" y="0"/>
                </a:lnTo>
                <a:lnTo>
                  <a:pt x="47065" y="20170"/>
                </a:lnTo>
                <a:lnTo>
                  <a:pt x="104215" y="20170"/>
                </a:lnTo>
                <a:lnTo>
                  <a:pt x="104215" y="60511"/>
                </a:lnTo>
                <a:lnTo>
                  <a:pt x="158003" y="60511"/>
                </a:lnTo>
                <a:lnTo>
                  <a:pt x="158003" y="110938"/>
                </a:lnTo>
                <a:lnTo>
                  <a:pt x="188259" y="110938"/>
                </a:lnTo>
                <a:lnTo>
                  <a:pt x="188259" y="134470"/>
                </a:lnTo>
                <a:lnTo>
                  <a:pt x="225238" y="134470"/>
                </a:lnTo>
                <a:lnTo>
                  <a:pt x="225238" y="171450"/>
                </a:lnTo>
                <a:lnTo>
                  <a:pt x="285750" y="171450"/>
                </a:lnTo>
                <a:lnTo>
                  <a:pt x="285750" y="211791"/>
                </a:lnTo>
                <a:lnTo>
                  <a:pt x="322730" y="211791"/>
                </a:lnTo>
                <a:lnTo>
                  <a:pt x="322730" y="275664"/>
                </a:lnTo>
                <a:lnTo>
                  <a:pt x="342900" y="275664"/>
                </a:lnTo>
                <a:lnTo>
                  <a:pt x="342900" y="322729"/>
                </a:lnTo>
                <a:lnTo>
                  <a:pt x="403412" y="322729"/>
                </a:lnTo>
                <a:lnTo>
                  <a:pt x="403412" y="389964"/>
                </a:lnTo>
                <a:lnTo>
                  <a:pt x="437030" y="389964"/>
                </a:lnTo>
                <a:lnTo>
                  <a:pt x="437030" y="450476"/>
                </a:lnTo>
                <a:lnTo>
                  <a:pt x="467285" y="450476"/>
                </a:lnTo>
                <a:lnTo>
                  <a:pt x="467285" y="490817"/>
                </a:lnTo>
                <a:lnTo>
                  <a:pt x="521074" y="490817"/>
                </a:lnTo>
                <a:lnTo>
                  <a:pt x="521074" y="554691"/>
                </a:lnTo>
                <a:lnTo>
                  <a:pt x="574862" y="554691"/>
                </a:lnTo>
                <a:lnTo>
                  <a:pt x="574862" y="605117"/>
                </a:lnTo>
                <a:lnTo>
                  <a:pt x="618565" y="605117"/>
                </a:lnTo>
                <a:lnTo>
                  <a:pt x="618565" y="655544"/>
                </a:lnTo>
                <a:lnTo>
                  <a:pt x="652183" y="655544"/>
                </a:lnTo>
                <a:lnTo>
                  <a:pt x="652183" y="719417"/>
                </a:lnTo>
                <a:lnTo>
                  <a:pt x="692524" y="719417"/>
                </a:lnTo>
                <a:lnTo>
                  <a:pt x="692524" y="756397"/>
                </a:lnTo>
                <a:lnTo>
                  <a:pt x="722780" y="756397"/>
                </a:lnTo>
                <a:lnTo>
                  <a:pt x="722780" y="790014"/>
                </a:lnTo>
                <a:lnTo>
                  <a:pt x="753035" y="790014"/>
                </a:lnTo>
                <a:lnTo>
                  <a:pt x="753035" y="860611"/>
                </a:lnTo>
                <a:lnTo>
                  <a:pt x="783291" y="860611"/>
                </a:lnTo>
                <a:lnTo>
                  <a:pt x="783291" y="914400"/>
                </a:lnTo>
                <a:lnTo>
                  <a:pt x="826994" y="914400"/>
                </a:lnTo>
                <a:lnTo>
                  <a:pt x="826994" y="978273"/>
                </a:lnTo>
                <a:lnTo>
                  <a:pt x="860612" y="978273"/>
                </a:lnTo>
                <a:lnTo>
                  <a:pt x="860612" y="1018614"/>
                </a:lnTo>
                <a:lnTo>
                  <a:pt x="887506" y="1018614"/>
                </a:lnTo>
                <a:lnTo>
                  <a:pt x="887506" y="1072403"/>
                </a:lnTo>
                <a:lnTo>
                  <a:pt x="944656" y="1072403"/>
                </a:lnTo>
                <a:lnTo>
                  <a:pt x="944656" y="1156447"/>
                </a:lnTo>
                <a:lnTo>
                  <a:pt x="971550" y="1156447"/>
                </a:lnTo>
                <a:lnTo>
                  <a:pt x="971550" y="1210235"/>
                </a:lnTo>
                <a:lnTo>
                  <a:pt x="1032062" y="1210235"/>
                </a:lnTo>
                <a:lnTo>
                  <a:pt x="1032062" y="1270747"/>
                </a:lnTo>
                <a:lnTo>
                  <a:pt x="1058956" y="1270747"/>
                </a:lnTo>
                <a:lnTo>
                  <a:pt x="1058956" y="1334620"/>
                </a:lnTo>
                <a:lnTo>
                  <a:pt x="1112744" y="1334620"/>
                </a:lnTo>
                <a:lnTo>
                  <a:pt x="1112744" y="1381685"/>
                </a:lnTo>
                <a:lnTo>
                  <a:pt x="1183341" y="1381685"/>
                </a:lnTo>
                <a:lnTo>
                  <a:pt x="1183341" y="1448920"/>
                </a:lnTo>
                <a:lnTo>
                  <a:pt x="1227044" y="1448920"/>
                </a:lnTo>
                <a:lnTo>
                  <a:pt x="1227044" y="1482538"/>
                </a:lnTo>
                <a:lnTo>
                  <a:pt x="1280833" y="1482538"/>
                </a:lnTo>
                <a:lnTo>
                  <a:pt x="1280833" y="1526241"/>
                </a:lnTo>
                <a:lnTo>
                  <a:pt x="1321174" y="1526241"/>
                </a:lnTo>
                <a:lnTo>
                  <a:pt x="1321174" y="1593476"/>
                </a:lnTo>
                <a:lnTo>
                  <a:pt x="1401856" y="1593476"/>
                </a:lnTo>
                <a:lnTo>
                  <a:pt x="1401856" y="1633817"/>
                </a:lnTo>
                <a:lnTo>
                  <a:pt x="1445559" y="1633817"/>
                </a:lnTo>
                <a:lnTo>
                  <a:pt x="1445559" y="1697691"/>
                </a:lnTo>
                <a:lnTo>
                  <a:pt x="1506071" y="1697691"/>
                </a:lnTo>
                <a:lnTo>
                  <a:pt x="1506071" y="1751479"/>
                </a:lnTo>
                <a:lnTo>
                  <a:pt x="1680883" y="1751479"/>
                </a:lnTo>
                <a:lnTo>
                  <a:pt x="1680883" y="1785097"/>
                </a:lnTo>
                <a:lnTo>
                  <a:pt x="1778374" y="1785097"/>
                </a:lnTo>
                <a:lnTo>
                  <a:pt x="1778374" y="1818714"/>
                </a:lnTo>
                <a:lnTo>
                  <a:pt x="1865780" y="1818714"/>
                </a:lnTo>
                <a:lnTo>
                  <a:pt x="1865780" y="1865779"/>
                </a:lnTo>
                <a:lnTo>
                  <a:pt x="1865780" y="1865779"/>
                </a:lnTo>
                <a:lnTo>
                  <a:pt x="1902759" y="1865779"/>
                </a:lnTo>
                <a:lnTo>
                  <a:pt x="1902759" y="1953185"/>
                </a:lnTo>
                <a:lnTo>
                  <a:pt x="2030506" y="1953185"/>
                </a:lnTo>
                <a:lnTo>
                  <a:pt x="2030506" y="2000250"/>
                </a:lnTo>
                <a:lnTo>
                  <a:pt x="2464174" y="2000250"/>
                </a:lnTo>
                <a:lnTo>
                  <a:pt x="2464174" y="2057400"/>
                </a:lnTo>
                <a:lnTo>
                  <a:pt x="2514600" y="2057400"/>
                </a:lnTo>
                <a:lnTo>
                  <a:pt x="2514600" y="2104464"/>
                </a:lnTo>
                <a:lnTo>
                  <a:pt x="2766733" y="2104464"/>
                </a:lnTo>
                <a:lnTo>
                  <a:pt x="2766733" y="2161614"/>
                </a:lnTo>
                <a:lnTo>
                  <a:pt x="2840691" y="2161614"/>
                </a:lnTo>
                <a:lnTo>
                  <a:pt x="2840691" y="2245658"/>
                </a:lnTo>
                <a:lnTo>
                  <a:pt x="3102909" y="2245658"/>
                </a:lnTo>
                <a:lnTo>
                  <a:pt x="3102909" y="2322979"/>
                </a:lnTo>
                <a:lnTo>
                  <a:pt x="3479427" y="2322979"/>
                </a:lnTo>
                <a:lnTo>
                  <a:pt x="3479427" y="2470897"/>
                </a:lnTo>
                <a:lnTo>
                  <a:pt x="4128247" y="2470897"/>
                </a:lnTo>
                <a:lnTo>
                  <a:pt x="4128247" y="2770094"/>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523" name="Straight Connector 522">
            <a:extLst>
              <a:ext uri="{FF2B5EF4-FFF2-40B4-BE49-F238E27FC236}">
                <a16:creationId xmlns:a16="http://schemas.microsoft.com/office/drawing/2014/main" xmlns="" id="{ADE453BC-D6E0-4808-932E-2FCD7C089CB8}"/>
              </a:ext>
            </a:extLst>
          </p:cNvPr>
          <p:cNvCxnSpPr/>
          <p:nvPr/>
        </p:nvCxnSpPr>
        <p:spPr bwMode="auto">
          <a:xfrm>
            <a:off x="11121794" y="3927459"/>
            <a:ext cx="0" cy="97157"/>
          </a:xfrm>
          <a:prstGeom prst="line">
            <a:avLst/>
          </a:prstGeom>
          <a:noFill/>
          <a:ln w="19050" cap="flat" cmpd="sng" algn="ctr">
            <a:solidFill>
              <a:schemeClr val="accent4"/>
            </a:solidFill>
            <a:prstDash val="solid"/>
            <a:round/>
            <a:headEnd type="none" w="med" len="med"/>
            <a:tailEnd type="none" w="med" len="med"/>
          </a:ln>
          <a:effectLst/>
        </p:spPr>
      </p:cxnSp>
      <p:sp>
        <p:nvSpPr>
          <p:cNvPr id="525" name="TextBox 524">
            <a:extLst>
              <a:ext uri="{FF2B5EF4-FFF2-40B4-BE49-F238E27FC236}">
                <a16:creationId xmlns:a16="http://schemas.microsoft.com/office/drawing/2014/main" xmlns="" id="{5E9891E8-13A6-44BE-8F02-A15888CF58BF}"/>
              </a:ext>
            </a:extLst>
          </p:cNvPr>
          <p:cNvSpPr txBox="1"/>
          <p:nvPr/>
        </p:nvSpPr>
        <p:spPr bwMode="auto">
          <a:xfrm>
            <a:off x="7857284" y="2155095"/>
            <a:ext cx="782971" cy="307777"/>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Doublet</a:t>
            </a:r>
          </a:p>
        </p:txBody>
      </p:sp>
      <p:sp>
        <p:nvSpPr>
          <p:cNvPr id="526" name="TextBox 525">
            <a:extLst>
              <a:ext uri="{FF2B5EF4-FFF2-40B4-BE49-F238E27FC236}">
                <a16:creationId xmlns:a16="http://schemas.microsoft.com/office/drawing/2014/main" xmlns="" id="{1854A02E-BE94-46DC-AA0F-4DF7D4FCDE87}"/>
              </a:ext>
            </a:extLst>
          </p:cNvPr>
          <p:cNvSpPr txBox="1"/>
          <p:nvPr/>
        </p:nvSpPr>
        <p:spPr bwMode="auto">
          <a:xfrm>
            <a:off x="7347734" y="3202881"/>
            <a:ext cx="735458" cy="307777"/>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Control</a:t>
            </a:r>
          </a:p>
        </p:txBody>
      </p:sp>
      <p:sp>
        <p:nvSpPr>
          <p:cNvPr id="527" name="TextBox 526">
            <a:extLst>
              <a:ext uri="{FF2B5EF4-FFF2-40B4-BE49-F238E27FC236}">
                <a16:creationId xmlns:a16="http://schemas.microsoft.com/office/drawing/2014/main" xmlns="" id="{A678C5DB-5883-4D36-9A24-C4B64663041F}"/>
              </a:ext>
            </a:extLst>
          </p:cNvPr>
          <p:cNvSpPr txBox="1"/>
          <p:nvPr/>
        </p:nvSpPr>
        <p:spPr bwMode="auto">
          <a:xfrm>
            <a:off x="2265199" y="2111017"/>
            <a:ext cx="664734" cy="307777"/>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Triplet</a:t>
            </a:r>
          </a:p>
        </p:txBody>
      </p:sp>
      <p:sp>
        <p:nvSpPr>
          <p:cNvPr id="528" name="TextBox 527">
            <a:extLst>
              <a:ext uri="{FF2B5EF4-FFF2-40B4-BE49-F238E27FC236}">
                <a16:creationId xmlns:a16="http://schemas.microsoft.com/office/drawing/2014/main" xmlns="" id="{E6B331E6-7860-4CBC-A710-A2A900F20C90}"/>
              </a:ext>
            </a:extLst>
          </p:cNvPr>
          <p:cNvSpPr txBox="1"/>
          <p:nvPr/>
        </p:nvSpPr>
        <p:spPr bwMode="auto">
          <a:xfrm>
            <a:off x="1569063" y="3125320"/>
            <a:ext cx="735458" cy="307777"/>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Control</a:t>
            </a:r>
          </a:p>
        </p:txBody>
      </p:sp>
    </p:spTree>
    <p:extLst>
      <p:ext uri="{BB962C8B-B14F-4D97-AF65-F5344CB8AC3E}">
        <p14:creationId xmlns:p14="http://schemas.microsoft.com/office/powerpoint/2010/main" xmlns="" val="903246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D01CB-EBB3-734B-B9F4-CD4B097930FC}"/>
              </a:ext>
            </a:extLst>
          </p:cNvPr>
          <p:cNvSpPr>
            <a:spLocks noGrp="1"/>
          </p:cNvSpPr>
          <p:nvPr>
            <p:ph type="title"/>
          </p:nvPr>
        </p:nvSpPr>
        <p:spPr/>
        <p:txBody>
          <a:bodyPr/>
          <a:lstStyle/>
          <a:p>
            <a:r>
              <a:rPr lang="en-US" altLang="en-US" dirty="0"/>
              <a:t>BEACON CRC: PFS (BICR)</a:t>
            </a:r>
            <a:endParaRPr lang="en-US" dirty="0"/>
          </a:p>
        </p:txBody>
      </p:sp>
      <p:sp>
        <p:nvSpPr>
          <p:cNvPr id="10" name="Content Placeholder 9">
            <a:extLst>
              <a:ext uri="{FF2B5EF4-FFF2-40B4-BE49-F238E27FC236}">
                <a16:creationId xmlns:a16="http://schemas.microsoft.com/office/drawing/2014/main" xmlns="" id="{A1EB08B2-8219-443D-831A-47FD9819FE5B}"/>
              </a:ext>
            </a:extLst>
          </p:cNvPr>
          <p:cNvSpPr>
            <a:spLocks noGrp="1"/>
          </p:cNvSpPr>
          <p:nvPr>
            <p:ph sz="half" idx="1"/>
          </p:nvPr>
        </p:nvSpPr>
        <p:spPr>
          <a:xfrm>
            <a:off x="1205084" y="1508688"/>
            <a:ext cx="4483735" cy="372898"/>
          </a:xfrm>
        </p:spPr>
        <p:txBody>
          <a:bodyPr/>
          <a:lstStyle/>
          <a:p>
            <a:pPr marL="0" indent="0" algn="ctr">
              <a:buNone/>
            </a:pPr>
            <a:r>
              <a:rPr lang="en-US" sz="2000" b="1" dirty="0"/>
              <a:t>Triplet vs Control (Primary Endpoint)</a:t>
            </a:r>
          </a:p>
          <a:p>
            <a:pPr algn="ctr"/>
            <a:endParaRPr lang="en-US" sz="2000" b="1" dirty="0"/>
          </a:p>
        </p:txBody>
      </p:sp>
      <p:sp>
        <p:nvSpPr>
          <p:cNvPr id="11" name="Content Placeholder 10">
            <a:extLst>
              <a:ext uri="{FF2B5EF4-FFF2-40B4-BE49-F238E27FC236}">
                <a16:creationId xmlns:a16="http://schemas.microsoft.com/office/drawing/2014/main" xmlns="" id="{B532CE8C-A7CC-4376-951A-B66DD3ABB3A9}"/>
              </a:ext>
            </a:extLst>
          </p:cNvPr>
          <p:cNvSpPr>
            <a:spLocks noGrp="1"/>
          </p:cNvSpPr>
          <p:nvPr>
            <p:ph sz="half" idx="2"/>
          </p:nvPr>
        </p:nvSpPr>
        <p:spPr>
          <a:xfrm>
            <a:off x="6778448" y="1508688"/>
            <a:ext cx="4321225" cy="382167"/>
          </a:xfrm>
        </p:spPr>
        <p:txBody>
          <a:bodyPr/>
          <a:lstStyle/>
          <a:p>
            <a:pPr marL="0" indent="0" algn="ctr">
              <a:buNone/>
            </a:pPr>
            <a:r>
              <a:rPr lang="en-US" sz="2000" b="1" dirty="0"/>
              <a:t>Doublet vs Control</a:t>
            </a:r>
          </a:p>
          <a:p>
            <a:pPr algn="ctr"/>
            <a:endParaRPr lang="en-US" sz="2000" b="1" dirty="0"/>
          </a:p>
        </p:txBody>
      </p:sp>
      <p:sp>
        <p:nvSpPr>
          <p:cNvPr id="24" name="Text Box 15">
            <a:extLst>
              <a:ext uri="{FF2B5EF4-FFF2-40B4-BE49-F238E27FC236}">
                <a16:creationId xmlns:a16="http://schemas.microsoft.com/office/drawing/2014/main" xmlns="" id="{126A38C7-CFEC-4CD7-B2DF-9E04D2058C61}"/>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Taberno. ESMO 2019. LBA32.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Kopetz. NEJM. 2019;[Epub]. </a:t>
            </a:r>
            <a:endPar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graphicFrame>
        <p:nvGraphicFramePr>
          <p:cNvPr id="76" name="Table 75">
            <a:extLst>
              <a:ext uri="{FF2B5EF4-FFF2-40B4-BE49-F238E27FC236}">
                <a16:creationId xmlns:a16="http://schemas.microsoft.com/office/drawing/2014/main" xmlns="" id="{3E5029E3-A281-704B-A8A2-6ADFC3E26905}"/>
              </a:ext>
            </a:extLst>
          </p:cNvPr>
          <p:cNvGraphicFramePr>
            <a:graphicFrameLocks noGrp="1"/>
          </p:cNvGraphicFramePr>
          <p:nvPr>
            <p:extLst/>
          </p:nvPr>
        </p:nvGraphicFramePr>
        <p:xfrm>
          <a:off x="519911" y="5352050"/>
          <a:ext cx="5231725" cy="302490"/>
        </p:xfrm>
        <a:graphic>
          <a:graphicData uri="http://schemas.openxmlformats.org/drawingml/2006/table">
            <a:tbl>
              <a:tblPr firstRow="1" bandRow="1">
                <a:tableStyleId>{2D5ABB26-0587-4C30-8999-92F81FD0307C}</a:tableStyleId>
              </a:tblPr>
              <a:tblGrid>
                <a:gridCol w="522636">
                  <a:extLst>
                    <a:ext uri="{9D8B030D-6E8A-4147-A177-3AD203B41FA5}">
                      <a16:colId xmlns:a16="http://schemas.microsoft.com/office/drawing/2014/main" xmlns="" val="4093797220"/>
                    </a:ext>
                  </a:extLst>
                </a:gridCol>
                <a:gridCol w="428099">
                  <a:extLst>
                    <a:ext uri="{9D8B030D-6E8A-4147-A177-3AD203B41FA5}">
                      <a16:colId xmlns:a16="http://schemas.microsoft.com/office/drawing/2014/main" xmlns="" val="3206086149"/>
                    </a:ext>
                  </a:extLst>
                </a:gridCol>
                <a:gridCol w="428099">
                  <a:extLst>
                    <a:ext uri="{9D8B030D-6E8A-4147-A177-3AD203B41FA5}">
                      <a16:colId xmlns:a16="http://schemas.microsoft.com/office/drawing/2014/main" xmlns="" val="920423960"/>
                    </a:ext>
                  </a:extLst>
                </a:gridCol>
                <a:gridCol w="428099">
                  <a:extLst>
                    <a:ext uri="{9D8B030D-6E8A-4147-A177-3AD203B41FA5}">
                      <a16:colId xmlns:a16="http://schemas.microsoft.com/office/drawing/2014/main" xmlns="" val="1472638462"/>
                    </a:ext>
                  </a:extLst>
                </a:gridCol>
                <a:gridCol w="428099">
                  <a:extLst>
                    <a:ext uri="{9D8B030D-6E8A-4147-A177-3AD203B41FA5}">
                      <a16:colId xmlns:a16="http://schemas.microsoft.com/office/drawing/2014/main" xmlns="" val="2994018262"/>
                    </a:ext>
                  </a:extLst>
                </a:gridCol>
                <a:gridCol w="428099">
                  <a:extLst>
                    <a:ext uri="{9D8B030D-6E8A-4147-A177-3AD203B41FA5}">
                      <a16:colId xmlns:a16="http://schemas.microsoft.com/office/drawing/2014/main" xmlns="" val="632146500"/>
                    </a:ext>
                  </a:extLst>
                </a:gridCol>
                <a:gridCol w="428099">
                  <a:extLst>
                    <a:ext uri="{9D8B030D-6E8A-4147-A177-3AD203B41FA5}">
                      <a16:colId xmlns:a16="http://schemas.microsoft.com/office/drawing/2014/main" xmlns="" val="2530780626"/>
                    </a:ext>
                  </a:extLst>
                </a:gridCol>
                <a:gridCol w="428099">
                  <a:extLst>
                    <a:ext uri="{9D8B030D-6E8A-4147-A177-3AD203B41FA5}">
                      <a16:colId xmlns:a16="http://schemas.microsoft.com/office/drawing/2014/main" xmlns="" val="3387146234"/>
                    </a:ext>
                  </a:extLst>
                </a:gridCol>
                <a:gridCol w="428099">
                  <a:extLst>
                    <a:ext uri="{9D8B030D-6E8A-4147-A177-3AD203B41FA5}">
                      <a16:colId xmlns:a16="http://schemas.microsoft.com/office/drawing/2014/main" xmlns="" val="168501084"/>
                    </a:ext>
                  </a:extLst>
                </a:gridCol>
                <a:gridCol w="428099">
                  <a:extLst>
                    <a:ext uri="{9D8B030D-6E8A-4147-A177-3AD203B41FA5}">
                      <a16:colId xmlns:a16="http://schemas.microsoft.com/office/drawing/2014/main" xmlns="" val="1706693145"/>
                    </a:ext>
                  </a:extLst>
                </a:gridCol>
                <a:gridCol w="428099">
                  <a:extLst>
                    <a:ext uri="{9D8B030D-6E8A-4147-A177-3AD203B41FA5}">
                      <a16:colId xmlns:a16="http://schemas.microsoft.com/office/drawing/2014/main" xmlns="" val="51318771"/>
                    </a:ext>
                  </a:extLst>
                </a:gridCol>
                <a:gridCol w="428099">
                  <a:extLst>
                    <a:ext uri="{9D8B030D-6E8A-4147-A177-3AD203B41FA5}">
                      <a16:colId xmlns:a16="http://schemas.microsoft.com/office/drawing/2014/main" xmlns="" val="989224646"/>
                    </a:ext>
                  </a:extLst>
                </a:gridCol>
              </a:tblGrid>
              <a:tr h="0">
                <a:tc>
                  <a:txBody>
                    <a:bodyPr/>
                    <a:lstStyle/>
                    <a:p>
                      <a:pPr algn="r">
                        <a:lnSpc>
                          <a:spcPct val="80000"/>
                        </a:lnSpc>
                      </a:pPr>
                      <a:r>
                        <a:rPr lang="en-US" sz="1200" dirty="0">
                          <a:solidFill>
                            <a:schemeClr val="bg1"/>
                          </a:solidFill>
                          <a:latin typeface="Calibri" panose="020F0502020204030204" pitchFamily="34" charset="0"/>
                          <a:cs typeface="Calibri" panose="020F0502020204030204" pitchFamily="34" charset="0"/>
                        </a:rPr>
                        <a:t>Triplet</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224</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141</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90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30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22</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11</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5</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1</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extLst>
                  <a:ext uri="{0D108BD9-81ED-4DB2-BD59-A6C34878D82A}">
                    <a16:rowId xmlns:a16="http://schemas.microsoft.com/office/drawing/2014/main" xmlns="" val="2209292149"/>
                  </a:ext>
                </a:extLst>
              </a:tr>
              <a:tr h="156186">
                <a:tc>
                  <a:txBody>
                    <a:bodyPr/>
                    <a:lstStyle/>
                    <a:p>
                      <a:pPr algn="r">
                        <a:lnSpc>
                          <a:spcPct val="80000"/>
                        </a:lnSpc>
                      </a:pPr>
                      <a:r>
                        <a:rPr lang="en-US" sz="1200" dirty="0">
                          <a:solidFill>
                            <a:schemeClr val="bg1"/>
                          </a:solidFill>
                          <a:latin typeface="Calibri" panose="020F0502020204030204" pitchFamily="34" charset="0"/>
                          <a:cs typeface="Calibri" panose="020F0502020204030204" pitchFamily="34" charset="0"/>
                        </a:rPr>
                        <a:t>Control</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221</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50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26</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9</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6</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extLst>
                  <a:ext uri="{0D108BD9-81ED-4DB2-BD59-A6C34878D82A}">
                    <a16:rowId xmlns:a16="http://schemas.microsoft.com/office/drawing/2014/main" xmlns="" val="382557272"/>
                  </a:ext>
                </a:extLst>
              </a:tr>
            </a:tbl>
          </a:graphicData>
        </a:graphic>
      </p:graphicFrame>
      <p:graphicFrame>
        <p:nvGraphicFramePr>
          <p:cNvPr id="130" name="Table 129">
            <a:extLst>
              <a:ext uri="{FF2B5EF4-FFF2-40B4-BE49-F238E27FC236}">
                <a16:creationId xmlns:a16="http://schemas.microsoft.com/office/drawing/2014/main" xmlns="" id="{0FDEFFCC-C1F2-924B-927E-1CCF21FEA355}"/>
              </a:ext>
            </a:extLst>
          </p:cNvPr>
          <p:cNvGraphicFramePr>
            <a:graphicFrameLocks noGrp="1"/>
          </p:cNvGraphicFramePr>
          <p:nvPr>
            <p:extLst/>
          </p:nvPr>
        </p:nvGraphicFramePr>
        <p:xfrm>
          <a:off x="6093274" y="5350655"/>
          <a:ext cx="5231725" cy="302490"/>
        </p:xfrm>
        <a:graphic>
          <a:graphicData uri="http://schemas.openxmlformats.org/drawingml/2006/table">
            <a:tbl>
              <a:tblPr firstRow="1" bandRow="1">
                <a:tableStyleId>{2D5ABB26-0587-4C30-8999-92F81FD0307C}</a:tableStyleId>
              </a:tblPr>
              <a:tblGrid>
                <a:gridCol w="522636">
                  <a:extLst>
                    <a:ext uri="{9D8B030D-6E8A-4147-A177-3AD203B41FA5}">
                      <a16:colId xmlns:a16="http://schemas.microsoft.com/office/drawing/2014/main" xmlns="" val="4093797220"/>
                    </a:ext>
                  </a:extLst>
                </a:gridCol>
                <a:gridCol w="428099">
                  <a:extLst>
                    <a:ext uri="{9D8B030D-6E8A-4147-A177-3AD203B41FA5}">
                      <a16:colId xmlns:a16="http://schemas.microsoft.com/office/drawing/2014/main" xmlns="" val="3206086149"/>
                    </a:ext>
                  </a:extLst>
                </a:gridCol>
                <a:gridCol w="428099">
                  <a:extLst>
                    <a:ext uri="{9D8B030D-6E8A-4147-A177-3AD203B41FA5}">
                      <a16:colId xmlns:a16="http://schemas.microsoft.com/office/drawing/2014/main" xmlns="" val="920423960"/>
                    </a:ext>
                  </a:extLst>
                </a:gridCol>
                <a:gridCol w="428099">
                  <a:extLst>
                    <a:ext uri="{9D8B030D-6E8A-4147-A177-3AD203B41FA5}">
                      <a16:colId xmlns:a16="http://schemas.microsoft.com/office/drawing/2014/main" xmlns="" val="1472638462"/>
                    </a:ext>
                  </a:extLst>
                </a:gridCol>
                <a:gridCol w="428099">
                  <a:extLst>
                    <a:ext uri="{9D8B030D-6E8A-4147-A177-3AD203B41FA5}">
                      <a16:colId xmlns:a16="http://schemas.microsoft.com/office/drawing/2014/main" xmlns="" val="2994018262"/>
                    </a:ext>
                  </a:extLst>
                </a:gridCol>
                <a:gridCol w="428099">
                  <a:extLst>
                    <a:ext uri="{9D8B030D-6E8A-4147-A177-3AD203B41FA5}">
                      <a16:colId xmlns:a16="http://schemas.microsoft.com/office/drawing/2014/main" xmlns="" val="632146500"/>
                    </a:ext>
                  </a:extLst>
                </a:gridCol>
                <a:gridCol w="428099">
                  <a:extLst>
                    <a:ext uri="{9D8B030D-6E8A-4147-A177-3AD203B41FA5}">
                      <a16:colId xmlns:a16="http://schemas.microsoft.com/office/drawing/2014/main" xmlns="" val="2530780626"/>
                    </a:ext>
                  </a:extLst>
                </a:gridCol>
                <a:gridCol w="428099">
                  <a:extLst>
                    <a:ext uri="{9D8B030D-6E8A-4147-A177-3AD203B41FA5}">
                      <a16:colId xmlns:a16="http://schemas.microsoft.com/office/drawing/2014/main" xmlns="" val="3387146234"/>
                    </a:ext>
                  </a:extLst>
                </a:gridCol>
                <a:gridCol w="428099">
                  <a:extLst>
                    <a:ext uri="{9D8B030D-6E8A-4147-A177-3AD203B41FA5}">
                      <a16:colId xmlns:a16="http://schemas.microsoft.com/office/drawing/2014/main" xmlns="" val="168501084"/>
                    </a:ext>
                  </a:extLst>
                </a:gridCol>
                <a:gridCol w="428099">
                  <a:extLst>
                    <a:ext uri="{9D8B030D-6E8A-4147-A177-3AD203B41FA5}">
                      <a16:colId xmlns:a16="http://schemas.microsoft.com/office/drawing/2014/main" xmlns="" val="1706693145"/>
                    </a:ext>
                  </a:extLst>
                </a:gridCol>
                <a:gridCol w="428099">
                  <a:extLst>
                    <a:ext uri="{9D8B030D-6E8A-4147-A177-3AD203B41FA5}">
                      <a16:colId xmlns:a16="http://schemas.microsoft.com/office/drawing/2014/main" xmlns="" val="51318771"/>
                    </a:ext>
                  </a:extLst>
                </a:gridCol>
                <a:gridCol w="428099">
                  <a:extLst>
                    <a:ext uri="{9D8B030D-6E8A-4147-A177-3AD203B41FA5}">
                      <a16:colId xmlns:a16="http://schemas.microsoft.com/office/drawing/2014/main" xmlns="" val="989224646"/>
                    </a:ext>
                  </a:extLst>
                </a:gridCol>
              </a:tblGrid>
              <a:tr h="0">
                <a:tc>
                  <a:txBody>
                    <a:bodyPr/>
                    <a:lstStyle/>
                    <a:p>
                      <a:pPr algn="r">
                        <a:lnSpc>
                          <a:spcPct val="80000"/>
                        </a:lnSpc>
                      </a:pPr>
                      <a:r>
                        <a:rPr lang="en-US" sz="1200" dirty="0">
                          <a:solidFill>
                            <a:schemeClr val="bg1"/>
                          </a:solidFill>
                          <a:latin typeface="Calibri" panose="020F0502020204030204" pitchFamily="34" charset="0"/>
                          <a:cs typeface="Calibri" panose="020F0502020204030204" pitchFamily="34" charset="0"/>
                        </a:rPr>
                        <a:t>Doublet</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220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143</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80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37</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27</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12</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4</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1</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extLst>
                  <a:ext uri="{0D108BD9-81ED-4DB2-BD59-A6C34878D82A}">
                    <a16:rowId xmlns:a16="http://schemas.microsoft.com/office/drawing/2014/main" xmlns="" val="2209292149"/>
                  </a:ext>
                </a:extLst>
              </a:tr>
              <a:tr h="156186">
                <a:tc>
                  <a:txBody>
                    <a:bodyPr/>
                    <a:lstStyle/>
                    <a:p>
                      <a:pPr algn="r">
                        <a:lnSpc>
                          <a:spcPct val="80000"/>
                        </a:lnSpc>
                      </a:pPr>
                      <a:r>
                        <a:rPr lang="en-US" sz="1200" dirty="0">
                          <a:solidFill>
                            <a:schemeClr val="bg1"/>
                          </a:solidFill>
                          <a:latin typeface="Calibri" panose="020F0502020204030204" pitchFamily="34" charset="0"/>
                          <a:cs typeface="Calibri" panose="020F0502020204030204" pitchFamily="34" charset="0"/>
                        </a:rPr>
                        <a:t>Control</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221</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50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26</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9</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6</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2</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tc>
                  <a:txBody>
                    <a:bodyPr/>
                    <a:lstStyle/>
                    <a:p>
                      <a:pPr algn="ctr">
                        <a:lnSpc>
                          <a:spcPct val="80000"/>
                        </a:lnSpc>
                      </a:pPr>
                      <a:r>
                        <a:rPr lang="en-US" sz="1200" dirty="0">
                          <a:solidFill>
                            <a:schemeClr val="bg1"/>
                          </a:solidFill>
                          <a:latin typeface="Calibri" panose="020F0502020204030204" pitchFamily="34" charset="0"/>
                          <a:cs typeface="Calibri" panose="020F0502020204030204" pitchFamily="34" charset="0"/>
                        </a:rPr>
                        <a:t>0</a:t>
                      </a:r>
                    </a:p>
                  </a:txBody>
                  <a:tcPr marL="0" marR="0" marT="0" marB="0" anchor="ctr"/>
                </a:tc>
                <a:extLst>
                  <a:ext uri="{0D108BD9-81ED-4DB2-BD59-A6C34878D82A}">
                    <a16:rowId xmlns:a16="http://schemas.microsoft.com/office/drawing/2014/main" xmlns="" val="382557272"/>
                  </a:ext>
                </a:extLst>
              </a:tr>
            </a:tbl>
          </a:graphicData>
        </a:graphic>
      </p:graphicFrame>
      <p:grpSp>
        <p:nvGrpSpPr>
          <p:cNvPr id="9" name="Group 8">
            <a:extLst>
              <a:ext uri="{FF2B5EF4-FFF2-40B4-BE49-F238E27FC236}">
                <a16:creationId xmlns:a16="http://schemas.microsoft.com/office/drawing/2014/main" xmlns="" id="{F6772199-7FA0-E540-A548-B88CFC4ED6FA}"/>
              </a:ext>
            </a:extLst>
          </p:cNvPr>
          <p:cNvGrpSpPr/>
          <p:nvPr/>
        </p:nvGrpSpPr>
        <p:grpSpPr>
          <a:xfrm>
            <a:off x="2649737" y="2089189"/>
            <a:ext cx="3032689" cy="1398950"/>
            <a:chOff x="2719540" y="2161031"/>
            <a:chExt cx="3032689" cy="1398950"/>
          </a:xfrm>
          <a:noFill/>
        </p:grpSpPr>
        <p:sp>
          <p:nvSpPr>
            <p:cNvPr id="17" name="TextBox 16">
              <a:extLst>
                <a:ext uri="{FF2B5EF4-FFF2-40B4-BE49-F238E27FC236}">
                  <a16:creationId xmlns:a16="http://schemas.microsoft.com/office/drawing/2014/main" xmlns="" id="{07BC600B-4E17-4930-9994-2F942C2023CC}"/>
                </a:ext>
              </a:extLst>
            </p:cNvPr>
            <p:cNvSpPr txBox="1"/>
            <p:nvPr/>
          </p:nvSpPr>
          <p:spPr bwMode="auto">
            <a:xfrm>
              <a:off x="2795363" y="2975206"/>
              <a:ext cx="2616421" cy="584775"/>
            </a:xfrm>
            <a:prstGeom prst="rect">
              <a:avLst/>
            </a:prstGeom>
            <a:grp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0.38 (95% CI: 0.29-0.49;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 .0001)</a:t>
              </a:r>
            </a:p>
          </p:txBody>
        </p:sp>
        <p:sp>
          <p:nvSpPr>
            <p:cNvPr id="19" name="TextBox 18">
              <a:extLst>
                <a:ext uri="{FF2B5EF4-FFF2-40B4-BE49-F238E27FC236}">
                  <a16:creationId xmlns:a16="http://schemas.microsoft.com/office/drawing/2014/main" xmlns="" id="{3346D497-9690-4181-AD8A-C7C72CFA37A0}"/>
                </a:ext>
              </a:extLst>
            </p:cNvPr>
            <p:cNvSpPr txBox="1"/>
            <p:nvPr/>
          </p:nvSpPr>
          <p:spPr bwMode="auto">
            <a:xfrm>
              <a:off x="3354905" y="2161031"/>
              <a:ext cx="2397324" cy="830997"/>
            </a:xfrm>
            <a:prstGeom prst="rect">
              <a:avLst/>
            </a:prstGeom>
            <a:grp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PFS, Mos (95% CI)</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4.3 (4.1-5.2)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 (1.5-1.7)</a:t>
              </a:r>
            </a:p>
          </p:txBody>
        </p:sp>
        <p:sp>
          <p:nvSpPr>
            <p:cNvPr id="20" name="TextBox 19">
              <a:extLst>
                <a:ext uri="{FF2B5EF4-FFF2-40B4-BE49-F238E27FC236}">
                  <a16:creationId xmlns:a16="http://schemas.microsoft.com/office/drawing/2014/main" xmlns="" id="{2F07A795-6754-411D-A088-41672EE54781}"/>
                </a:ext>
              </a:extLst>
            </p:cNvPr>
            <p:cNvSpPr txBox="1"/>
            <p:nvPr/>
          </p:nvSpPr>
          <p:spPr bwMode="auto">
            <a:xfrm>
              <a:off x="2719540" y="2438030"/>
              <a:ext cx="801373" cy="584775"/>
            </a:xfrm>
            <a:prstGeom prst="rect">
              <a:avLst/>
            </a:prstGeom>
            <a:grpFill/>
            <a:ln>
              <a:noFill/>
            </a:ln>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Triplet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Control</a:t>
              </a:r>
            </a:p>
          </p:txBody>
        </p:sp>
      </p:grpSp>
      <p:grpSp>
        <p:nvGrpSpPr>
          <p:cNvPr id="15" name="Group 14">
            <a:extLst>
              <a:ext uri="{FF2B5EF4-FFF2-40B4-BE49-F238E27FC236}">
                <a16:creationId xmlns:a16="http://schemas.microsoft.com/office/drawing/2014/main" xmlns="" id="{AE964EE6-3D66-484D-A3D0-C531469FC935}"/>
              </a:ext>
            </a:extLst>
          </p:cNvPr>
          <p:cNvGrpSpPr/>
          <p:nvPr/>
        </p:nvGrpSpPr>
        <p:grpSpPr>
          <a:xfrm>
            <a:off x="501122" y="2066137"/>
            <a:ext cx="5109091" cy="3218347"/>
            <a:chOff x="263802" y="2137979"/>
            <a:chExt cx="5109091" cy="3218347"/>
          </a:xfrm>
        </p:grpSpPr>
        <p:grpSp>
          <p:nvGrpSpPr>
            <p:cNvPr id="25" name="Group 24">
              <a:extLst>
                <a:ext uri="{FF2B5EF4-FFF2-40B4-BE49-F238E27FC236}">
                  <a16:creationId xmlns:a16="http://schemas.microsoft.com/office/drawing/2014/main" xmlns="" id="{01317657-EB6D-3345-A5E5-DC68C5BE2476}"/>
                </a:ext>
              </a:extLst>
            </p:cNvPr>
            <p:cNvGrpSpPr/>
            <p:nvPr/>
          </p:nvGrpSpPr>
          <p:grpSpPr>
            <a:xfrm>
              <a:off x="688404" y="2137981"/>
              <a:ext cx="165143" cy="2825722"/>
              <a:chOff x="1323780" y="1085863"/>
              <a:chExt cx="228600" cy="2557730"/>
            </a:xfrm>
          </p:grpSpPr>
          <p:sp>
            <p:nvSpPr>
              <p:cNvPr id="59" name="TextBox 15387">
                <a:extLst>
                  <a:ext uri="{FF2B5EF4-FFF2-40B4-BE49-F238E27FC236}">
                    <a16:creationId xmlns:a16="http://schemas.microsoft.com/office/drawing/2014/main" xmlns="" id="{3DF08CFF-F56B-FA4E-A142-3C0FF74F7225}"/>
                  </a:ext>
                </a:extLst>
              </p:cNvPr>
              <p:cNvSpPr txBox="1">
                <a:spLocks noChangeArrowheads="1"/>
              </p:cNvSpPr>
              <p:nvPr/>
            </p:nvSpPr>
            <p:spPr bwMode="auto">
              <a:xfrm>
                <a:off x="1323780" y="3493525"/>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0</a:t>
                </a:r>
              </a:p>
            </p:txBody>
          </p:sp>
          <p:sp>
            <p:nvSpPr>
              <p:cNvPr id="60" name="TextBox 15388">
                <a:extLst>
                  <a:ext uri="{FF2B5EF4-FFF2-40B4-BE49-F238E27FC236}">
                    <a16:creationId xmlns:a16="http://schemas.microsoft.com/office/drawing/2014/main" xmlns="" id="{CD71A342-C73C-1643-8D7A-E495F4F05F7F}"/>
                  </a:ext>
                </a:extLst>
              </p:cNvPr>
              <p:cNvSpPr txBox="1">
                <a:spLocks noChangeArrowheads="1"/>
              </p:cNvSpPr>
              <p:nvPr/>
            </p:nvSpPr>
            <p:spPr bwMode="auto">
              <a:xfrm>
                <a:off x="1323780" y="3252937"/>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10</a:t>
                </a:r>
              </a:p>
            </p:txBody>
          </p:sp>
          <p:sp>
            <p:nvSpPr>
              <p:cNvPr id="61" name="TextBox 15389">
                <a:extLst>
                  <a:ext uri="{FF2B5EF4-FFF2-40B4-BE49-F238E27FC236}">
                    <a16:creationId xmlns:a16="http://schemas.microsoft.com/office/drawing/2014/main" xmlns="" id="{FDD30911-4EC4-264C-8D6A-9AB2ADDBCC59}"/>
                  </a:ext>
                </a:extLst>
              </p:cNvPr>
              <p:cNvSpPr txBox="1">
                <a:spLocks noChangeArrowheads="1"/>
              </p:cNvSpPr>
              <p:nvPr/>
            </p:nvSpPr>
            <p:spPr bwMode="auto">
              <a:xfrm>
                <a:off x="1323780" y="3011756"/>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20</a:t>
                </a:r>
              </a:p>
            </p:txBody>
          </p:sp>
          <p:sp>
            <p:nvSpPr>
              <p:cNvPr id="62" name="TextBox 15390">
                <a:extLst>
                  <a:ext uri="{FF2B5EF4-FFF2-40B4-BE49-F238E27FC236}">
                    <a16:creationId xmlns:a16="http://schemas.microsoft.com/office/drawing/2014/main" xmlns="" id="{19DE2119-EBA0-2E4B-8A32-2350E18DF206}"/>
                  </a:ext>
                </a:extLst>
              </p:cNvPr>
              <p:cNvSpPr txBox="1">
                <a:spLocks noChangeArrowheads="1"/>
              </p:cNvSpPr>
              <p:nvPr/>
            </p:nvSpPr>
            <p:spPr bwMode="auto">
              <a:xfrm>
                <a:off x="1323780" y="2771168"/>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30</a:t>
                </a:r>
              </a:p>
            </p:txBody>
          </p:sp>
          <p:sp>
            <p:nvSpPr>
              <p:cNvPr id="63" name="TextBox 159">
                <a:extLst>
                  <a:ext uri="{FF2B5EF4-FFF2-40B4-BE49-F238E27FC236}">
                    <a16:creationId xmlns:a16="http://schemas.microsoft.com/office/drawing/2014/main" xmlns="" id="{06191D3B-C58D-FB40-9B01-7E252B38B675}"/>
                  </a:ext>
                </a:extLst>
              </p:cNvPr>
              <p:cNvSpPr txBox="1">
                <a:spLocks noChangeArrowheads="1"/>
              </p:cNvSpPr>
              <p:nvPr/>
            </p:nvSpPr>
            <p:spPr bwMode="auto">
              <a:xfrm>
                <a:off x="1323780" y="2530579"/>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40</a:t>
                </a:r>
              </a:p>
            </p:txBody>
          </p:sp>
          <p:sp>
            <p:nvSpPr>
              <p:cNvPr id="64" name="TextBox 162">
                <a:extLst>
                  <a:ext uri="{FF2B5EF4-FFF2-40B4-BE49-F238E27FC236}">
                    <a16:creationId xmlns:a16="http://schemas.microsoft.com/office/drawing/2014/main" xmlns="" id="{4F3D3FE2-462A-BA41-A22A-F671457BD2BD}"/>
                  </a:ext>
                </a:extLst>
              </p:cNvPr>
              <p:cNvSpPr txBox="1">
                <a:spLocks noChangeArrowheads="1"/>
              </p:cNvSpPr>
              <p:nvPr/>
            </p:nvSpPr>
            <p:spPr bwMode="auto">
              <a:xfrm>
                <a:off x="1323780" y="2289399"/>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50</a:t>
                </a:r>
              </a:p>
            </p:txBody>
          </p:sp>
          <p:sp>
            <p:nvSpPr>
              <p:cNvPr id="65" name="TextBox 163">
                <a:extLst>
                  <a:ext uri="{FF2B5EF4-FFF2-40B4-BE49-F238E27FC236}">
                    <a16:creationId xmlns:a16="http://schemas.microsoft.com/office/drawing/2014/main" xmlns="" id="{4AD025D0-1090-FD4A-9425-5906D126D1DC}"/>
                  </a:ext>
                </a:extLst>
              </p:cNvPr>
              <p:cNvSpPr txBox="1">
                <a:spLocks noChangeArrowheads="1"/>
              </p:cNvSpPr>
              <p:nvPr/>
            </p:nvSpPr>
            <p:spPr bwMode="auto">
              <a:xfrm>
                <a:off x="1323780" y="2048809"/>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60</a:t>
                </a:r>
              </a:p>
            </p:txBody>
          </p:sp>
          <p:sp>
            <p:nvSpPr>
              <p:cNvPr id="66" name="TextBox 164">
                <a:extLst>
                  <a:ext uri="{FF2B5EF4-FFF2-40B4-BE49-F238E27FC236}">
                    <a16:creationId xmlns:a16="http://schemas.microsoft.com/office/drawing/2014/main" xmlns="" id="{5C963AB2-BB1B-C845-84B1-B9024E51E1F8}"/>
                  </a:ext>
                </a:extLst>
              </p:cNvPr>
              <p:cNvSpPr txBox="1">
                <a:spLocks noChangeArrowheads="1"/>
              </p:cNvSpPr>
              <p:nvPr/>
            </p:nvSpPr>
            <p:spPr bwMode="auto">
              <a:xfrm>
                <a:off x="1323780" y="1808221"/>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70</a:t>
                </a:r>
              </a:p>
            </p:txBody>
          </p:sp>
          <p:sp>
            <p:nvSpPr>
              <p:cNvPr id="67" name="TextBox 166">
                <a:extLst>
                  <a:ext uri="{FF2B5EF4-FFF2-40B4-BE49-F238E27FC236}">
                    <a16:creationId xmlns:a16="http://schemas.microsoft.com/office/drawing/2014/main" xmlns="" id="{7C41B5A6-78B4-6D49-8274-C5214CC80A09}"/>
                  </a:ext>
                </a:extLst>
              </p:cNvPr>
              <p:cNvSpPr txBox="1">
                <a:spLocks noChangeArrowheads="1"/>
              </p:cNvSpPr>
              <p:nvPr/>
            </p:nvSpPr>
            <p:spPr bwMode="auto">
              <a:xfrm>
                <a:off x="1323780" y="1567041"/>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80</a:t>
                </a:r>
              </a:p>
            </p:txBody>
          </p:sp>
          <p:sp>
            <p:nvSpPr>
              <p:cNvPr id="68" name="TextBox 167">
                <a:extLst>
                  <a:ext uri="{FF2B5EF4-FFF2-40B4-BE49-F238E27FC236}">
                    <a16:creationId xmlns:a16="http://schemas.microsoft.com/office/drawing/2014/main" xmlns="" id="{9669CA41-088F-674F-8A4A-44EA78C766F4}"/>
                  </a:ext>
                </a:extLst>
              </p:cNvPr>
              <p:cNvSpPr txBox="1">
                <a:spLocks noChangeArrowheads="1"/>
              </p:cNvSpPr>
              <p:nvPr/>
            </p:nvSpPr>
            <p:spPr bwMode="auto">
              <a:xfrm>
                <a:off x="1323780" y="1326452"/>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90</a:t>
                </a:r>
              </a:p>
            </p:txBody>
          </p:sp>
          <p:sp>
            <p:nvSpPr>
              <p:cNvPr id="69" name="TextBox 168">
                <a:extLst>
                  <a:ext uri="{FF2B5EF4-FFF2-40B4-BE49-F238E27FC236}">
                    <a16:creationId xmlns:a16="http://schemas.microsoft.com/office/drawing/2014/main" xmlns="" id="{DCE44DB5-CD9F-7243-A629-28C8F3FD51F0}"/>
                  </a:ext>
                </a:extLst>
              </p:cNvPr>
              <p:cNvSpPr txBox="1">
                <a:spLocks noChangeArrowheads="1"/>
              </p:cNvSpPr>
              <p:nvPr/>
            </p:nvSpPr>
            <p:spPr bwMode="auto">
              <a:xfrm>
                <a:off x="1323780" y="1085863"/>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100</a:t>
                </a:r>
              </a:p>
            </p:txBody>
          </p:sp>
        </p:grpSp>
        <p:sp>
          <p:nvSpPr>
            <p:cNvPr id="27" name="Freeform 26">
              <a:extLst>
                <a:ext uri="{FF2B5EF4-FFF2-40B4-BE49-F238E27FC236}">
                  <a16:creationId xmlns:a16="http://schemas.microsoft.com/office/drawing/2014/main" xmlns="" id="{814E2EFF-30EC-BE49-B085-B6253E438778}"/>
                </a:ext>
              </a:extLst>
            </p:cNvPr>
            <p:cNvSpPr/>
            <p:nvPr/>
          </p:nvSpPr>
          <p:spPr>
            <a:xfrm>
              <a:off x="960081" y="2229134"/>
              <a:ext cx="4372756" cy="2641258"/>
            </a:xfrm>
            <a:custGeom>
              <a:avLst/>
              <a:gdLst>
                <a:gd name="connsiteX0" fmla="*/ 0 w 6496050"/>
                <a:gd name="connsiteY0" fmla="*/ 0 h 3784600"/>
                <a:gd name="connsiteX1" fmla="*/ 0 w 6496050"/>
                <a:gd name="connsiteY1" fmla="*/ 3784600 h 3784600"/>
                <a:gd name="connsiteX2" fmla="*/ 6496050 w 6496050"/>
                <a:gd name="connsiteY2" fmla="*/ 3784600 h 3784600"/>
              </a:gdLst>
              <a:ahLst/>
              <a:cxnLst>
                <a:cxn ang="0">
                  <a:pos x="connsiteX0" y="connsiteY0"/>
                </a:cxn>
                <a:cxn ang="0">
                  <a:pos x="connsiteX1" y="connsiteY1"/>
                </a:cxn>
                <a:cxn ang="0">
                  <a:pos x="connsiteX2" y="connsiteY2"/>
                </a:cxn>
              </a:cxnLst>
              <a:rect l="l" t="t" r="r" b="b"/>
              <a:pathLst>
                <a:path w="6496050" h="3784600">
                  <a:moveTo>
                    <a:pt x="0" y="0"/>
                  </a:moveTo>
                  <a:lnTo>
                    <a:pt x="0" y="3784600"/>
                  </a:lnTo>
                  <a:lnTo>
                    <a:pt x="6496050" y="3784600"/>
                  </a:lnTo>
                </a:path>
              </a:pathLst>
            </a:custGeom>
            <a:noFill/>
            <a:ln w="28575" cap="sq">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273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grpSp>
          <p:nvGrpSpPr>
            <p:cNvPr id="29" name="Group 28">
              <a:extLst>
                <a:ext uri="{FF2B5EF4-FFF2-40B4-BE49-F238E27FC236}">
                  <a16:creationId xmlns:a16="http://schemas.microsoft.com/office/drawing/2014/main" xmlns="" id="{FF2A5D86-A880-0D4A-9487-71CBEE826DBD}"/>
                </a:ext>
              </a:extLst>
            </p:cNvPr>
            <p:cNvGrpSpPr/>
            <p:nvPr/>
          </p:nvGrpSpPr>
          <p:grpSpPr>
            <a:xfrm>
              <a:off x="895110" y="2229134"/>
              <a:ext cx="64008" cy="2641258"/>
              <a:chOff x="1586829" y="1158533"/>
              <a:chExt cx="90512" cy="2408253"/>
            </a:xfrm>
          </p:grpSpPr>
          <p:cxnSp>
            <p:nvCxnSpPr>
              <p:cNvPr id="32" name="Straight Connector 31">
                <a:extLst>
                  <a:ext uri="{FF2B5EF4-FFF2-40B4-BE49-F238E27FC236}">
                    <a16:creationId xmlns:a16="http://schemas.microsoft.com/office/drawing/2014/main" xmlns="" id="{B111EE34-3343-D949-BA63-96DC0B2B7B85}"/>
                  </a:ext>
                </a:extLst>
              </p:cNvPr>
              <p:cNvCxnSpPr/>
              <p:nvPr/>
            </p:nvCxnSpPr>
            <p:spPr>
              <a:xfrm flipH="1">
                <a:off x="1586829" y="3566786"/>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56820071-C59B-F949-868F-8E1AB909EC34}"/>
                  </a:ext>
                </a:extLst>
              </p:cNvPr>
              <p:cNvCxnSpPr/>
              <p:nvPr/>
            </p:nvCxnSpPr>
            <p:spPr>
              <a:xfrm>
                <a:off x="1586829" y="3325957"/>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xmlns="" id="{6DD74A7E-C5C3-6D41-BC82-60C01F36362B}"/>
                  </a:ext>
                </a:extLst>
              </p:cNvPr>
              <p:cNvCxnSpPr/>
              <p:nvPr/>
            </p:nvCxnSpPr>
            <p:spPr>
              <a:xfrm>
                <a:off x="1586829" y="3085133"/>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xmlns="" id="{F1D36006-6500-AB46-ACA3-FFEC2C6CD636}"/>
                  </a:ext>
                </a:extLst>
              </p:cNvPr>
              <p:cNvCxnSpPr/>
              <p:nvPr/>
            </p:nvCxnSpPr>
            <p:spPr>
              <a:xfrm>
                <a:off x="1586829" y="2844308"/>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xmlns="" id="{56719110-3C19-6E46-8625-9EDC36F4D5C3}"/>
                  </a:ext>
                </a:extLst>
              </p:cNvPr>
              <p:cNvCxnSpPr/>
              <p:nvPr/>
            </p:nvCxnSpPr>
            <p:spPr>
              <a:xfrm flipH="1">
                <a:off x="1586829" y="1158533"/>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xmlns="" id="{D9B7B252-71F4-5F47-A132-B25741934371}"/>
                  </a:ext>
                </a:extLst>
              </p:cNvPr>
              <p:cNvCxnSpPr/>
              <p:nvPr/>
            </p:nvCxnSpPr>
            <p:spPr>
              <a:xfrm>
                <a:off x="1586829" y="2603483"/>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xmlns="" id="{04DB331B-8A62-AD42-AC55-7A8BDF252412}"/>
                  </a:ext>
                </a:extLst>
              </p:cNvPr>
              <p:cNvCxnSpPr/>
              <p:nvPr/>
            </p:nvCxnSpPr>
            <p:spPr>
              <a:xfrm>
                <a:off x="1586829" y="2362659"/>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xmlns="" id="{8DAD62AE-82D8-7844-B604-2EE761CEBDA7}"/>
                  </a:ext>
                </a:extLst>
              </p:cNvPr>
              <p:cNvCxnSpPr/>
              <p:nvPr/>
            </p:nvCxnSpPr>
            <p:spPr>
              <a:xfrm>
                <a:off x="1586829" y="2121833"/>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xmlns="" id="{D1D3BDC3-7441-A54D-B4EC-66ED5601E893}"/>
                  </a:ext>
                </a:extLst>
              </p:cNvPr>
              <p:cNvCxnSpPr/>
              <p:nvPr/>
            </p:nvCxnSpPr>
            <p:spPr>
              <a:xfrm>
                <a:off x="1586829" y="1881008"/>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xmlns="" id="{6D1069F4-B5ED-8B43-AB46-759595BE06EC}"/>
                  </a:ext>
                </a:extLst>
              </p:cNvPr>
              <p:cNvCxnSpPr/>
              <p:nvPr/>
            </p:nvCxnSpPr>
            <p:spPr>
              <a:xfrm>
                <a:off x="1586829" y="1640182"/>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ACEE6B11-70F6-5D47-9610-3C37FA947470}"/>
                  </a:ext>
                </a:extLst>
              </p:cNvPr>
              <p:cNvCxnSpPr/>
              <p:nvPr/>
            </p:nvCxnSpPr>
            <p:spPr>
              <a:xfrm>
                <a:off x="1586829" y="1399358"/>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0" name="TextBox 29">
              <a:extLst>
                <a:ext uri="{FF2B5EF4-FFF2-40B4-BE49-F238E27FC236}">
                  <a16:creationId xmlns:a16="http://schemas.microsoft.com/office/drawing/2014/main" xmlns="" id="{79D43A36-878B-2046-B9FF-EE74FB28B2C9}"/>
                </a:ext>
              </a:extLst>
            </p:cNvPr>
            <p:cNvSpPr txBox="1"/>
            <p:nvPr/>
          </p:nvSpPr>
          <p:spPr>
            <a:xfrm rot="16200000">
              <a:off x="-991593" y="3393374"/>
              <a:ext cx="2732390" cy="221599"/>
            </a:xfrm>
            <a:prstGeom prst="rect">
              <a:avLst/>
            </a:prstGeom>
            <a:noFill/>
          </p:spPr>
          <p:txBody>
            <a:bodyPr wrap="square" lIns="0" tIns="0" rIns="0" bIns="0" rtlCol="0">
              <a:spAutoFit/>
            </a:bodyPr>
            <a:lstStyle/>
            <a:p>
              <a:pPr marL="0" marR="0" lvl="0" indent="0" algn="ctr" defTabSz="912737"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PFS (%)</a:t>
              </a:r>
            </a:p>
          </p:txBody>
        </p:sp>
        <p:sp>
          <p:nvSpPr>
            <p:cNvPr id="31" name="TextBox 30">
              <a:extLst>
                <a:ext uri="{FF2B5EF4-FFF2-40B4-BE49-F238E27FC236}">
                  <a16:creationId xmlns:a16="http://schemas.microsoft.com/office/drawing/2014/main" xmlns="" id="{CC0EA626-3A50-D543-80EF-8AEE1C1D3E51}"/>
                </a:ext>
              </a:extLst>
            </p:cNvPr>
            <p:cNvSpPr txBox="1"/>
            <p:nvPr/>
          </p:nvSpPr>
          <p:spPr>
            <a:xfrm>
              <a:off x="960081" y="5134727"/>
              <a:ext cx="4328909" cy="221599"/>
            </a:xfrm>
            <a:prstGeom prst="rect">
              <a:avLst/>
            </a:prstGeom>
            <a:noFill/>
          </p:spPr>
          <p:txBody>
            <a:bodyPr wrap="square" lIns="0" tIns="0" rIns="0" bIns="0" rtlCol="0">
              <a:spAutoFit/>
            </a:bodyPr>
            <a:lstStyle/>
            <a:p>
              <a:pPr marL="0" marR="0" lvl="0" indent="0" algn="ctr" defTabSz="912737"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Mos</a:t>
              </a:r>
            </a:p>
          </p:txBody>
        </p:sp>
        <p:grpSp>
          <p:nvGrpSpPr>
            <p:cNvPr id="13" name="Group 12">
              <a:extLst>
                <a:ext uri="{FF2B5EF4-FFF2-40B4-BE49-F238E27FC236}">
                  <a16:creationId xmlns:a16="http://schemas.microsoft.com/office/drawing/2014/main" xmlns="" id="{657F1691-925B-FA4E-A357-78B92021C369}"/>
                </a:ext>
              </a:extLst>
            </p:cNvPr>
            <p:cNvGrpSpPr/>
            <p:nvPr/>
          </p:nvGrpSpPr>
          <p:grpSpPr>
            <a:xfrm>
              <a:off x="960785" y="4883170"/>
              <a:ext cx="4328210" cy="63997"/>
              <a:chOff x="960785" y="4883170"/>
              <a:chExt cx="4328210" cy="63997"/>
            </a:xfrm>
          </p:grpSpPr>
          <p:cxnSp>
            <p:nvCxnSpPr>
              <p:cNvPr id="43" name="Straight Connector 42">
                <a:extLst>
                  <a:ext uri="{FF2B5EF4-FFF2-40B4-BE49-F238E27FC236}">
                    <a16:creationId xmlns:a16="http://schemas.microsoft.com/office/drawing/2014/main" xmlns="" id="{EDCD47B4-B279-B444-B110-EC1BD1CE3EC5}"/>
                  </a:ext>
                </a:extLst>
              </p:cNvPr>
              <p:cNvCxnSpPr/>
              <p:nvPr/>
            </p:nvCxnSpPr>
            <p:spPr>
              <a:xfrm>
                <a:off x="960785"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xmlns="" id="{67A348FE-E561-754D-B472-C2F0865E1C64}"/>
                  </a:ext>
                </a:extLst>
              </p:cNvPr>
              <p:cNvCxnSpPr/>
              <p:nvPr/>
            </p:nvCxnSpPr>
            <p:spPr>
              <a:xfrm>
                <a:off x="4005815"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xmlns="" id="{B5804027-5D8C-FB42-9CE1-EB16E86590DE}"/>
                  </a:ext>
                </a:extLst>
              </p:cNvPr>
              <p:cNvCxnSpPr/>
              <p:nvPr/>
            </p:nvCxnSpPr>
            <p:spPr>
              <a:xfrm>
                <a:off x="1441662"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xmlns="" id="{8B77574C-ED38-4B42-B157-DCCC221EB49B}"/>
                  </a:ext>
                </a:extLst>
              </p:cNvPr>
              <p:cNvCxnSpPr/>
              <p:nvPr/>
            </p:nvCxnSpPr>
            <p:spPr>
              <a:xfrm>
                <a:off x="1887634"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xmlns="" id="{6D173F28-1C9E-9C4F-97C9-42DD140574A8}"/>
                  </a:ext>
                </a:extLst>
              </p:cNvPr>
              <p:cNvCxnSpPr/>
              <p:nvPr/>
            </p:nvCxnSpPr>
            <p:spPr>
              <a:xfrm>
                <a:off x="2305687"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xmlns="" id="{C634083C-5615-E54C-8B36-6111AB3D83C7}"/>
                  </a:ext>
                </a:extLst>
              </p:cNvPr>
              <p:cNvCxnSpPr/>
              <p:nvPr/>
            </p:nvCxnSpPr>
            <p:spPr>
              <a:xfrm>
                <a:off x="2730720"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xmlns="" id="{0A102741-4488-5448-A06A-638BA8B8CE48}"/>
                  </a:ext>
                </a:extLst>
              </p:cNvPr>
              <p:cNvCxnSpPr/>
              <p:nvPr/>
            </p:nvCxnSpPr>
            <p:spPr>
              <a:xfrm>
                <a:off x="3155752"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xmlns="" id="{07826A61-B181-6142-8FAB-5FDC213EBE70}"/>
                  </a:ext>
                </a:extLst>
              </p:cNvPr>
              <p:cNvCxnSpPr/>
              <p:nvPr/>
            </p:nvCxnSpPr>
            <p:spPr>
              <a:xfrm>
                <a:off x="3580781"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xmlns="" id="{01B63855-ACD2-F845-9C92-0F0B4B8C2C9F}"/>
                  </a:ext>
                </a:extLst>
              </p:cNvPr>
              <p:cNvCxnSpPr/>
              <p:nvPr/>
            </p:nvCxnSpPr>
            <p:spPr>
              <a:xfrm>
                <a:off x="5288995"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xmlns="" id="{102DC37C-694A-714E-8206-EC9CEDFEFF3F}"/>
                  </a:ext>
                </a:extLst>
              </p:cNvPr>
              <p:cNvCxnSpPr/>
              <p:nvPr/>
            </p:nvCxnSpPr>
            <p:spPr>
              <a:xfrm>
                <a:off x="4438932"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xmlns="" id="{D60C727E-B96E-254A-BD10-43CC8589758B}"/>
                  </a:ext>
                </a:extLst>
              </p:cNvPr>
              <p:cNvCxnSpPr/>
              <p:nvPr/>
            </p:nvCxnSpPr>
            <p:spPr>
              <a:xfrm>
                <a:off x="4863961"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xmlns="" id="{F339A791-5541-A444-99D0-36364AFF87C2}"/>
                </a:ext>
              </a:extLst>
            </p:cNvPr>
            <p:cNvGrpSpPr/>
            <p:nvPr/>
          </p:nvGrpSpPr>
          <p:grpSpPr>
            <a:xfrm>
              <a:off x="878334" y="4950136"/>
              <a:ext cx="4494559" cy="185500"/>
              <a:chOff x="878334" y="4929196"/>
              <a:chExt cx="4494559" cy="185500"/>
            </a:xfrm>
          </p:grpSpPr>
          <p:sp>
            <p:nvSpPr>
              <p:cNvPr id="51" name="TextBox 169">
                <a:extLst>
                  <a:ext uri="{FF2B5EF4-FFF2-40B4-BE49-F238E27FC236}">
                    <a16:creationId xmlns:a16="http://schemas.microsoft.com/office/drawing/2014/main" xmlns="" id="{6B5B444D-B618-814A-A08E-CC5D255F90F4}"/>
                  </a:ext>
                </a:extLst>
              </p:cNvPr>
              <p:cNvSpPr txBox="1">
                <a:spLocks noChangeArrowheads="1"/>
              </p:cNvSpPr>
              <p:nvPr/>
            </p:nvSpPr>
            <p:spPr bwMode="auto">
              <a:xfrm>
                <a:off x="878334"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0</a:t>
                </a:r>
              </a:p>
            </p:txBody>
          </p:sp>
          <p:sp>
            <p:nvSpPr>
              <p:cNvPr id="52" name="TextBox 181">
                <a:extLst>
                  <a:ext uri="{FF2B5EF4-FFF2-40B4-BE49-F238E27FC236}">
                    <a16:creationId xmlns:a16="http://schemas.microsoft.com/office/drawing/2014/main" xmlns="" id="{F8B1D74C-8A0F-5C47-9385-DE2E39BDEEA5}"/>
                  </a:ext>
                </a:extLst>
              </p:cNvPr>
              <p:cNvSpPr txBox="1">
                <a:spLocks noChangeArrowheads="1"/>
              </p:cNvSpPr>
              <p:nvPr/>
            </p:nvSpPr>
            <p:spPr bwMode="auto">
              <a:xfrm>
                <a:off x="1796738"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4</a:t>
                </a:r>
              </a:p>
            </p:txBody>
          </p:sp>
          <p:sp>
            <p:nvSpPr>
              <p:cNvPr id="53" name="TextBox 187">
                <a:extLst>
                  <a:ext uri="{FF2B5EF4-FFF2-40B4-BE49-F238E27FC236}">
                    <a16:creationId xmlns:a16="http://schemas.microsoft.com/office/drawing/2014/main" xmlns="" id="{7052C0BF-EDA2-1844-8B38-40AFB6FB294D}"/>
                  </a:ext>
                </a:extLst>
              </p:cNvPr>
              <p:cNvSpPr txBox="1">
                <a:spLocks noChangeArrowheads="1"/>
              </p:cNvSpPr>
              <p:nvPr/>
            </p:nvSpPr>
            <p:spPr bwMode="auto">
              <a:xfrm>
                <a:off x="2646815"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8</a:t>
                </a:r>
              </a:p>
            </p:txBody>
          </p:sp>
          <p:sp>
            <p:nvSpPr>
              <p:cNvPr id="54" name="TextBox 190">
                <a:extLst>
                  <a:ext uri="{FF2B5EF4-FFF2-40B4-BE49-F238E27FC236}">
                    <a16:creationId xmlns:a16="http://schemas.microsoft.com/office/drawing/2014/main" xmlns="" id="{D8467B62-E5FA-BF46-A4BF-FA80F75904B6}"/>
                  </a:ext>
                </a:extLst>
              </p:cNvPr>
              <p:cNvSpPr txBox="1">
                <a:spLocks noChangeArrowheads="1"/>
              </p:cNvSpPr>
              <p:nvPr/>
            </p:nvSpPr>
            <p:spPr bwMode="auto">
              <a:xfrm>
                <a:off x="3496892"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12</a:t>
                </a:r>
              </a:p>
            </p:txBody>
          </p:sp>
          <p:sp>
            <p:nvSpPr>
              <p:cNvPr id="55" name="TextBox 115745">
                <a:extLst>
                  <a:ext uri="{FF2B5EF4-FFF2-40B4-BE49-F238E27FC236}">
                    <a16:creationId xmlns:a16="http://schemas.microsoft.com/office/drawing/2014/main" xmlns="" id="{7B5EEB8A-4B29-4B45-A2CC-E9D609B0FEF8}"/>
                  </a:ext>
                </a:extLst>
              </p:cNvPr>
              <p:cNvSpPr txBox="1">
                <a:spLocks noChangeArrowheads="1"/>
              </p:cNvSpPr>
              <p:nvPr/>
            </p:nvSpPr>
            <p:spPr bwMode="auto">
              <a:xfrm>
                <a:off x="4787266"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18</a:t>
                </a:r>
              </a:p>
            </p:txBody>
          </p:sp>
          <p:sp>
            <p:nvSpPr>
              <p:cNvPr id="56" name="TextBox 115748">
                <a:extLst>
                  <a:ext uri="{FF2B5EF4-FFF2-40B4-BE49-F238E27FC236}">
                    <a16:creationId xmlns:a16="http://schemas.microsoft.com/office/drawing/2014/main" xmlns="" id="{1500E5D5-3DAB-0B4A-966E-5F5D44412BB7}"/>
                  </a:ext>
                </a:extLst>
              </p:cNvPr>
              <p:cNvSpPr txBox="1">
                <a:spLocks noChangeArrowheads="1"/>
              </p:cNvSpPr>
              <p:nvPr/>
            </p:nvSpPr>
            <p:spPr bwMode="auto">
              <a:xfrm>
                <a:off x="5207750"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20</a:t>
                </a:r>
              </a:p>
            </p:txBody>
          </p:sp>
          <p:sp>
            <p:nvSpPr>
              <p:cNvPr id="57" name="TextBox 115748">
                <a:extLst>
                  <a:ext uri="{FF2B5EF4-FFF2-40B4-BE49-F238E27FC236}">
                    <a16:creationId xmlns:a16="http://schemas.microsoft.com/office/drawing/2014/main" xmlns="" id="{568C02ED-8751-9842-AD8D-3996D365967B}"/>
                  </a:ext>
                </a:extLst>
              </p:cNvPr>
              <p:cNvSpPr txBox="1">
                <a:spLocks noChangeArrowheads="1"/>
              </p:cNvSpPr>
              <p:nvPr/>
            </p:nvSpPr>
            <p:spPr bwMode="auto">
              <a:xfrm>
                <a:off x="2229247"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6</a:t>
                </a:r>
              </a:p>
            </p:txBody>
          </p:sp>
          <p:sp>
            <p:nvSpPr>
              <p:cNvPr id="58" name="TextBox 115751">
                <a:extLst>
                  <a:ext uri="{FF2B5EF4-FFF2-40B4-BE49-F238E27FC236}">
                    <a16:creationId xmlns:a16="http://schemas.microsoft.com/office/drawing/2014/main" xmlns="" id="{93635CDF-28A0-FD46-8DD4-04D8AD4938C2}"/>
                  </a:ext>
                </a:extLst>
              </p:cNvPr>
              <p:cNvSpPr txBox="1">
                <a:spLocks noChangeArrowheads="1"/>
              </p:cNvSpPr>
              <p:nvPr/>
            </p:nvSpPr>
            <p:spPr bwMode="auto">
              <a:xfrm>
                <a:off x="1365799"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2</a:t>
                </a:r>
              </a:p>
            </p:txBody>
          </p:sp>
          <p:sp>
            <p:nvSpPr>
              <p:cNvPr id="73" name="TextBox 190">
                <a:extLst>
                  <a:ext uri="{FF2B5EF4-FFF2-40B4-BE49-F238E27FC236}">
                    <a16:creationId xmlns:a16="http://schemas.microsoft.com/office/drawing/2014/main" xmlns="" id="{4C8824BD-753D-B84C-8E94-D4DD51B88C63}"/>
                  </a:ext>
                </a:extLst>
              </p:cNvPr>
              <p:cNvSpPr txBox="1">
                <a:spLocks noChangeArrowheads="1"/>
              </p:cNvSpPr>
              <p:nvPr/>
            </p:nvSpPr>
            <p:spPr bwMode="auto">
              <a:xfrm>
                <a:off x="3070941"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10</a:t>
                </a:r>
              </a:p>
            </p:txBody>
          </p:sp>
          <p:sp>
            <p:nvSpPr>
              <p:cNvPr id="74" name="TextBox 190">
                <a:extLst>
                  <a:ext uri="{FF2B5EF4-FFF2-40B4-BE49-F238E27FC236}">
                    <a16:creationId xmlns:a16="http://schemas.microsoft.com/office/drawing/2014/main" xmlns="" id="{A1DAFEB3-9220-FD4A-8C46-94A214EAAF25}"/>
                  </a:ext>
                </a:extLst>
              </p:cNvPr>
              <p:cNvSpPr txBox="1">
                <a:spLocks noChangeArrowheads="1"/>
              </p:cNvSpPr>
              <p:nvPr/>
            </p:nvSpPr>
            <p:spPr bwMode="auto">
              <a:xfrm>
                <a:off x="4361315"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16</a:t>
                </a:r>
              </a:p>
            </p:txBody>
          </p:sp>
          <p:sp>
            <p:nvSpPr>
              <p:cNvPr id="75" name="TextBox 190">
                <a:extLst>
                  <a:ext uri="{FF2B5EF4-FFF2-40B4-BE49-F238E27FC236}">
                    <a16:creationId xmlns:a16="http://schemas.microsoft.com/office/drawing/2014/main" xmlns="" id="{51CBB058-BFB8-8445-B404-D22E17634752}"/>
                  </a:ext>
                </a:extLst>
              </p:cNvPr>
              <p:cNvSpPr txBox="1">
                <a:spLocks noChangeArrowheads="1"/>
              </p:cNvSpPr>
              <p:nvPr/>
            </p:nvSpPr>
            <p:spPr bwMode="auto">
              <a:xfrm>
                <a:off x="3935364"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14</a:t>
                </a:r>
              </a:p>
            </p:txBody>
          </p:sp>
        </p:grpSp>
      </p:grpSp>
      <p:sp>
        <p:nvSpPr>
          <p:cNvPr id="134" name="Rectangle 53">
            <a:extLst>
              <a:ext uri="{FF2B5EF4-FFF2-40B4-BE49-F238E27FC236}">
                <a16:creationId xmlns:a16="http://schemas.microsoft.com/office/drawing/2014/main" xmlns="" id="{30ADA0E6-4C59-EE4C-9FCF-16355E4F2DC6}"/>
              </a:ext>
            </a:extLst>
          </p:cNvPr>
          <p:cNvSpPr>
            <a:spLocks noChangeArrowheads="1"/>
          </p:cNvSpPr>
          <p:nvPr/>
        </p:nvSpPr>
        <p:spPr bwMode="auto">
          <a:xfrm>
            <a:off x="2197519" y="3014825"/>
            <a:ext cx="480068" cy="193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Triplet</a:t>
            </a:r>
          </a:p>
        </p:txBody>
      </p:sp>
      <p:sp>
        <p:nvSpPr>
          <p:cNvPr id="135" name="Rectangle 53">
            <a:extLst>
              <a:ext uri="{FF2B5EF4-FFF2-40B4-BE49-F238E27FC236}">
                <a16:creationId xmlns:a16="http://schemas.microsoft.com/office/drawing/2014/main" xmlns="" id="{59D5CC37-9574-4A4A-8C56-16202DAEE7B7}"/>
              </a:ext>
            </a:extLst>
          </p:cNvPr>
          <p:cNvSpPr>
            <a:spLocks noChangeArrowheads="1"/>
          </p:cNvSpPr>
          <p:nvPr/>
        </p:nvSpPr>
        <p:spPr bwMode="auto">
          <a:xfrm>
            <a:off x="1405836" y="4209302"/>
            <a:ext cx="550792" cy="193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Control</a:t>
            </a:r>
          </a:p>
        </p:txBody>
      </p:sp>
      <p:grpSp>
        <p:nvGrpSpPr>
          <p:cNvPr id="170" name="Group 169">
            <a:extLst>
              <a:ext uri="{FF2B5EF4-FFF2-40B4-BE49-F238E27FC236}">
                <a16:creationId xmlns:a16="http://schemas.microsoft.com/office/drawing/2014/main" xmlns="" id="{C411B0A5-CFC1-8648-8D91-40D3CDFC7388}"/>
              </a:ext>
            </a:extLst>
          </p:cNvPr>
          <p:cNvGrpSpPr/>
          <p:nvPr/>
        </p:nvGrpSpPr>
        <p:grpSpPr>
          <a:xfrm>
            <a:off x="1231900" y="2159478"/>
            <a:ext cx="4267199" cy="2553601"/>
            <a:chOff x="1231900" y="2133600"/>
            <a:chExt cx="4267199" cy="2553601"/>
          </a:xfrm>
        </p:grpSpPr>
        <p:sp>
          <p:nvSpPr>
            <p:cNvPr id="131" name="Freeform 130">
              <a:extLst>
                <a:ext uri="{FF2B5EF4-FFF2-40B4-BE49-F238E27FC236}">
                  <a16:creationId xmlns:a16="http://schemas.microsoft.com/office/drawing/2014/main" xmlns="" id="{A4F109E0-D636-2143-9C97-3069857C4CF1}"/>
                </a:ext>
              </a:extLst>
            </p:cNvPr>
            <p:cNvSpPr/>
            <p:nvPr/>
          </p:nvSpPr>
          <p:spPr bwMode="auto">
            <a:xfrm>
              <a:off x="1231900" y="2133600"/>
              <a:ext cx="4241800" cy="2514600"/>
            </a:xfrm>
            <a:custGeom>
              <a:avLst/>
              <a:gdLst>
                <a:gd name="connsiteX0" fmla="*/ 4241800 w 4241800"/>
                <a:gd name="connsiteY0" fmla="*/ 2514600 h 2514600"/>
                <a:gd name="connsiteX1" fmla="*/ 3556000 w 4241800"/>
                <a:gd name="connsiteY1" fmla="*/ 2514600 h 2514600"/>
                <a:gd name="connsiteX2" fmla="*/ 3556000 w 4241800"/>
                <a:gd name="connsiteY2" fmla="*/ 2417233 h 2514600"/>
                <a:gd name="connsiteX3" fmla="*/ 2997200 w 4241800"/>
                <a:gd name="connsiteY3" fmla="*/ 2417233 h 2514600"/>
                <a:gd name="connsiteX4" fmla="*/ 2997200 w 4241800"/>
                <a:gd name="connsiteY4" fmla="*/ 2349500 h 2514600"/>
                <a:gd name="connsiteX5" fmla="*/ 2963333 w 4241800"/>
                <a:gd name="connsiteY5" fmla="*/ 2349500 h 2514600"/>
                <a:gd name="connsiteX6" fmla="*/ 2963333 w 4241800"/>
                <a:gd name="connsiteY6" fmla="*/ 2277533 h 2514600"/>
                <a:gd name="connsiteX7" fmla="*/ 2400300 w 4241800"/>
                <a:gd name="connsiteY7" fmla="*/ 2277533 h 2514600"/>
                <a:gd name="connsiteX8" fmla="*/ 2400300 w 4241800"/>
                <a:gd name="connsiteY8" fmla="*/ 2247900 h 2514600"/>
                <a:gd name="connsiteX9" fmla="*/ 2379133 w 4241800"/>
                <a:gd name="connsiteY9" fmla="*/ 2247900 h 2514600"/>
                <a:gd name="connsiteX10" fmla="*/ 2379133 w 4241800"/>
                <a:gd name="connsiteY10" fmla="*/ 2184400 h 2514600"/>
                <a:gd name="connsiteX11" fmla="*/ 2366433 w 4241800"/>
                <a:gd name="connsiteY11" fmla="*/ 2184400 h 2514600"/>
                <a:gd name="connsiteX12" fmla="*/ 2366433 w 4241800"/>
                <a:gd name="connsiteY12" fmla="*/ 2137833 h 2514600"/>
                <a:gd name="connsiteX13" fmla="*/ 2336800 w 4241800"/>
                <a:gd name="connsiteY13" fmla="*/ 2137833 h 2514600"/>
                <a:gd name="connsiteX14" fmla="*/ 2336800 w 4241800"/>
                <a:gd name="connsiteY14" fmla="*/ 2108200 h 2514600"/>
                <a:gd name="connsiteX15" fmla="*/ 1955800 w 4241800"/>
                <a:gd name="connsiteY15" fmla="*/ 2108200 h 2514600"/>
                <a:gd name="connsiteX16" fmla="*/ 1955800 w 4241800"/>
                <a:gd name="connsiteY16" fmla="*/ 2053167 h 2514600"/>
                <a:gd name="connsiteX17" fmla="*/ 1845733 w 4241800"/>
                <a:gd name="connsiteY17" fmla="*/ 2053167 h 2514600"/>
                <a:gd name="connsiteX18" fmla="*/ 1845733 w 4241800"/>
                <a:gd name="connsiteY18" fmla="*/ 2015067 h 2514600"/>
                <a:gd name="connsiteX19" fmla="*/ 1803400 w 4241800"/>
                <a:gd name="connsiteY19" fmla="*/ 2015067 h 2514600"/>
                <a:gd name="connsiteX20" fmla="*/ 1803400 w 4241800"/>
                <a:gd name="connsiteY20" fmla="*/ 1972733 h 2514600"/>
                <a:gd name="connsiteX21" fmla="*/ 1769533 w 4241800"/>
                <a:gd name="connsiteY21" fmla="*/ 1972733 h 2514600"/>
                <a:gd name="connsiteX22" fmla="*/ 1769533 w 4241800"/>
                <a:gd name="connsiteY22" fmla="*/ 1934633 h 2514600"/>
                <a:gd name="connsiteX23" fmla="*/ 1519767 w 4241800"/>
                <a:gd name="connsiteY23" fmla="*/ 1934633 h 2514600"/>
                <a:gd name="connsiteX24" fmla="*/ 1519767 w 4241800"/>
                <a:gd name="connsiteY24" fmla="*/ 1913467 h 2514600"/>
                <a:gd name="connsiteX25" fmla="*/ 1490133 w 4241800"/>
                <a:gd name="connsiteY25" fmla="*/ 1913467 h 2514600"/>
                <a:gd name="connsiteX26" fmla="*/ 1490133 w 4241800"/>
                <a:gd name="connsiteY26" fmla="*/ 1888067 h 2514600"/>
                <a:gd name="connsiteX27" fmla="*/ 1464733 w 4241800"/>
                <a:gd name="connsiteY27" fmla="*/ 1888067 h 2514600"/>
                <a:gd name="connsiteX28" fmla="*/ 1464733 w 4241800"/>
                <a:gd name="connsiteY28" fmla="*/ 1845733 h 2514600"/>
                <a:gd name="connsiteX29" fmla="*/ 1354667 w 4241800"/>
                <a:gd name="connsiteY29" fmla="*/ 1845733 h 2514600"/>
                <a:gd name="connsiteX30" fmla="*/ 1354667 w 4241800"/>
                <a:gd name="connsiteY30" fmla="*/ 1824567 h 2514600"/>
                <a:gd name="connsiteX31" fmla="*/ 1308100 w 4241800"/>
                <a:gd name="connsiteY31" fmla="*/ 1824567 h 2514600"/>
                <a:gd name="connsiteX32" fmla="*/ 1308100 w 4241800"/>
                <a:gd name="connsiteY32" fmla="*/ 1790700 h 2514600"/>
                <a:gd name="connsiteX33" fmla="*/ 1278467 w 4241800"/>
                <a:gd name="connsiteY33" fmla="*/ 1790700 h 2514600"/>
                <a:gd name="connsiteX34" fmla="*/ 1278467 w 4241800"/>
                <a:gd name="connsiteY34" fmla="*/ 1769533 h 2514600"/>
                <a:gd name="connsiteX35" fmla="*/ 1265767 w 4241800"/>
                <a:gd name="connsiteY35" fmla="*/ 1769533 h 2514600"/>
                <a:gd name="connsiteX36" fmla="*/ 1265767 w 4241800"/>
                <a:gd name="connsiteY36" fmla="*/ 1739900 h 2514600"/>
                <a:gd name="connsiteX37" fmla="*/ 1248833 w 4241800"/>
                <a:gd name="connsiteY37" fmla="*/ 1739900 h 2514600"/>
                <a:gd name="connsiteX38" fmla="*/ 1248833 w 4241800"/>
                <a:gd name="connsiteY38" fmla="*/ 1727200 h 2514600"/>
                <a:gd name="connsiteX39" fmla="*/ 1214967 w 4241800"/>
                <a:gd name="connsiteY39" fmla="*/ 1727200 h 2514600"/>
                <a:gd name="connsiteX40" fmla="*/ 1214967 w 4241800"/>
                <a:gd name="connsiteY40" fmla="*/ 1655233 h 2514600"/>
                <a:gd name="connsiteX41" fmla="*/ 1202267 w 4241800"/>
                <a:gd name="connsiteY41" fmla="*/ 1655233 h 2514600"/>
                <a:gd name="connsiteX42" fmla="*/ 1202267 w 4241800"/>
                <a:gd name="connsiteY42" fmla="*/ 1629833 h 2514600"/>
                <a:gd name="connsiteX43" fmla="*/ 1185333 w 4241800"/>
                <a:gd name="connsiteY43" fmla="*/ 1629833 h 2514600"/>
                <a:gd name="connsiteX44" fmla="*/ 1185333 w 4241800"/>
                <a:gd name="connsiteY44" fmla="*/ 1557867 h 2514600"/>
                <a:gd name="connsiteX45" fmla="*/ 1164167 w 4241800"/>
                <a:gd name="connsiteY45" fmla="*/ 1557867 h 2514600"/>
                <a:gd name="connsiteX46" fmla="*/ 1164167 w 4241800"/>
                <a:gd name="connsiteY46" fmla="*/ 1519767 h 2514600"/>
                <a:gd name="connsiteX47" fmla="*/ 1134533 w 4241800"/>
                <a:gd name="connsiteY47" fmla="*/ 1519767 h 2514600"/>
                <a:gd name="connsiteX48" fmla="*/ 1134533 w 4241800"/>
                <a:gd name="connsiteY48" fmla="*/ 1498600 h 2514600"/>
                <a:gd name="connsiteX49" fmla="*/ 1096433 w 4241800"/>
                <a:gd name="connsiteY49" fmla="*/ 1498600 h 2514600"/>
                <a:gd name="connsiteX50" fmla="*/ 1096433 w 4241800"/>
                <a:gd name="connsiteY50" fmla="*/ 1481667 h 2514600"/>
                <a:gd name="connsiteX51" fmla="*/ 1062567 w 4241800"/>
                <a:gd name="connsiteY51" fmla="*/ 1481667 h 2514600"/>
                <a:gd name="connsiteX52" fmla="*/ 1062567 w 4241800"/>
                <a:gd name="connsiteY52" fmla="*/ 1456267 h 2514600"/>
                <a:gd name="connsiteX53" fmla="*/ 986367 w 4241800"/>
                <a:gd name="connsiteY53" fmla="*/ 1456267 h 2514600"/>
                <a:gd name="connsiteX54" fmla="*/ 986367 w 4241800"/>
                <a:gd name="connsiteY54" fmla="*/ 1422400 h 2514600"/>
                <a:gd name="connsiteX55" fmla="*/ 956733 w 4241800"/>
                <a:gd name="connsiteY55" fmla="*/ 1422400 h 2514600"/>
                <a:gd name="connsiteX56" fmla="*/ 956733 w 4241800"/>
                <a:gd name="connsiteY56" fmla="*/ 1316567 h 2514600"/>
                <a:gd name="connsiteX57" fmla="*/ 939800 w 4241800"/>
                <a:gd name="connsiteY57" fmla="*/ 1316567 h 2514600"/>
                <a:gd name="connsiteX58" fmla="*/ 939800 w 4241800"/>
                <a:gd name="connsiteY58" fmla="*/ 1223433 h 2514600"/>
                <a:gd name="connsiteX59" fmla="*/ 927100 w 4241800"/>
                <a:gd name="connsiteY59" fmla="*/ 1223433 h 2514600"/>
                <a:gd name="connsiteX60" fmla="*/ 927100 w 4241800"/>
                <a:gd name="connsiteY60" fmla="*/ 1130300 h 2514600"/>
                <a:gd name="connsiteX61" fmla="*/ 901700 w 4241800"/>
                <a:gd name="connsiteY61" fmla="*/ 1130300 h 2514600"/>
                <a:gd name="connsiteX62" fmla="*/ 901700 w 4241800"/>
                <a:gd name="connsiteY62" fmla="*/ 1079500 h 2514600"/>
                <a:gd name="connsiteX63" fmla="*/ 884767 w 4241800"/>
                <a:gd name="connsiteY63" fmla="*/ 1079500 h 2514600"/>
                <a:gd name="connsiteX64" fmla="*/ 884767 w 4241800"/>
                <a:gd name="connsiteY64" fmla="*/ 969433 h 2514600"/>
                <a:gd name="connsiteX65" fmla="*/ 867833 w 4241800"/>
                <a:gd name="connsiteY65" fmla="*/ 969433 h 2514600"/>
                <a:gd name="connsiteX66" fmla="*/ 867833 w 4241800"/>
                <a:gd name="connsiteY66" fmla="*/ 910167 h 2514600"/>
                <a:gd name="connsiteX67" fmla="*/ 846667 w 4241800"/>
                <a:gd name="connsiteY67" fmla="*/ 910167 h 2514600"/>
                <a:gd name="connsiteX68" fmla="*/ 846667 w 4241800"/>
                <a:gd name="connsiteY68" fmla="*/ 872067 h 2514600"/>
                <a:gd name="connsiteX69" fmla="*/ 808567 w 4241800"/>
                <a:gd name="connsiteY69" fmla="*/ 867833 h 2514600"/>
                <a:gd name="connsiteX70" fmla="*/ 787400 w 4241800"/>
                <a:gd name="connsiteY70" fmla="*/ 867833 h 2514600"/>
                <a:gd name="connsiteX71" fmla="*/ 787400 w 4241800"/>
                <a:gd name="connsiteY71" fmla="*/ 838200 h 2514600"/>
                <a:gd name="connsiteX72" fmla="*/ 740833 w 4241800"/>
                <a:gd name="connsiteY72" fmla="*/ 838200 h 2514600"/>
                <a:gd name="connsiteX73" fmla="*/ 740833 w 4241800"/>
                <a:gd name="connsiteY73" fmla="*/ 808567 h 2514600"/>
                <a:gd name="connsiteX74" fmla="*/ 673100 w 4241800"/>
                <a:gd name="connsiteY74" fmla="*/ 808567 h 2514600"/>
                <a:gd name="connsiteX75" fmla="*/ 673100 w 4241800"/>
                <a:gd name="connsiteY75" fmla="*/ 766233 h 2514600"/>
                <a:gd name="connsiteX76" fmla="*/ 647700 w 4241800"/>
                <a:gd name="connsiteY76" fmla="*/ 766233 h 2514600"/>
                <a:gd name="connsiteX77" fmla="*/ 647700 w 4241800"/>
                <a:gd name="connsiteY77" fmla="*/ 732367 h 2514600"/>
                <a:gd name="connsiteX78" fmla="*/ 622300 w 4241800"/>
                <a:gd name="connsiteY78" fmla="*/ 732367 h 2514600"/>
                <a:gd name="connsiteX79" fmla="*/ 622300 w 4241800"/>
                <a:gd name="connsiteY79" fmla="*/ 588433 h 2514600"/>
                <a:gd name="connsiteX80" fmla="*/ 596900 w 4241800"/>
                <a:gd name="connsiteY80" fmla="*/ 588433 h 2514600"/>
                <a:gd name="connsiteX81" fmla="*/ 596900 w 4241800"/>
                <a:gd name="connsiteY81" fmla="*/ 546100 h 2514600"/>
                <a:gd name="connsiteX82" fmla="*/ 575733 w 4241800"/>
                <a:gd name="connsiteY82" fmla="*/ 546100 h 2514600"/>
                <a:gd name="connsiteX83" fmla="*/ 575733 w 4241800"/>
                <a:gd name="connsiteY83" fmla="*/ 503767 h 2514600"/>
                <a:gd name="connsiteX84" fmla="*/ 550333 w 4241800"/>
                <a:gd name="connsiteY84" fmla="*/ 503767 h 2514600"/>
                <a:gd name="connsiteX85" fmla="*/ 550333 w 4241800"/>
                <a:gd name="connsiteY85" fmla="*/ 465667 h 2514600"/>
                <a:gd name="connsiteX86" fmla="*/ 541867 w 4241800"/>
                <a:gd name="connsiteY86" fmla="*/ 465667 h 2514600"/>
                <a:gd name="connsiteX87" fmla="*/ 541867 w 4241800"/>
                <a:gd name="connsiteY87" fmla="*/ 448733 h 2514600"/>
                <a:gd name="connsiteX88" fmla="*/ 524933 w 4241800"/>
                <a:gd name="connsiteY88" fmla="*/ 448733 h 2514600"/>
                <a:gd name="connsiteX89" fmla="*/ 524933 w 4241800"/>
                <a:gd name="connsiteY89" fmla="*/ 414867 h 2514600"/>
                <a:gd name="connsiteX90" fmla="*/ 448733 w 4241800"/>
                <a:gd name="connsiteY90" fmla="*/ 414867 h 2514600"/>
                <a:gd name="connsiteX91" fmla="*/ 448733 w 4241800"/>
                <a:gd name="connsiteY91" fmla="*/ 393700 h 2514600"/>
                <a:gd name="connsiteX92" fmla="*/ 389467 w 4241800"/>
                <a:gd name="connsiteY92" fmla="*/ 393700 h 2514600"/>
                <a:gd name="connsiteX93" fmla="*/ 389467 w 4241800"/>
                <a:gd name="connsiteY93" fmla="*/ 368300 h 2514600"/>
                <a:gd name="connsiteX94" fmla="*/ 368300 w 4241800"/>
                <a:gd name="connsiteY94" fmla="*/ 368300 h 2514600"/>
                <a:gd name="connsiteX95" fmla="*/ 368300 w 4241800"/>
                <a:gd name="connsiteY95" fmla="*/ 325967 h 2514600"/>
                <a:gd name="connsiteX96" fmla="*/ 347133 w 4241800"/>
                <a:gd name="connsiteY96" fmla="*/ 325967 h 2514600"/>
                <a:gd name="connsiteX97" fmla="*/ 347133 w 4241800"/>
                <a:gd name="connsiteY97" fmla="*/ 275167 h 2514600"/>
                <a:gd name="connsiteX98" fmla="*/ 334433 w 4241800"/>
                <a:gd name="connsiteY98" fmla="*/ 275167 h 2514600"/>
                <a:gd name="connsiteX99" fmla="*/ 334433 w 4241800"/>
                <a:gd name="connsiteY99" fmla="*/ 165100 h 2514600"/>
                <a:gd name="connsiteX100" fmla="*/ 309033 w 4241800"/>
                <a:gd name="connsiteY100" fmla="*/ 165100 h 2514600"/>
                <a:gd name="connsiteX101" fmla="*/ 309033 w 4241800"/>
                <a:gd name="connsiteY101" fmla="*/ 110067 h 2514600"/>
                <a:gd name="connsiteX102" fmla="*/ 270933 w 4241800"/>
                <a:gd name="connsiteY102" fmla="*/ 110067 h 2514600"/>
                <a:gd name="connsiteX103" fmla="*/ 270933 w 4241800"/>
                <a:gd name="connsiteY103" fmla="*/ 67733 h 2514600"/>
                <a:gd name="connsiteX104" fmla="*/ 224367 w 4241800"/>
                <a:gd name="connsiteY104" fmla="*/ 67733 h 2514600"/>
                <a:gd name="connsiteX105" fmla="*/ 224367 w 4241800"/>
                <a:gd name="connsiteY105" fmla="*/ 50800 h 2514600"/>
                <a:gd name="connsiteX106" fmla="*/ 139700 w 4241800"/>
                <a:gd name="connsiteY106" fmla="*/ 50800 h 2514600"/>
                <a:gd name="connsiteX107" fmla="*/ 139700 w 4241800"/>
                <a:gd name="connsiteY107" fmla="*/ 21167 h 2514600"/>
                <a:gd name="connsiteX108" fmla="*/ 80433 w 4241800"/>
                <a:gd name="connsiteY108" fmla="*/ 21167 h 2514600"/>
                <a:gd name="connsiteX109" fmla="*/ 80433 w 4241800"/>
                <a:gd name="connsiteY109" fmla="*/ 0 h 2514600"/>
                <a:gd name="connsiteX110" fmla="*/ 0 w 4241800"/>
                <a:gd name="connsiteY110"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241800" h="2514600">
                  <a:moveTo>
                    <a:pt x="4241800" y="2514600"/>
                  </a:moveTo>
                  <a:lnTo>
                    <a:pt x="3556000" y="2514600"/>
                  </a:lnTo>
                  <a:lnTo>
                    <a:pt x="3556000" y="2417233"/>
                  </a:lnTo>
                  <a:lnTo>
                    <a:pt x="2997200" y="2417233"/>
                  </a:lnTo>
                  <a:lnTo>
                    <a:pt x="2997200" y="2349500"/>
                  </a:lnTo>
                  <a:lnTo>
                    <a:pt x="2963333" y="2349500"/>
                  </a:lnTo>
                  <a:lnTo>
                    <a:pt x="2963333" y="2277533"/>
                  </a:lnTo>
                  <a:lnTo>
                    <a:pt x="2400300" y="2277533"/>
                  </a:lnTo>
                  <a:lnTo>
                    <a:pt x="2400300" y="2247900"/>
                  </a:lnTo>
                  <a:lnTo>
                    <a:pt x="2379133" y="2247900"/>
                  </a:lnTo>
                  <a:lnTo>
                    <a:pt x="2379133" y="2184400"/>
                  </a:lnTo>
                  <a:lnTo>
                    <a:pt x="2366433" y="2184400"/>
                  </a:lnTo>
                  <a:lnTo>
                    <a:pt x="2366433" y="2137833"/>
                  </a:lnTo>
                  <a:lnTo>
                    <a:pt x="2336800" y="2137833"/>
                  </a:lnTo>
                  <a:lnTo>
                    <a:pt x="2336800" y="2108200"/>
                  </a:lnTo>
                  <a:lnTo>
                    <a:pt x="1955800" y="2108200"/>
                  </a:lnTo>
                  <a:lnTo>
                    <a:pt x="1955800" y="2053167"/>
                  </a:lnTo>
                  <a:lnTo>
                    <a:pt x="1845733" y="2053167"/>
                  </a:lnTo>
                  <a:lnTo>
                    <a:pt x="1845733" y="2015067"/>
                  </a:lnTo>
                  <a:lnTo>
                    <a:pt x="1803400" y="2015067"/>
                  </a:lnTo>
                  <a:lnTo>
                    <a:pt x="1803400" y="1972733"/>
                  </a:lnTo>
                  <a:lnTo>
                    <a:pt x="1769533" y="1972733"/>
                  </a:lnTo>
                  <a:lnTo>
                    <a:pt x="1769533" y="1934633"/>
                  </a:lnTo>
                  <a:lnTo>
                    <a:pt x="1519767" y="1934633"/>
                  </a:lnTo>
                  <a:lnTo>
                    <a:pt x="1519767" y="1913467"/>
                  </a:lnTo>
                  <a:lnTo>
                    <a:pt x="1490133" y="1913467"/>
                  </a:lnTo>
                  <a:lnTo>
                    <a:pt x="1490133" y="1888067"/>
                  </a:lnTo>
                  <a:lnTo>
                    <a:pt x="1464733" y="1888067"/>
                  </a:lnTo>
                  <a:lnTo>
                    <a:pt x="1464733" y="1845733"/>
                  </a:lnTo>
                  <a:lnTo>
                    <a:pt x="1354667" y="1845733"/>
                  </a:lnTo>
                  <a:lnTo>
                    <a:pt x="1354667" y="1824567"/>
                  </a:lnTo>
                  <a:lnTo>
                    <a:pt x="1308100" y="1824567"/>
                  </a:lnTo>
                  <a:lnTo>
                    <a:pt x="1308100" y="1790700"/>
                  </a:lnTo>
                  <a:lnTo>
                    <a:pt x="1278467" y="1790700"/>
                  </a:lnTo>
                  <a:lnTo>
                    <a:pt x="1278467" y="1769533"/>
                  </a:lnTo>
                  <a:lnTo>
                    <a:pt x="1265767" y="1769533"/>
                  </a:lnTo>
                  <a:lnTo>
                    <a:pt x="1265767" y="1739900"/>
                  </a:lnTo>
                  <a:lnTo>
                    <a:pt x="1248833" y="1739900"/>
                  </a:lnTo>
                  <a:lnTo>
                    <a:pt x="1248833" y="1727200"/>
                  </a:lnTo>
                  <a:lnTo>
                    <a:pt x="1214967" y="1727200"/>
                  </a:lnTo>
                  <a:lnTo>
                    <a:pt x="1214967" y="1655233"/>
                  </a:lnTo>
                  <a:lnTo>
                    <a:pt x="1202267" y="1655233"/>
                  </a:lnTo>
                  <a:lnTo>
                    <a:pt x="1202267" y="1629833"/>
                  </a:lnTo>
                  <a:lnTo>
                    <a:pt x="1185333" y="1629833"/>
                  </a:lnTo>
                  <a:lnTo>
                    <a:pt x="1185333" y="1557867"/>
                  </a:lnTo>
                  <a:lnTo>
                    <a:pt x="1164167" y="1557867"/>
                  </a:lnTo>
                  <a:lnTo>
                    <a:pt x="1164167" y="1519767"/>
                  </a:lnTo>
                  <a:lnTo>
                    <a:pt x="1134533" y="1519767"/>
                  </a:lnTo>
                  <a:lnTo>
                    <a:pt x="1134533" y="1498600"/>
                  </a:lnTo>
                  <a:lnTo>
                    <a:pt x="1096433" y="1498600"/>
                  </a:lnTo>
                  <a:lnTo>
                    <a:pt x="1096433" y="1481667"/>
                  </a:lnTo>
                  <a:lnTo>
                    <a:pt x="1062567" y="1481667"/>
                  </a:lnTo>
                  <a:lnTo>
                    <a:pt x="1062567" y="1456267"/>
                  </a:lnTo>
                  <a:lnTo>
                    <a:pt x="986367" y="1456267"/>
                  </a:lnTo>
                  <a:lnTo>
                    <a:pt x="986367" y="1422400"/>
                  </a:lnTo>
                  <a:lnTo>
                    <a:pt x="956733" y="1422400"/>
                  </a:lnTo>
                  <a:lnTo>
                    <a:pt x="956733" y="1316567"/>
                  </a:lnTo>
                  <a:lnTo>
                    <a:pt x="939800" y="1316567"/>
                  </a:lnTo>
                  <a:lnTo>
                    <a:pt x="939800" y="1223433"/>
                  </a:lnTo>
                  <a:lnTo>
                    <a:pt x="927100" y="1223433"/>
                  </a:lnTo>
                  <a:lnTo>
                    <a:pt x="927100" y="1130300"/>
                  </a:lnTo>
                  <a:lnTo>
                    <a:pt x="901700" y="1130300"/>
                  </a:lnTo>
                  <a:lnTo>
                    <a:pt x="901700" y="1079500"/>
                  </a:lnTo>
                  <a:lnTo>
                    <a:pt x="884767" y="1079500"/>
                  </a:lnTo>
                  <a:lnTo>
                    <a:pt x="884767" y="969433"/>
                  </a:lnTo>
                  <a:lnTo>
                    <a:pt x="867833" y="969433"/>
                  </a:lnTo>
                  <a:lnTo>
                    <a:pt x="867833" y="910167"/>
                  </a:lnTo>
                  <a:lnTo>
                    <a:pt x="846667" y="910167"/>
                  </a:lnTo>
                  <a:lnTo>
                    <a:pt x="846667" y="872067"/>
                  </a:lnTo>
                  <a:lnTo>
                    <a:pt x="808567" y="867833"/>
                  </a:lnTo>
                  <a:lnTo>
                    <a:pt x="787400" y="867833"/>
                  </a:lnTo>
                  <a:lnTo>
                    <a:pt x="787400" y="838200"/>
                  </a:lnTo>
                  <a:lnTo>
                    <a:pt x="740833" y="838200"/>
                  </a:lnTo>
                  <a:lnTo>
                    <a:pt x="740833" y="808567"/>
                  </a:lnTo>
                  <a:lnTo>
                    <a:pt x="673100" y="808567"/>
                  </a:lnTo>
                  <a:lnTo>
                    <a:pt x="673100" y="766233"/>
                  </a:lnTo>
                  <a:lnTo>
                    <a:pt x="647700" y="766233"/>
                  </a:lnTo>
                  <a:lnTo>
                    <a:pt x="647700" y="732367"/>
                  </a:lnTo>
                  <a:lnTo>
                    <a:pt x="622300" y="732367"/>
                  </a:lnTo>
                  <a:lnTo>
                    <a:pt x="622300" y="588433"/>
                  </a:lnTo>
                  <a:lnTo>
                    <a:pt x="596900" y="588433"/>
                  </a:lnTo>
                  <a:lnTo>
                    <a:pt x="596900" y="546100"/>
                  </a:lnTo>
                  <a:lnTo>
                    <a:pt x="575733" y="546100"/>
                  </a:lnTo>
                  <a:lnTo>
                    <a:pt x="575733" y="503767"/>
                  </a:lnTo>
                  <a:lnTo>
                    <a:pt x="550333" y="503767"/>
                  </a:lnTo>
                  <a:lnTo>
                    <a:pt x="550333" y="465667"/>
                  </a:lnTo>
                  <a:lnTo>
                    <a:pt x="541867" y="465667"/>
                  </a:lnTo>
                  <a:lnTo>
                    <a:pt x="541867" y="448733"/>
                  </a:lnTo>
                  <a:lnTo>
                    <a:pt x="524933" y="448733"/>
                  </a:lnTo>
                  <a:lnTo>
                    <a:pt x="524933" y="414867"/>
                  </a:lnTo>
                  <a:lnTo>
                    <a:pt x="448733" y="414867"/>
                  </a:lnTo>
                  <a:lnTo>
                    <a:pt x="448733" y="393700"/>
                  </a:lnTo>
                  <a:lnTo>
                    <a:pt x="389467" y="393700"/>
                  </a:lnTo>
                  <a:lnTo>
                    <a:pt x="389467" y="368300"/>
                  </a:lnTo>
                  <a:lnTo>
                    <a:pt x="368300" y="368300"/>
                  </a:lnTo>
                  <a:lnTo>
                    <a:pt x="368300" y="325967"/>
                  </a:lnTo>
                  <a:lnTo>
                    <a:pt x="347133" y="325967"/>
                  </a:lnTo>
                  <a:lnTo>
                    <a:pt x="347133" y="275167"/>
                  </a:lnTo>
                  <a:lnTo>
                    <a:pt x="334433" y="275167"/>
                  </a:lnTo>
                  <a:lnTo>
                    <a:pt x="334433" y="165100"/>
                  </a:lnTo>
                  <a:lnTo>
                    <a:pt x="309033" y="165100"/>
                  </a:lnTo>
                  <a:lnTo>
                    <a:pt x="309033" y="110067"/>
                  </a:lnTo>
                  <a:lnTo>
                    <a:pt x="270933" y="110067"/>
                  </a:lnTo>
                  <a:lnTo>
                    <a:pt x="270933" y="67733"/>
                  </a:lnTo>
                  <a:lnTo>
                    <a:pt x="224367" y="67733"/>
                  </a:lnTo>
                  <a:lnTo>
                    <a:pt x="224367" y="50800"/>
                  </a:lnTo>
                  <a:lnTo>
                    <a:pt x="139700" y="50800"/>
                  </a:lnTo>
                  <a:lnTo>
                    <a:pt x="139700" y="21167"/>
                  </a:lnTo>
                  <a:lnTo>
                    <a:pt x="80433" y="21167"/>
                  </a:lnTo>
                  <a:lnTo>
                    <a:pt x="80433"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69" name="Group 168">
              <a:extLst>
                <a:ext uri="{FF2B5EF4-FFF2-40B4-BE49-F238E27FC236}">
                  <a16:creationId xmlns:a16="http://schemas.microsoft.com/office/drawing/2014/main" xmlns="" id="{37CDA1ED-2C6D-0B4E-A237-A7397DAA6D9B}"/>
                </a:ext>
              </a:extLst>
            </p:cNvPr>
            <p:cNvGrpSpPr/>
            <p:nvPr/>
          </p:nvGrpSpPr>
          <p:grpSpPr>
            <a:xfrm>
              <a:off x="1510406" y="2288097"/>
              <a:ext cx="3988693" cy="2399104"/>
              <a:chOff x="1510406" y="2288097"/>
              <a:chExt cx="3988693" cy="2399104"/>
            </a:xfrm>
          </p:grpSpPr>
          <p:cxnSp>
            <p:nvCxnSpPr>
              <p:cNvPr id="142" name="Straight Connector 141">
                <a:extLst>
                  <a:ext uri="{FF2B5EF4-FFF2-40B4-BE49-F238E27FC236}">
                    <a16:creationId xmlns:a16="http://schemas.microsoft.com/office/drawing/2014/main" xmlns="" id="{25525151-D0D4-0744-9138-12869A464B4A}"/>
                  </a:ext>
                </a:extLst>
              </p:cNvPr>
              <p:cNvCxnSpPr/>
              <p:nvPr/>
            </p:nvCxnSpPr>
            <p:spPr bwMode="auto">
              <a:xfrm>
                <a:off x="5419085" y="4647092"/>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xmlns="" id="{AEC7E476-21E5-7346-AA50-5701D5E6D809}"/>
                  </a:ext>
                </a:extLst>
              </p:cNvPr>
              <p:cNvCxnSpPr/>
              <p:nvPr/>
            </p:nvCxnSpPr>
            <p:spPr bwMode="auto">
              <a:xfrm>
                <a:off x="3590286" y="4416354"/>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xmlns="" id="{282C930A-4C43-F743-86AC-C36691168346}"/>
                  </a:ext>
                </a:extLst>
              </p:cNvPr>
              <p:cNvCxnSpPr/>
              <p:nvPr/>
            </p:nvCxnSpPr>
            <p:spPr bwMode="auto">
              <a:xfrm>
                <a:off x="3007363" y="4137283"/>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xmlns="" id="{93E99074-9335-D745-B667-A25ABCC247DC}"/>
                  </a:ext>
                </a:extLst>
              </p:cNvPr>
              <p:cNvCxnSpPr/>
              <p:nvPr/>
            </p:nvCxnSpPr>
            <p:spPr bwMode="auto">
              <a:xfrm>
                <a:off x="2725560" y="4077588"/>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xmlns="" id="{3197A8A7-CFED-A147-9771-9AAAA13F5D77}"/>
                  </a:ext>
                </a:extLst>
              </p:cNvPr>
              <p:cNvCxnSpPr/>
              <p:nvPr/>
            </p:nvCxnSpPr>
            <p:spPr bwMode="auto">
              <a:xfrm>
                <a:off x="2426560" y="3853222"/>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xmlns="" id="{99690860-8883-894D-A601-8F304D43DEB6}"/>
                  </a:ext>
                </a:extLst>
              </p:cNvPr>
              <p:cNvCxnSpPr/>
              <p:nvPr/>
            </p:nvCxnSpPr>
            <p:spPr bwMode="auto">
              <a:xfrm>
                <a:off x="2412394" y="3832528"/>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xmlns="" id="{5A199F75-95F5-7D44-AE0A-BED4A60238C2}"/>
                  </a:ext>
                </a:extLst>
              </p:cNvPr>
              <p:cNvCxnSpPr/>
              <p:nvPr/>
            </p:nvCxnSpPr>
            <p:spPr bwMode="auto">
              <a:xfrm>
                <a:off x="2157512" y="3493862"/>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xmlns="" id="{CD5946CD-08A5-E547-B7D8-2EBA88B77DF7}"/>
                  </a:ext>
                </a:extLst>
              </p:cNvPr>
              <p:cNvCxnSpPr/>
              <p:nvPr/>
            </p:nvCxnSpPr>
            <p:spPr bwMode="auto">
              <a:xfrm>
                <a:off x="2071360" y="3163666"/>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xmlns="" id="{4986E0CE-5B46-F541-ADDE-5DE3ABDF4231}"/>
                  </a:ext>
                </a:extLst>
              </p:cNvPr>
              <p:cNvCxnSpPr/>
              <p:nvPr/>
            </p:nvCxnSpPr>
            <p:spPr bwMode="auto">
              <a:xfrm>
                <a:off x="1821594" y="2848004"/>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xmlns="" id="{6A22776D-7703-EF45-BFD0-81255326060A}"/>
                  </a:ext>
                </a:extLst>
              </p:cNvPr>
              <p:cNvCxnSpPr/>
              <p:nvPr/>
            </p:nvCxnSpPr>
            <p:spPr bwMode="auto">
              <a:xfrm>
                <a:off x="1510406" y="2288097"/>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xmlns="" id="{BFE26930-7A97-9B46-93F9-ECC80377DD66}"/>
                  </a:ext>
                </a:extLst>
              </p:cNvPr>
              <p:cNvCxnSpPr/>
              <p:nvPr/>
            </p:nvCxnSpPr>
            <p:spPr bwMode="auto">
              <a:xfrm>
                <a:off x="1776728" y="2658635"/>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xmlns="" id="{518BF42B-D0EB-684C-A755-5A2B05B43B3F}"/>
                  </a:ext>
                </a:extLst>
              </p:cNvPr>
              <p:cNvCxnSpPr/>
              <p:nvPr/>
            </p:nvCxnSpPr>
            <p:spPr bwMode="auto">
              <a:xfrm>
                <a:off x="1510406" y="2370769"/>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xmlns="" id="{D5BABFF5-AE14-D444-B636-114A1E19B95B}"/>
                  </a:ext>
                </a:extLst>
              </p:cNvPr>
              <p:cNvCxnSpPr/>
              <p:nvPr/>
            </p:nvCxnSpPr>
            <p:spPr bwMode="auto">
              <a:xfrm>
                <a:off x="1529883" y="2396169"/>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xmlns="" id="{FFDEA58A-FD33-5D4E-AA78-D1E8058CBFA6}"/>
                  </a:ext>
                </a:extLst>
              </p:cNvPr>
              <p:cNvCxnSpPr/>
              <p:nvPr/>
            </p:nvCxnSpPr>
            <p:spPr bwMode="auto">
              <a:xfrm>
                <a:off x="1557825" y="2468135"/>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xmlns="" id="{BC131EFF-DB44-E944-806D-B5B464835D69}"/>
                  </a:ext>
                </a:extLst>
              </p:cNvPr>
              <p:cNvCxnSpPr/>
              <p:nvPr/>
            </p:nvCxnSpPr>
            <p:spPr bwMode="auto">
              <a:xfrm>
                <a:off x="1541947" y="2434269"/>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xmlns="" id="{D7509D68-7290-9841-8BA4-5DE22B758373}"/>
                  </a:ext>
                </a:extLst>
              </p:cNvPr>
              <p:cNvCxnSpPr/>
              <p:nvPr/>
            </p:nvCxnSpPr>
            <p:spPr bwMode="auto">
              <a:xfrm>
                <a:off x="2117505" y="3310568"/>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xmlns="" id="{8FDE7CD2-9A3A-E04B-B012-91378D076D14}"/>
                  </a:ext>
                </a:extLst>
              </p:cNvPr>
              <p:cNvCxnSpPr>
                <a:cxnSpLocks/>
              </p:cNvCxnSpPr>
              <p:nvPr/>
            </p:nvCxnSpPr>
            <p:spPr bwMode="auto">
              <a:xfrm rot="5400000">
                <a:off x="5430095" y="4647194"/>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xmlns="" id="{7F0F2856-0643-014A-A66E-0ACC280D2ABB}"/>
                  </a:ext>
                </a:extLst>
              </p:cNvPr>
              <p:cNvCxnSpPr>
                <a:cxnSpLocks/>
              </p:cNvCxnSpPr>
              <p:nvPr/>
            </p:nvCxnSpPr>
            <p:spPr bwMode="auto">
              <a:xfrm rot="5400000">
                <a:off x="4198195" y="4545594"/>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xmlns="" id="{8575760A-42AD-9346-A184-CD0A83E84F8D}"/>
                  </a:ext>
                </a:extLst>
              </p:cNvPr>
              <p:cNvCxnSpPr>
                <a:cxnSpLocks/>
              </p:cNvCxnSpPr>
              <p:nvPr/>
            </p:nvCxnSpPr>
            <p:spPr bwMode="auto">
              <a:xfrm rot="5400000">
                <a:off x="3583729" y="4401928"/>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xmlns="" id="{79E1595D-20C6-5643-8796-AF5CC61DBA21}"/>
                  </a:ext>
                </a:extLst>
              </p:cNvPr>
              <p:cNvCxnSpPr>
                <a:cxnSpLocks/>
              </p:cNvCxnSpPr>
              <p:nvPr/>
            </p:nvCxnSpPr>
            <p:spPr bwMode="auto">
              <a:xfrm rot="5400000">
                <a:off x="3080595" y="4195330"/>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xmlns="" id="{D80557A4-C893-0A4B-A0BE-FE3F587B5297}"/>
                  </a:ext>
                </a:extLst>
              </p:cNvPr>
              <p:cNvCxnSpPr>
                <a:cxnSpLocks/>
              </p:cNvCxnSpPr>
              <p:nvPr/>
            </p:nvCxnSpPr>
            <p:spPr bwMode="auto">
              <a:xfrm rot="5400000">
                <a:off x="2694019" y="4055417"/>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xmlns="" id="{694A6821-6342-0747-9019-4578DC2646C0}"/>
                  </a:ext>
                </a:extLst>
              </p:cNvPr>
              <p:cNvCxnSpPr>
                <a:cxnSpLocks/>
              </p:cNvCxnSpPr>
              <p:nvPr/>
            </p:nvCxnSpPr>
            <p:spPr bwMode="auto">
              <a:xfrm rot="5400000">
                <a:off x="2723650" y="4055417"/>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xmlns="" id="{208D4BB0-3F16-814C-8FC6-81037376AE42}"/>
                  </a:ext>
                </a:extLst>
              </p:cNvPr>
              <p:cNvCxnSpPr>
                <a:cxnSpLocks/>
              </p:cNvCxnSpPr>
              <p:nvPr/>
            </p:nvCxnSpPr>
            <p:spPr bwMode="auto">
              <a:xfrm rot="5400000">
                <a:off x="2470093" y="3928417"/>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xmlns="" id="{91D334F7-6454-744C-A701-041797B86ECA}"/>
                  </a:ext>
                </a:extLst>
              </p:cNvPr>
              <p:cNvCxnSpPr>
                <a:cxnSpLocks/>
              </p:cNvCxnSpPr>
              <p:nvPr/>
            </p:nvCxnSpPr>
            <p:spPr bwMode="auto">
              <a:xfrm rot="5400000">
                <a:off x="2236819" y="3593984"/>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xmlns="" id="{E3020B7D-EEBF-654B-A9C6-71AB92D8B441}"/>
                  </a:ext>
                </a:extLst>
              </p:cNvPr>
              <p:cNvCxnSpPr>
                <a:cxnSpLocks/>
              </p:cNvCxnSpPr>
              <p:nvPr/>
            </p:nvCxnSpPr>
            <p:spPr bwMode="auto">
              <a:xfrm rot="5400000">
                <a:off x="1618754" y="2522952"/>
                <a:ext cx="80014" cy="0"/>
              </a:xfrm>
              <a:prstGeom prst="line">
                <a:avLst/>
              </a:prstGeom>
              <a:noFill/>
              <a:ln w="15875" cap="flat" cmpd="sng" algn="ctr">
                <a:solidFill>
                  <a:schemeClr val="accent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xmlns="" id="{0B57827D-40CC-014C-947A-EDA3DE96226C}"/>
                  </a:ext>
                </a:extLst>
              </p:cNvPr>
              <p:cNvCxnSpPr>
                <a:cxnSpLocks/>
              </p:cNvCxnSpPr>
              <p:nvPr/>
            </p:nvCxnSpPr>
            <p:spPr bwMode="auto">
              <a:xfrm rot="5400000">
                <a:off x="1944720" y="2964964"/>
                <a:ext cx="80014" cy="0"/>
              </a:xfrm>
              <a:prstGeom prst="line">
                <a:avLst/>
              </a:prstGeom>
              <a:noFill/>
              <a:ln w="15875" cap="flat" cmpd="sng" algn="ctr">
                <a:solidFill>
                  <a:schemeClr val="accent1"/>
                </a:solidFill>
                <a:prstDash val="solid"/>
                <a:round/>
                <a:headEnd type="none" w="med" len="med"/>
                <a:tailEnd type="none" w="med" len="med"/>
              </a:ln>
              <a:effectLst/>
            </p:spPr>
          </p:cxnSp>
        </p:grpSp>
      </p:grpSp>
      <p:grpSp>
        <p:nvGrpSpPr>
          <p:cNvPr id="204" name="Group 203">
            <a:extLst>
              <a:ext uri="{FF2B5EF4-FFF2-40B4-BE49-F238E27FC236}">
                <a16:creationId xmlns:a16="http://schemas.microsoft.com/office/drawing/2014/main" xmlns="" id="{229C51C7-0026-A142-8004-A23DCE6E91F4}"/>
              </a:ext>
            </a:extLst>
          </p:cNvPr>
          <p:cNvGrpSpPr/>
          <p:nvPr/>
        </p:nvGrpSpPr>
        <p:grpSpPr>
          <a:xfrm>
            <a:off x="1257300" y="2132171"/>
            <a:ext cx="2396067" cy="2647740"/>
            <a:chOff x="1257300" y="2106293"/>
            <a:chExt cx="2396067" cy="2647740"/>
          </a:xfrm>
        </p:grpSpPr>
        <p:sp>
          <p:nvSpPr>
            <p:cNvPr id="132" name="Freeform 131">
              <a:extLst>
                <a:ext uri="{FF2B5EF4-FFF2-40B4-BE49-F238E27FC236}">
                  <a16:creationId xmlns:a16="http://schemas.microsoft.com/office/drawing/2014/main" xmlns="" id="{ABC0B745-F19B-3042-AEE4-478F9A9E10C1}"/>
                </a:ext>
              </a:extLst>
            </p:cNvPr>
            <p:cNvSpPr/>
            <p:nvPr/>
          </p:nvSpPr>
          <p:spPr bwMode="auto">
            <a:xfrm>
              <a:off x="1257300" y="2137833"/>
              <a:ext cx="2396067" cy="2616200"/>
            </a:xfrm>
            <a:custGeom>
              <a:avLst/>
              <a:gdLst>
                <a:gd name="connsiteX0" fmla="*/ 2396067 w 2396067"/>
                <a:gd name="connsiteY0" fmla="*/ 2616200 h 2616200"/>
                <a:gd name="connsiteX1" fmla="*/ 2396067 w 2396067"/>
                <a:gd name="connsiteY1" fmla="*/ 2438400 h 2616200"/>
                <a:gd name="connsiteX2" fmla="*/ 1841500 w 2396067"/>
                <a:gd name="connsiteY2" fmla="*/ 2438400 h 2616200"/>
                <a:gd name="connsiteX3" fmla="*/ 1841500 w 2396067"/>
                <a:gd name="connsiteY3" fmla="*/ 2341034 h 2616200"/>
                <a:gd name="connsiteX4" fmla="*/ 1756833 w 2396067"/>
                <a:gd name="connsiteY4" fmla="*/ 2341034 h 2616200"/>
                <a:gd name="connsiteX5" fmla="*/ 1756833 w 2396067"/>
                <a:gd name="connsiteY5" fmla="*/ 2286000 h 2616200"/>
                <a:gd name="connsiteX6" fmla="*/ 1244600 w 2396067"/>
                <a:gd name="connsiteY6" fmla="*/ 2286000 h 2616200"/>
                <a:gd name="connsiteX7" fmla="*/ 1244600 w 2396067"/>
                <a:gd name="connsiteY7" fmla="*/ 2286000 h 2616200"/>
                <a:gd name="connsiteX8" fmla="*/ 1244600 w 2396067"/>
                <a:gd name="connsiteY8" fmla="*/ 2247900 h 2616200"/>
                <a:gd name="connsiteX9" fmla="*/ 1181100 w 2396067"/>
                <a:gd name="connsiteY9" fmla="*/ 2247900 h 2616200"/>
                <a:gd name="connsiteX10" fmla="*/ 1181100 w 2396067"/>
                <a:gd name="connsiteY10" fmla="*/ 2218267 h 2616200"/>
                <a:gd name="connsiteX11" fmla="*/ 1096433 w 2396067"/>
                <a:gd name="connsiteY11" fmla="*/ 2218267 h 2616200"/>
                <a:gd name="connsiteX12" fmla="*/ 1096433 w 2396067"/>
                <a:gd name="connsiteY12" fmla="*/ 2192867 h 2616200"/>
                <a:gd name="connsiteX13" fmla="*/ 1075267 w 2396067"/>
                <a:gd name="connsiteY13" fmla="*/ 2192867 h 2616200"/>
                <a:gd name="connsiteX14" fmla="*/ 1075267 w 2396067"/>
                <a:gd name="connsiteY14" fmla="*/ 2163234 h 2616200"/>
                <a:gd name="connsiteX15" fmla="*/ 897467 w 2396067"/>
                <a:gd name="connsiteY15" fmla="*/ 2163234 h 2616200"/>
                <a:gd name="connsiteX16" fmla="*/ 897467 w 2396067"/>
                <a:gd name="connsiteY16" fmla="*/ 2040467 h 2616200"/>
                <a:gd name="connsiteX17" fmla="*/ 833967 w 2396067"/>
                <a:gd name="connsiteY17" fmla="*/ 2040467 h 2616200"/>
                <a:gd name="connsiteX18" fmla="*/ 833967 w 2396067"/>
                <a:gd name="connsiteY18" fmla="*/ 1985434 h 2616200"/>
                <a:gd name="connsiteX19" fmla="*/ 770467 w 2396067"/>
                <a:gd name="connsiteY19" fmla="*/ 1985434 h 2616200"/>
                <a:gd name="connsiteX20" fmla="*/ 770467 w 2396067"/>
                <a:gd name="connsiteY20" fmla="*/ 1985434 h 2616200"/>
                <a:gd name="connsiteX21" fmla="*/ 711200 w 2396067"/>
                <a:gd name="connsiteY21" fmla="*/ 1985434 h 2616200"/>
                <a:gd name="connsiteX22" fmla="*/ 711200 w 2396067"/>
                <a:gd name="connsiteY22" fmla="*/ 1943100 h 2616200"/>
                <a:gd name="connsiteX23" fmla="*/ 681567 w 2396067"/>
                <a:gd name="connsiteY23" fmla="*/ 1943100 h 2616200"/>
                <a:gd name="connsiteX24" fmla="*/ 681567 w 2396067"/>
                <a:gd name="connsiteY24" fmla="*/ 1917700 h 2616200"/>
                <a:gd name="connsiteX25" fmla="*/ 643467 w 2396067"/>
                <a:gd name="connsiteY25" fmla="*/ 1917700 h 2616200"/>
                <a:gd name="connsiteX26" fmla="*/ 643467 w 2396067"/>
                <a:gd name="connsiteY26" fmla="*/ 1883834 h 2616200"/>
                <a:gd name="connsiteX27" fmla="*/ 626533 w 2396067"/>
                <a:gd name="connsiteY27" fmla="*/ 1883834 h 2616200"/>
                <a:gd name="connsiteX28" fmla="*/ 626533 w 2396067"/>
                <a:gd name="connsiteY28" fmla="*/ 1807634 h 2616200"/>
                <a:gd name="connsiteX29" fmla="*/ 605367 w 2396067"/>
                <a:gd name="connsiteY29" fmla="*/ 1807634 h 2616200"/>
                <a:gd name="connsiteX30" fmla="*/ 605367 w 2396067"/>
                <a:gd name="connsiteY30" fmla="*/ 1769534 h 2616200"/>
                <a:gd name="connsiteX31" fmla="*/ 584200 w 2396067"/>
                <a:gd name="connsiteY31" fmla="*/ 1769534 h 2616200"/>
                <a:gd name="connsiteX32" fmla="*/ 584200 w 2396067"/>
                <a:gd name="connsiteY32" fmla="*/ 1748367 h 2616200"/>
                <a:gd name="connsiteX33" fmla="*/ 554567 w 2396067"/>
                <a:gd name="connsiteY33" fmla="*/ 1748367 h 2616200"/>
                <a:gd name="connsiteX34" fmla="*/ 554567 w 2396067"/>
                <a:gd name="connsiteY34" fmla="*/ 1714500 h 2616200"/>
                <a:gd name="connsiteX35" fmla="*/ 508000 w 2396067"/>
                <a:gd name="connsiteY35" fmla="*/ 1714500 h 2616200"/>
                <a:gd name="connsiteX36" fmla="*/ 508000 w 2396067"/>
                <a:gd name="connsiteY36" fmla="*/ 1667934 h 2616200"/>
                <a:gd name="connsiteX37" fmla="*/ 508000 w 2396067"/>
                <a:gd name="connsiteY37" fmla="*/ 1667934 h 2616200"/>
                <a:gd name="connsiteX38" fmla="*/ 469900 w 2396067"/>
                <a:gd name="connsiteY38" fmla="*/ 1667934 h 2616200"/>
                <a:gd name="connsiteX39" fmla="*/ 469900 w 2396067"/>
                <a:gd name="connsiteY39" fmla="*/ 1604434 h 2616200"/>
                <a:gd name="connsiteX40" fmla="*/ 427567 w 2396067"/>
                <a:gd name="connsiteY40" fmla="*/ 1604434 h 2616200"/>
                <a:gd name="connsiteX41" fmla="*/ 427567 w 2396067"/>
                <a:gd name="connsiteY41" fmla="*/ 1570567 h 2616200"/>
                <a:gd name="connsiteX42" fmla="*/ 397933 w 2396067"/>
                <a:gd name="connsiteY42" fmla="*/ 1570567 h 2616200"/>
                <a:gd name="connsiteX43" fmla="*/ 397933 w 2396067"/>
                <a:gd name="connsiteY43" fmla="*/ 1528234 h 2616200"/>
                <a:gd name="connsiteX44" fmla="*/ 359833 w 2396067"/>
                <a:gd name="connsiteY44" fmla="*/ 1528234 h 2616200"/>
                <a:gd name="connsiteX45" fmla="*/ 359833 w 2396067"/>
                <a:gd name="connsiteY45" fmla="*/ 1460500 h 2616200"/>
                <a:gd name="connsiteX46" fmla="*/ 338667 w 2396067"/>
                <a:gd name="connsiteY46" fmla="*/ 1460500 h 2616200"/>
                <a:gd name="connsiteX47" fmla="*/ 338667 w 2396067"/>
                <a:gd name="connsiteY47" fmla="*/ 1316567 h 2616200"/>
                <a:gd name="connsiteX48" fmla="*/ 338667 w 2396067"/>
                <a:gd name="connsiteY48" fmla="*/ 1316567 h 2616200"/>
                <a:gd name="connsiteX49" fmla="*/ 317500 w 2396067"/>
                <a:gd name="connsiteY49" fmla="*/ 1316567 h 2616200"/>
                <a:gd name="connsiteX50" fmla="*/ 317500 w 2396067"/>
                <a:gd name="connsiteY50" fmla="*/ 1079500 h 2616200"/>
                <a:gd name="connsiteX51" fmla="*/ 296333 w 2396067"/>
                <a:gd name="connsiteY51" fmla="*/ 1079500 h 2616200"/>
                <a:gd name="connsiteX52" fmla="*/ 296333 w 2396067"/>
                <a:gd name="connsiteY52" fmla="*/ 736600 h 2616200"/>
                <a:gd name="connsiteX53" fmla="*/ 279400 w 2396067"/>
                <a:gd name="connsiteY53" fmla="*/ 736600 h 2616200"/>
                <a:gd name="connsiteX54" fmla="*/ 279400 w 2396067"/>
                <a:gd name="connsiteY54" fmla="*/ 575734 h 2616200"/>
                <a:gd name="connsiteX55" fmla="*/ 254000 w 2396067"/>
                <a:gd name="connsiteY55" fmla="*/ 575734 h 2616200"/>
                <a:gd name="connsiteX56" fmla="*/ 254000 w 2396067"/>
                <a:gd name="connsiteY56" fmla="*/ 419100 h 2616200"/>
                <a:gd name="connsiteX57" fmla="*/ 220133 w 2396067"/>
                <a:gd name="connsiteY57" fmla="*/ 419100 h 2616200"/>
                <a:gd name="connsiteX58" fmla="*/ 220133 w 2396067"/>
                <a:gd name="connsiteY58" fmla="*/ 292100 h 2616200"/>
                <a:gd name="connsiteX59" fmla="*/ 198967 w 2396067"/>
                <a:gd name="connsiteY59" fmla="*/ 292100 h 2616200"/>
                <a:gd name="connsiteX60" fmla="*/ 198967 w 2396067"/>
                <a:gd name="connsiteY60" fmla="*/ 228600 h 2616200"/>
                <a:gd name="connsiteX61" fmla="*/ 169333 w 2396067"/>
                <a:gd name="connsiteY61" fmla="*/ 228600 h 2616200"/>
                <a:gd name="connsiteX62" fmla="*/ 169333 w 2396067"/>
                <a:gd name="connsiteY62" fmla="*/ 182034 h 2616200"/>
                <a:gd name="connsiteX63" fmla="*/ 148167 w 2396067"/>
                <a:gd name="connsiteY63" fmla="*/ 182034 h 2616200"/>
                <a:gd name="connsiteX64" fmla="*/ 148167 w 2396067"/>
                <a:gd name="connsiteY64" fmla="*/ 118534 h 2616200"/>
                <a:gd name="connsiteX65" fmla="*/ 110067 w 2396067"/>
                <a:gd name="connsiteY65" fmla="*/ 118534 h 2616200"/>
                <a:gd name="connsiteX66" fmla="*/ 110067 w 2396067"/>
                <a:gd name="connsiteY66" fmla="*/ 71967 h 2616200"/>
                <a:gd name="connsiteX67" fmla="*/ 80433 w 2396067"/>
                <a:gd name="connsiteY67" fmla="*/ 71967 h 2616200"/>
                <a:gd name="connsiteX68" fmla="*/ 80433 w 2396067"/>
                <a:gd name="connsiteY68" fmla="*/ 21167 h 2616200"/>
                <a:gd name="connsiteX69" fmla="*/ 33867 w 2396067"/>
                <a:gd name="connsiteY69" fmla="*/ 21167 h 2616200"/>
                <a:gd name="connsiteX70" fmla="*/ 33867 w 2396067"/>
                <a:gd name="connsiteY70" fmla="*/ 0 h 2616200"/>
                <a:gd name="connsiteX71" fmla="*/ 0 w 2396067"/>
                <a:gd name="connsiteY71" fmla="*/ 0 h 26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396067" h="2616200">
                  <a:moveTo>
                    <a:pt x="2396067" y="2616200"/>
                  </a:moveTo>
                  <a:lnTo>
                    <a:pt x="2396067" y="2438400"/>
                  </a:lnTo>
                  <a:lnTo>
                    <a:pt x="1841500" y="2438400"/>
                  </a:lnTo>
                  <a:lnTo>
                    <a:pt x="1841500" y="2341034"/>
                  </a:lnTo>
                  <a:lnTo>
                    <a:pt x="1756833" y="2341034"/>
                  </a:lnTo>
                  <a:lnTo>
                    <a:pt x="1756833" y="2286000"/>
                  </a:lnTo>
                  <a:lnTo>
                    <a:pt x="1244600" y="2286000"/>
                  </a:lnTo>
                  <a:lnTo>
                    <a:pt x="1244600" y="2286000"/>
                  </a:lnTo>
                  <a:lnTo>
                    <a:pt x="1244600" y="2247900"/>
                  </a:lnTo>
                  <a:lnTo>
                    <a:pt x="1181100" y="2247900"/>
                  </a:lnTo>
                  <a:lnTo>
                    <a:pt x="1181100" y="2218267"/>
                  </a:lnTo>
                  <a:lnTo>
                    <a:pt x="1096433" y="2218267"/>
                  </a:lnTo>
                  <a:lnTo>
                    <a:pt x="1096433" y="2192867"/>
                  </a:lnTo>
                  <a:lnTo>
                    <a:pt x="1075267" y="2192867"/>
                  </a:lnTo>
                  <a:lnTo>
                    <a:pt x="1075267" y="2163234"/>
                  </a:lnTo>
                  <a:lnTo>
                    <a:pt x="897467" y="2163234"/>
                  </a:lnTo>
                  <a:lnTo>
                    <a:pt x="897467" y="2040467"/>
                  </a:lnTo>
                  <a:lnTo>
                    <a:pt x="833967" y="2040467"/>
                  </a:lnTo>
                  <a:lnTo>
                    <a:pt x="833967" y="1985434"/>
                  </a:lnTo>
                  <a:lnTo>
                    <a:pt x="770467" y="1985434"/>
                  </a:lnTo>
                  <a:lnTo>
                    <a:pt x="770467" y="1985434"/>
                  </a:lnTo>
                  <a:lnTo>
                    <a:pt x="711200" y="1985434"/>
                  </a:lnTo>
                  <a:lnTo>
                    <a:pt x="711200" y="1943100"/>
                  </a:lnTo>
                  <a:lnTo>
                    <a:pt x="681567" y="1943100"/>
                  </a:lnTo>
                  <a:lnTo>
                    <a:pt x="681567" y="1917700"/>
                  </a:lnTo>
                  <a:lnTo>
                    <a:pt x="643467" y="1917700"/>
                  </a:lnTo>
                  <a:lnTo>
                    <a:pt x="643467" y="1883834"/>
                  </a:lnTo>
                  <a:lnTo>
                    <a:pt x="626533" y="1883834"/>
                  </a:lnTo>
                  <a:lnTo>
                    <a:pt x="626533" y="1807634"/>
                  </a:lnTo>
                  <a:lnTo>
                    <a:pt x="605367" y="1807634"/>
                  </a:lnTo>
                  <a:lnTo>
                    <a:pt x="605367" y="1769534"/>
                  </a:lnTo>
                  <a:lnTo>
                    <a:pt x="584200" y="1769534"/>
                  </a:lnTo>
                  <a:lnTo>
                    <a:pt x="584200" y="1748367"/>
                  </a:lnTo>
                  <a:lnTo>
                    <a:pt x="554567" y="1748367"/>
                  </a:lnTo>
                  <a:lnTo>
                    <a:pt x="554567" y="1714500"/>
                  </a:lnTo>
                  <a:lnTo>
                    <a:pt x="508000" y="1714500"/>
                  </a:lnTo>
                  <a:lnTo>
                    <a:pt x="508000" y="1667934"/>
                  </a:lnTo>
                  <a:lnTo>
                    <a:pt x="508000" y="1667934"/>
                  </a:lnTo>
                  <a:lnTo>
                    <a:pt x="469900" y="1667934"/>
                  </a:lnTo>
                  <a:lnTo>
                    <a:pt x="469900" y="1604434"/>
                  </a:lnTo>
                  <a:lnTo>
                    <a:pt x="427567" y="1604434"/>
                  </a:lnTo>
                  <a:lnTo>
                    <a:pt x="427567" y="1570567"/>
                  </a:lnTo>
                  <a:lnTo>
                    <a:pt x="397933" y="1570567"/>
                  </a:lnTo>
                  <a:lnTo>
                    <a:pt x="397933" y="1528234"/>
                  </a:lnTo>
                  <a:lnTo>
                    <a:pt x="359833" y="1528234"/>
                  </a:lnTo>
                  <a:lnTo>
                    <a:pt x="359833" y="1460500"/>
                  </a:lnTo>
                  <a:lnTo>
                    <a:pt x="338667" y="1460500"/>
                  </a:lnTo>
                  <a:lnTo>
                    <a:pt x="338667" y="1316567"/>
                  </a:lnTo>
                  <a:lnTo>
                    <a:pt x="338667" y="1316567"/>
                  </a:lnTo>
                  <a:lnTo>
                    <a:pt x="317500" y="1316567"/>
                  </a:lnTo>
                  <a:lnTo>
                    <a:pt x="317500" y="1079500"/>
                  </a:lnTo>
                  <a:lnTo>
                    <a:pt x="296333" y="1079500"/>
                  </a:lnTo>
                  <a:lnTo>
                    <a:pt x="296333" y="736600"/>
                  </a:lnTo>
                  <a:lnTo>
                    <a:pt x="279400" y="736600"/>
                  </a:lnTo>
                  <a:lnTo>
                    <a:pt x="279400" y="575734"/>
                  </a:lnTo>
                  <a:lnTo>
                    <a:pt x="254000" y="575734"/>
                  </a:lnTo>
                  <a:lnTo>
                    <a:pt x="254000" y="419100"/>
                  </a:lnTo>
                  <a:lnTo>
                    <a:pt x="220133" y="419100"/>
                  </a:lnTo>
                  <a:lnTo>
                    <a:pt x="220133" y="292100"/>
                  </a:lnTo>
                  <a:lnTo>
                    <a:pt x="198967" y="292100"/>
                  </a:lnTo>
                  <a:lnTo>
                    <a:pt x="198967" y="228600"/>
                  </a:lnTo>
                  <a:lnTo>
                    <a:pt x="169333" y="228600"/>
                  </a:lnTo>
                  <a:lnTo>
                    <a:pt x="169333" y="182034"/>
                  </a:lnTo>
                  <a:lnTo>
                    <a:pt x="148167" y="182034"/>
                  </a:lnTo>
                  <a:lnTo>
                    <a:pt x="148167" y="118534"/>
                  </a:lnTo>
                  <a:lnTo>
                    <a:pt x="110067" y="118534"/>
                  </a:lnTo>
                  <a:lnTo>
                    <a:pt x="110067" y="71967"/>
                  </a:lnTo>
                  <a:lnTo>
                    <a:pt x="80433" y="71967"/>
                  </a:lnTo>
                  <a:lnTo>
                    <a:pt x="80433" y="21167"/>
                  </a:lnTo>
                  <a:lnTo>
                    <a:pt x="33867" y="21167"/>
                  </a:lnTo>
                  <a:lnTo>
                    <a:pt x="33867"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03" name="Group 202">
              <a:extLst>
                <a:ext uri="{FF2B5EF4-FFF2-40B4-BE49-F238E27FC236}">
                  <a16:creationId xmlns:a16="http://schemas.microsoft.com/office/drawing/2014/main" xmlns="" id="{9FCAA261-ED7B-5C4A-BA00-970ECEA70CCB}"/>
                </a:ext>
              </a:extLst>
            </p:cNvPr>
            <p:cNvGrpSpPr/>
            <p:nvPr/>
          </p:nvGrpSpPr>
          <p:grpSpPr>
            <a:xfrm>
              <a:off x="1257300" y="2106293"/>
              <a:ext cx="2396067" cy="2505597"/>
              <a:chOff x="1257300" y="2106293"/>
              <a:chExt cx="2396067" cy="2505597"/>
            </a:xfrm>
          </p:grpSpPr>
          <p:cxnSp>
            <p:nvCxnSpPr>
              <p:cNvPr id="171" name="Straight Connector 170">
                <a:extLst>
                  <a:ext uri="{FF2B5EF4-FFF2-40B4-BE49-F238E27FC236}">
                    <a16:creationId xmlns:a16="http://schemas.microsoft.com/office/drawing/2014/main" xmlns="" id="{CDC1BCFE-F80A-314B-B1B4-D8865A756472}"/>
                  </a:ext>
                </a:extLst>
              </p:cNvPr>
              <p:cNvCxnSpPr>
                <a:cxnSpLocks/>
              </p:cNvCxnSpPr>
              <p:nvPr/>
            </p:nvCxnSpPr>
            <p:spPr bwMode="auto">
              <a:xfrm rot="5400000">
                <a:off x="3613360" y="4571883"/>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xmlns="" id="{C45155A5-2DDD-6245-9992-A9C49CB7D8D0}"/>
                  </a:ext>
                </a:extLst>
              </p:cNvPr>
              <p:cNvCxnSpPr>
                <a:cxnSpLocks/>
              </p:cNvCxnSpPr>
              <p:nvPr/>
            </p:nvCxnSpPr>
            <p:spPr bwMode="auto">
              <a:xfrm rot="5400000">
                <a:off x="2995293" y="4470283"/>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xmlns="" id="{73EA3905-4C9F-0E46-B6C3-EC5ED6AB6A80}"/>
                  </a:ext>
                </a:extLst>
              </p:cNvPr>
              <p:cNvCxnSpPr>
                <a:cxnSpLocks/>
              </p:cNvCxnSpPr>
              <p:nvPr/>
            </p:nvCxnSpPr>
            <p:spPr bwMode="auto">
              <a:xfrm rot="5400000">
                <a:off x="2787860" y="442592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xmlns="" id="{E128C805-0F55-B244-B7AE-8FDCB25E78F2}"/>
                  </a:ext>
                </a:extLst>
              </p:cNvPr>
              <p:cNvCxnSpPr>
                <a:cxnSpLocks/>
              </p:cNvCxnSpPr>
              <p:nvPr/>
            </p:nvCxnSpPr>
            <p:spPr bwMode="auto">
              <a:xfrm rot="5400000">
                <a:off x="2758226" y="442592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xmlns="" id="{CD35352E-CA8E-0645-A160-C01390201608}"/>
                  </a:ext>
                </a:extLst>
              </p:cNvPr>
              <p:cNvCxnSpPr>
                <a:cxnSpLocks/>
              </p:cNvCxnSpPr>
              <p:nvPr/>
            </p:nvCxnSpPr>
            <p:spPr bwMode="auto">
              <a:xfrm rot="5400000">
                <a:off x="2588565" y="442579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xmlns="" id="{F1C7593F-F53E-B346-BBFC-522F2A5BF0BF}"/>
                  </a:ext>
                </a:extLst>
              </p:cNvPr>
              <p:cNvCxnSpPr>
                <a:cxnSpLocks/>
              </p:cNvCxnSpPr>
              <p:nvPr/>
            </p:nvCxnSpPr>
            <p:spPr bwMode="auto">
              <a:xfrm rot="5400000">
                <a:off x="2359965" y="4351185"/>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xmlns="" id="{DC5A3ABD-A64D-284E-991A-F4C7848EC0DA}"/>
                  </a:ext>
                </a:extLst>
              </p:cNvPr>
              <p:cNvCxnSpPr>
                <a:cxnSpLocks/>
              </p:cNvCxnSpPr>
              <p:nvPr/>
            </p:nvCxnSpPr>
            <p:spPr bwMode="auto">
              <a:xfrm rot="5400000">
                <a:off x="2385366" y="4351185"/>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xmlns="" id="{01C44CA0-979A-F043-88CB-673E624A7D1A}"/>
                  </a:ext>
                </a:extLst>
              </p:cNvPr>
              <p:cNvCxnSpPr>
                <a:cxnSpLocks/>
              </p:cNvCxnSpPr>
              <p:nvPr/>
            </p:nvCxnSpPr>
            <p:spPr bwMode="auto">
              <a:xfrm rot="5400000">
                <a:off x="2275298" y="4309215"/>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xmlns="" id="{9A80B7FA-59FC-C64E-A9EF-01BE4970DB23}"/>
                  </a:ext>
                </a:extLst>
              </p:cNvPr>
              <p:cNvCxnSpPr>
                <a:cxnSpLocks/>
              </p:cNvCxnSpPr>
              <p:nvPr/>
            </p:nvCxnSpPr>
            <p:spPr bwMode="auto">
              <a:xfrm rot="5400000">
                <a:off x="2097498" y="418310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xmlns="" id="{EBD86828-2335-0B4B-9A65-9D767AC3FCD1}"/>
                  </a:ext>
                </a:extLst>
              </p:cNvPr>
              <p:cNvCxnSpPr>
                <a:cxnSpLocks/>
              </p:cNvCxnSpPr>
              <p:nvPr/>
            </p:nvCxnSpPr>
            <p:spPr bwMode="auto">
              <a:xfrm rot="5400000">
                <a:off x="2072097" y="4179763"/>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xmlns="" id="{ECD1C482-CB4F-CA4B-8B23-DD1F6D2389EC}"/>
                  </a:ext>
                </a:extLst>
              </p:cNvPr>
              <p:cNvCxnSpPr>
                <a:cxnSpLocks/>
              </p:cNvCxnSpPr>
              <p:nvPr/>
            </p:nvCxnSpPr>
            <p:spPr bwMode="auto">
              <a:xfrm rot="5400000">
                <a:off x="2131034" y="4292279"/>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xmlns="" id="{55483459-BA3C-1A4E-9E99-D26C3FFB1C7C}"/>
                  </a:ext>
                </a:extLst>
              </p:cNvPr>
              <p:cNvCxnSpPr>
                <a:cxnSpLocks/>
              </p:cNvCxnSpPr>
              <p:nvPr/>
            </p:nvCxnSpPr>
            <p:spPr bwMode="auto">
              <a:xfrm rot="5400000">
                <a:off x="1970167" y="412673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xmlns="" id="{23E2AA71-AC67-7B44-BA0C-4E5888B7E2B9}"/>
                  </a:ext>
                </a:extLst>
              </p:cNvPr>
              <p:cNvCxnSpPr>
                <a:cxnSpLocks/>
              </p:cNvCxnSpPr>
              <p:nvPr/>
            </p:nvCxnSpPr>
            <p:spPr bwMode="auto">
              <a:xfrm rot="5400000">
                <a:off x="1995565" y="4126293"/>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xmlns="" id="{C1EE5F29-DBA3-7741-A159-D402D5E94DA9}"/>
                  </a:ext>
                </a:extLst>
              </p:cNvPr>
              <p:cNvCxnSpPr>
                <a:cxnSpLocks/>
              </p:cNvCxnSpPr>
              <p:nvPr/>
            </p:nvCxnSpPr>
            <p:spPr bwMode="auto">
              <a:xfrm rot="5400000">
                <a:off x="1584932" y="3652160"/>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xmlns="" id="{BF6304F8-4087-EF47-81FB-66402E1C015B}"/>
                  </a:ext>
                </a:extLst>
              </p:cNvPr>
              <p:cNvCxnSpPr>
                <a:cxnSpLocks/>
              </p:cNvCxnSpPr>
              <p:nvPr/>
            </p:nvCxnSpPr>
            <p:spPr bwMode="auto">
              <a:xfrm rot="5400000">
                <a:off x="1313998" y="2225527"/>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xmlns="" id="{B1325FF0-D46A-244F-8383-83B2491B288C}"/>
                  </a:ext>
                </a:extLst>
              </p:cNvPr>
              <p:cNvCxnSpPr>
                <a:cxnSpLocks/>
              </p:cNvCxnSpPr>
              <p:nvPr/>
            </p:nvCxnSpPr>
            <p:spPr bwMode="auto">
              <a:xfrm rot="5400000">
                <a:off x="1217293" y="2146300"/>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xmlns="" id="{5839FF24-23CD-0D4C-B33D-54158F6FEAAC}"/>
                  </a:ext>
                </a:extLst>
              </p:cNvPr>
              <p:cNvCxnSpPr>
                <a:cxnSpLocks/>
              </p:cNvCxnSpPr>
              <p:nvPr/>
            </p:nvCxnSpPr>
            <p:spPr bwMode="auto">
              <a:xfrm rot="5400000">
                <a:off x="1268094" y="2167468"/>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xmlns="" id="{395A0B63-4011-D441-9A50-07B9E3401537}"/>
                  </a:ext>
                </a:extLst>
              </p:cNvPr>
              <p:cNvCxnSpPr>
                <a:cxnSpLocks/>
              </p:cNvCxnSpPr>
              <p:nvPr/>
            </p:nvCxnSpPr>
            <p:spPr bwMode="auto">
              <a:xfrm rot="10800000">
                <a:off x="1348528" y="2264832"/>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xmlns="" id="{E5A86055-271C-5344-92A6-4016D269F8E3}"/>
                  </a:ext>
                </a:extLst>
              </p:cNvPr>
              <p:cNvCxnSpPr>
                <a:cxnSpLocks/>
              </p:cNvCxnSpPr>
              <p:nvPr/>
            </p:nvCxnSpPr>
            <p:spPr bwMode="auto">
              <a:xfrm rot="10800000">
                <a:off x="1471297" y="2645831"/>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xmlns="" id="{923D7221-4920-214F-9539-1683834FFC3B}"/>
                  </a:ext>
                </a:extLst>
              </p:cNvPr>
              <p:cNvCxnSpPr>
                <a:cxnSpLocks/>
              </p:cNvCxnSpPr>
              <p:nvPr/>
            </p:nvCxnSpPr>
            <p:spPr bwMode="auto">
              <a:xfrm rot="10800000">
                <a:off x="1496696" y="2806697"/>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xmlns="" id="{796877DE-8C1E-DE48-85BE-045DBC8060D1}"/>
                  </a:ext>
                </a:extLst>
              </p:cNvPr>
              <p:cNvCxnSpPr>
                <a:cxnSpLocks/>
              </p:cNvCxnSpPr>
              <p:nvPr/>
            </p:nvCxnSpPr>
            <p:spPr bwMode="auto">
              <a:xfrm rot="10800000">
                <a:off x="1496700" y="2747433"/>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xmlns="" id="{2E194310-54ED-FD4D-96D5-2C76BBCCE858}"/>
                  </a:ext>
                </a:extLst>
              </p:cNvPr>
              <p:cNvCxnSpPr>
                <a:cxnSpLocks/>
              </p:cNvCxnSpPr>
              <p:nvPr/>
            </p:nvCxnSpPr>
            <p:spPr bwMode="auto">
              <a:xfrm rot="10800000">
                <a:off x="1511311" y="311996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xmlns="" id="{8944AE09-F47D-5447-8019-93F0BAA5E65D}"/>
                  </a:ext>
                </a:extLst>
              </p:cNvPr>
              <p:cNvCxnSpPr>
                <a:cxnSpLocks/>
              </p:cNvCxnSpPr>
              <p:nvPr/>
            </p:nvCxnSpPr>
            <p:spPr bwMode="auto">
              <a:xfrm rot="10800000">
                <a:off x="1536710" y="3246967"/>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xmlns="" id="{A2AB7AD1-1FAD-BD4B-87B5-40BA53E7B7F3}"/>
                  </a:ext>
                </a:extLst>
              </p:cNvPr>
              <p:cNvCxnSpPr>
                <a:cxnSpLocks/>
              </p:cNvCxnSpPr>
              <p:nvPr/>
            </p:nvCxnSpPr>
            <p:spPr bwMode="auto">
              <a:xfrm rot="10800000">
                <a:off x="1536711" y="3331634"/>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xmlns="" id="{AD28AC21-396D-3B4D-80D3-743FB196BF2E}"/>
                  </a:ext>
                </a:extLst>
              </p:cNvPr>
              <p:cNvCxnSpPr>
                <a:cxnSpLocks/>
              </p:cNvCxnSpPr>
              <p:nvPr/>
            </p:nvCxnSpPr>
            <p:spPr bwMode="auto">
              <a:xfrm rot="10800000">
                <a:off x="1540944" y="3450165"/>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xmlns="" id="{C6BE9C35-A3BB-5D46-9334-2C1C616BFAAA}"/>
                  </a:ext>
                </a:extLst>
              </p:cNvPr>
              <p:cNvCxnSpPr>
                <a:cxnSpLocks/>
              </p:cNvCxnSpPr>
              <p:nvPr/>
            </p:nvCxnSpPr>
            <p:spPr bwMode="auto">
              <a:xfrm rot="10800000">
                <a:off x="1557879" y="3564467"/>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xmlns="" id="{03725023-5A90-DA42-ABEF-58D9D8F1900D}"/>
                  </a:ext>
                </a:extLst>
              </p:cNvPr>
              <p:cNvCxnSpPr>
                <a:cxnSpLocks/>
              </p:cNvCxnSpPr>
              <p:nvPr/>
            </p:nvCxnSpPr>
            <p:spPr bwMode="auto">
              <a:xfrm rot="10800000">
                <a:off x="1595981" y="3666067"/>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xmlns="" id="{99A6CDC3-1C10-4F47-ADD2-EC5D56E5D916}"/>
                  </a:ext>
                </a:extLst>
              </p:cNvPr>
              <p:cNvCxnSpPr>
                <a:cxnSpLocks/>
              </p:cNvCxnSpPr>
              <p:nvPr/>
            </p:nvCxnSpPr>
            <p:spPr bwMode="auto">
              <a:xfrm rot="10800000">
                <a:off x="1841515" y="397509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xmlns="" id="{4FB4418A-80B0-D34F-9B35-076C25859D6B}"/>
                  </a:ext>
                </a:extLst>
              </p:cNvPr>
              <p:cNvCxnSpPr>
                <a:cxnSpLocks/>
              </p:cNvCxnSpPr>
              <p:nvPr/>
            </p:nvCxnSpPr>
            <p:spPr bwMode="auto">
              <a:xfrm rot="10800000">
                <a:off x="3060712" y="4525431"/>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xmlns="" id="{D4FC65EC-E5AF-024B-9893-F2895509F0A6}"/>
                  </a:ext>
                </a:extLst>
              </p:cNvPr>
              <p:cNvCxnSpPr>
                <a:cxnSpLocks/>
              </p:cNvCxnSpPr>
              <p:nvPr/>
            </p:nvCxnSpPr>
            <p:spPr bwMode="auto">
              <a:xfrm rot="10800000">
                <a:off x="3060716" y="4567765"/>
                <a:ext cx="80014" cy="0"/>
              </a:xfrm>
              <a:prstGeom prst="line">
                <a:avLst/>
              </a:prstGeom>
              <a:noFill/>
              <a:ln w="15875" cap="flat" cmpd="sng" algn="ctr">
                <a:solidFill>
                  <a:schemeClr val="accent3"/>
                </a:solidFill>
                <a:prstDash val="solid"/>
                <a:round/>
                <a:headEnd type="none" w="med" len="med"/>
                <a:tailEnd type="none" w="med" len="med"/>
              </a:ln>
              <a:effectLst/>
            </p:spPr>
          </p:cxnSp>
        </p:grpSp>
      </p:grpSp>
      <p:grpSp>
        <p:nvGrpSpPr>
          <p:cNvPr id="8" name="Group 7">
            <a:extLst>
              <a:ext uri="{FF2B5EF4-FFF2-40B4-BE49-F238E27FC236}">
                <a16:creationId xmlns:a16="http://schemas.microsoft.com/office/drawing/2014/main" xmlns="" id="{A9A69498-8BEF-9D4E-9071-9B3A101A4B89}"/>
              </a:ext>
            </a:extLst>
          </p:cNvPr>
          <p:cNvGrpSpPr/>
          <p:nvPr/>
        </p:nvGrpSpPr>
        <p:grpSpPr>
          <a:xfrm>
            <a:off x="8302419" y="2089189"/>
            <a:ext cx="3032689" cy="1398950"/>
            <a:chOff x="8511828" y="2161031"/>
            <a:chExt cx="3032689" cy="1398950"/>
          </a:xfrm>
          <a:noFill/>
        </p:grpSpPr>
        <p:sp>
          <p:nvSpPr>
            <p:cNvPr id="18" name="TextBox 17">
              <a:extLst>
                <a:ext uri="{FF2B5EF4-FFF2-40B4-BE49-F238E27FC236}">
                  <a16:creationId xmlns:a16="http://schemas.microsoft.com/office/drawing/2014/main" xmlns="" id="{D27B72D6-D556-45FE-8EC4-A2022F7848B6}"/>
                </a:ext>
              </a:extLst>
            </p:cNvPr>
            <p:cNvSpPr txBox="1"/>
            <p:nvPr/>
          </p:nvSpPr>
          <p:spPr bwMode="auto">
            <a:xfrm>
              <a:off x="8646803" y="2975206"/>
              <a:ext cx="2616421" cy="584775"/>
            </a:xfrm>
            <a:prstGeom prst="rect">
              <a:avLst/>
            </a:prstGeom>
            <a:grp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0.40 (95% CI: 0.31-0.52;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 .0001)</a:t>
              </a:r>
            </a:p>
          </p:txBody>
        </p:sp>
        <p:sp>
          <p:nvSpPr>
            <p:cNvPr id="21" name="TextBox 20">
              <a:extLst>
                <a:ext uri="{FF2B5EF4-FFF2-40B4-BE49-F238E27FC236}">
                  <a16:creationId xmlns:a16="http://schemas.microsoft.com/office/drawing/2014/main" xmlns="" id="{47B2F88B-59DA-49A6-835A-331CC32E534F}"/>
                </a:ext>
              </a:extLst>
            </p:cNvPr>
            <p:cNvSpPr txBox="1"/>
            <p:nvPr/>
          </p:nvSpPr>
          <p:spPr bwMode="auto">
            <a:xfrm>
              <a:off x="9147193" y="2161031"/>
              <a:ext cx="2397324" cy="830997"/>
            </a:xfrm>
            <a:prstGeom prst="rect">
              <a:avLst/>
            </a:prstGeom>
            <a:grp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PFS, Mos (95% CI)</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 (3.7-5.4)</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 (1.5-1.7)</a:t>
              </a:r>
            </a:p>
          </p:txBody>
        </p:sp>
        <p:sp>
          <p:nvSpPr>
            <p:cNvPr id="22" name="TextBox 21">
              <a:extLst>
                <a:ext uri="{FF2B5EF4-FFF2-40B4-BE49-F238E27FC236}">
                  <a16:creationId xmlns:a16="http://schemas.microsoft.com/office/drawing/2014/main" xmlns="" id="{42CFCE75-42E6-4082-AD82-B3830AD789AB}"/>
                </a:ext>
              </a:extLst>
            </p:cNvPr>
            <p:cNvSpPr txBox="1"/>
            <p:nvPr/>
          </p:nvSpPr>
          <p:spPr bwMode="auto">
            <a:xfrm>
              <a:off x="8511828" y="2438030"/>
              <a:ext cx="852028" cy="584775"/>
            </a:xfrm>
            <a:prstGeom prst="rect">
              <a:avLst/>
            </a:prstGeom>
            <a:grpFill/>
            <a:ln>
              <a:noFill/>
            </a:ln>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Doublet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Control</a:t>
              </a:r>
            </a:p>
          </p:txBody>
        </p:sp>
      </p:grpSp>
      <p:grpSp>
        <p:nvGrpSpPr>
          <p:cNvPr id="78" name="Group 77">
            <a:extLst>
              <a:ext uri="{FF2B5EF4-FFF2-40B4-BE49-F238E27FC236}">
                <a16:creationId xmlns:a16="http://schemas.microsoft.com/office/drawing/2014/main" xmlns="" id="{EE642D09-00F3-D645-9418-CB91A5198890}"/>
              </a:ext>
            </a:extLst>
          </p:cNvPr>
          <p:cNvGrpSpPr/>
          <p:nvPr/>
        </p:nvGrpSpPr>
        <p:grpSpPr>
          <a:xfrm>
            <a:off x="6074485" y="2078702"/>
            <a:ext cx="5109091" cy="3218347"/>
            <a:chOff x="263802" y="2137979"/>
            <a:chExt cx="5109091" cy="3218347"/>
          </a:xfrm>
        </p:grpSpPr>
        <p:grpSp>
          <p:nvGrpSpPr>
            <p:cNvPr id="79" name="Group 78">
              <a:extLst>
                <a:ext uri="{FF2B5EF4-FFF2-40B4-BE49-F238E27FC236}">
                  <a16:creationId xmlns:a16="http://schemas.microsoft.com/office/drawing/2014/main" xmlns="" id="{B46F47AA-8B92-2C4D-BC0A-CA1670F35F0C}"/>
                </a:ext>
              </a:extLst>
            </p:cNvPr>
            <p:cNvGrpSpPr/>
            <p:nvPr/>
          </p:nvGrpSpPr>
          <p:grpSpPr>
            <a:xfrm>
              <a:off x="688404" y="2137981"/>
              <a:ext cx="165143" cy="2825722"/>
              <a:chOff x="1323780" y="1085863"/>
              <a:chExt cx="228600" cy="2557730"/>
            </a:xfrm>
          </p:grpSpPr>
          <p:sp>
            <p:nvSpPr>
              <p:cNvPr id="119" name="TextBox 15387">
                <a:extLst>
                  <a:ext uri="{FF2B5EF4-FFF2-40B4-BE49-F238E27FC236}">
                    <a16:creationId xmlns:a16="http://schemas.microsoft.com/office/drawing/2014/main" xmlns="" id="{696BA83C-2A0C-2044-94CA-E9A9A47B22C2}"/>
                  </a:ext>
                </a:extLst>
              </p:cNvPr>
              <p:cNvSpPr txBox="1">
                <a:spLocks noChangeArrowheads="1"/>
              </p:cNvSpPr>
              <p:nvPr/>
            </p:nvSpPr>
            <p:spPr bwMode="auto">
              <a:xfrm>
                <a:off x="1323780" y="3493525"/>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0</a:t>
                </a:r>
              </a:p>
            </p:txBody>
          </p:sp>
          <p:sp>
            <p:nvSpPr>
              <p:cNvPr id="120" name="TextBox 15388">
                <a:extLst>
                  <a:ext uri="{FF2B5EF4-FFF2-40B4-BE49-F238E27FC236}">
                    <a16:creationId xmlns:a16="http://schemas.microsoft.com/office/drawing/2014/main" xmlns="" id="{3EBE86F4-9909-0A45-8593-66E73961A8A2}"/>
                  </a:ext>
                </a:extLst>
              </p:cNvPr>
              <p:cNvSpPr txBox="1">
                <a:spLocks noChangeArrowheads="1"/>
              </p:cNvSpPr>
              <p:nvPr/>
            </p:nvSpPr>
            <p:spPr bwMode="auto">
              <a:xfrm>
                <a:off x="1323780" y="3252937"/>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10</a:t>
                </a:r>
              </a:p>
            </p:txBody>
          </p:sp>
          <p:sp>
            <p:nvSpPr>
              <p:cNvPr id="121" name="TextBox 15389">
                <a:extLst>
                  <a:ext uri="{FF2B5EF4-FFF2-40B4-BE49-F238E27FC236}">
                    <a16:creationId xmlns:a16="http://schemas.microsoft.com/office/drawing/2014/main" xmlns="" id="{53EB273F-96C5-5645-AA04-F78D1936926D}"/>
                  </a:ext>
                </a:extLst>
              </p:cNvPr>
              <p:cNvSpPr txBox="1">
                <a:spLocks noChangeArrowheads="1"/>
              </p:cNvSpPr>
              <p:nvPr/>
            </p:nvSpPr>
            <p:spPr bwMode="auto">
              <a:xfrm>
                <a:off x="1323780" y="3011756"/>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20</a:t>
                </a:r>
              </a:p>
            </p:txBody>
          </p:sp>
          <p:sp>
            <p:nvSpPr>
              <p:cNvPr id="122" name="TextBox 15390">
                <a:extLst>
                  <a:ext uri="{FF2B5EF4-FFF2-40B4-BE49-F238E27FC236}">
                    <a16:creationId xmlns:a16="http://schemas.microsoft.com/office/drawing/2014/main" xmlns="" id="{6B145A96-02BE-8E46-A688-249764831037}"/>
                  </a:ext>
                </a:extLst>
              </p:cNvPr>
              <p:cNvSpPr txBox="1">
                <a:spLocks noChangeArrowheads="1"/>
              </p:cNvSpPr>
              <p:nvPr/>
            </p:nvSpPr>
            <p:spPr bwMode="auto">
              <a:xfrm>
                <a:off x="1323780" y="2771168"/>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30</a:t>
                </a:r>
              </a:p>
            </p:txBody>
          </p:sp>
          <p:sp>
            <p:nvSpPr>
              <p:cNvPr id="123" name="TextBox 159">
                <a:extLst>
                  <a:ext uri="{FF2B5EF4-FFF2-40B4-BE49-F238E27FC236}">
                    <a16:creationId xmlns:a16="http://schemas.microsoft.com/office/drawing/2014/main" xmlns="" id="{CCA679AD-9E11-684E-A70B-6C1DE1BB4C22}"/>
                  </a:ext>
                </a:extLst>
              </p:cNvPr>
              <p:cNvSpPr txBox="1">
                <a:spLocks noChangeArrowheads="1"/>
              </p:cNvSpPr>
              <p:nvPr/>
            </p:nvSpPr>
            <p:spPr bwMode="auto">
              <a:xfrm>
                <a:off x="1323780" y="2530579"/>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40</a:t>
                </a:r>
              </a:p>
            </p:txBody>
          </p:sp>
          <p:sp>
            <p:nvSpPr>
              <p:cNvPr id="124" name="TextBox 162">
                <a:extLst>
                  <a:ext uri="{FF2B5EF4-FFF2-40B4-BE49-F238E27FC236}">
                    <a16:creationId xmlns:a16="http://schemas.microsoft.com/office/drawing/2014/main" xmlns="" id="{B92A5594-0F90-7B40-90A3-4E33F81645AF}"/>
                  </a:ext>
                </a:extLst>
              </p:cNvPr>
              <p:cNvSpPr txBox="1">
                <a:spLocks noChangeArrowheads="1"/>
              </p:cNvSpPr>
              <p:nvPr/>
            </p:nvSpPr>
            <p:spPr bwMode="auto">
              <a:xfrm>
                <a:off x="1323780" y="2289399"/>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50</a:t>
                </a:r>
              </a:p>
            </p:txBody>
          </p:sp>
          <p:sp>
            <p:nvSpPr>
              <p:cNvPr id="125" name="TextBox 163">
                <a:extLst>
                  <a:ext uri="{FF2B5EF4-FFF2-40B4-BE49-F238E27FC236}">
                    <a16:creationId xmlns:a16="http://schemas.microsoft.com/office/drawing/2014/main" xmlns="" id="{1377B824-AAA7-7148-9C7F-2169B4EB3965}"/>
                  </a:ext>
                </a:extLst>
              </p:cNvPr>
              <p:cNvSpPr txBox="1">
                <a:spLocks noChangeArrowheads="1"/>
              </p:cNvSpPr>
              <p:nvPr/>
            </p:nvSpPr>
            <p:spPr bwMode="auto">
              <a:xfrm>
                <a:off x="1323780" y="2048809"/>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60</a:t>
                </a:r>
              </a:p>
            </p:txBody>
          </p:sp>
          <p:sp>
            <p:nvSpPr>
              <p:cNvPr id="126" name="TextBox 164">
                <a:extLst>
                  <a:ext uri="{FF2B5EF4-FFF2-40B4-BE49-F238E27FC236}">
                    <a16:creationId xmlns:a16="http://schemas.microsoft.com/office/drawing/2014/main" xmlns="" id="{0D569E4B-2DBB-3744-8107-26666FEBA0F0}"/>
                  </a:ext>
                </a:extLst>
              </p:cNvPr>
              <p:cNvSpPr txBox="1">
                <a:spLocks noChangeArrowheads="1"/>
              </p:cNvSpPr>
              <p:nvPr/>
            </p:nvSpPr>
            <p:spPr bwMode="auto">
              <a:xfrm>
                <a:off x="1323780" y="1808221"/>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70</a:t>
                </a:r>
              </a:p>
            </p:txBody>
          </p:sp>
          <p:sp>
            <p:nvSpPr>
              <p:cNvPr id="127" name="TextBox 166">
                <a:extLst>
                  <a:ext uri="{FF2B5EF4-FFF2-40B4-BE49-F238E27FC236}">
                    <a16:creationId xmlns:a16="http://schemas.microsoft.com/office/drawing/2014/main" xmlns="" id="{DB16366D-67BE-CF45-A856-F977F58829AA}"/>
                  </a:ext>
                </a:extLst>
              </p:cNvPr>
              <p:cNvSpPr txBox="1">
                <a:spLocks noChangeArrowheads="1"/>
              </p:cNvSpPr>
              <p:nvPr/>
            </p:nvSpPr>
            <p:spPr bwMode="auto">
              <a:xfrm>
                <a:off x="1323780" y="1567041"/>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80</a:t>
                </a:r>
              </a:p>
            </p:txBody>
          </p:sp>
          <p:sp>
            <p:nvSpPr>
              <p:cNvPr id="128" name="TextBox 167">
                <a:extLst>
                  <a:ext uri="{FF2B5EF4-FFF2-40B4-BE49-F238E27FC236}">
                    <a16:creationId xmlns:a16="http://schemas.microsoft.com/office/drawing/2014/main" xmlns="" id="{3624F1C3-63A4-B345-BDEF-D5B6D92823AA}"/>
                  </a:ext>
                </a:extLst>
              </p:cNvPr>
              <p:cNvSpPr txBox="1">
                <a:spLocks noChangeArrowheads="1"/>
              </p:cNvSpPr>
              <p:nvPr/>
            </p:nvSpPr>
            <p:spPr bwMode="auto">
              <a:xfrm>
                <a:off x="1323780" y="1326452"/>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90</a:t>
                </a:r>
              </a:p>
            </p:txBody>
          </p:sp>
          <p:sp>
            <p:nvSpPr>
              <p:cNvPr id="129" name="TextBox 168">
                <a:extLst>
                  <a:ext uri="{FF2B5EF4-FFF2-40B4-BE49-F238E27FC236}">
                    <a16:creationId xmlns:a16="http://schemas.microsoft.com/office/drawing/2014/main" xmlns="" id="{C8BCC6C9-5A96-F14F-B1DB-8966BF1A4943}"/>
                  </a:ext>
                </a:extLst>
              </p:cNvPr>
              <p:cNvSpPr txBox="1">
                <a:spLocks noChangeArrowheads="1"/>
              </p:cNvSpPr>
              <p:nvPr/>
            </p:nvSpPr>
            <p:spPr bwMode="auto">
              <a:xfrm>
                <a:off x="1323780" y="1085863"/>
                <a:ext cx="228600" cy="150068"/>
              </a:xfrm>
              <a:prstGeom prst="rect">
                <a:avLst/>
              </a:prstGeom>
              <a:noFill/>
              <a:ln w="9525">
                <a:noFill/>
                <a:miter lim="800000"/>
                <a:headEnd/>
                <a:tailEnd/>
              </a:ln>
            </p:spPr>
            <p:txBody>
              <a:bodyPr wrap="none" lIns="0" tIns="0" rIns="0" bIns="0" anchor="ctr">
                <a:noAutofit/>
              </a:bodyPr>
              <a:lstStyle/>
              <a:p>
                <a:pPr marL="0" marR="0" lvl="0" indent="0" algn="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100</a:t>
                </a:r>
              </a:p>
            </p:txBody>
          </p:sp>
        </p:grpSp>
        <p:sp>
          <p:nvSpPr>
            <p:cNvPr id="80" name="Freeform 79">
              <a:extLst>
                <a:ext uri="{FF2B5EF4-FFF2-40B4-BE49-F238E27FC236}">
                  <a16:creationId xmlns:a16="http://schemas.microsoft.com/office/drawing/2014/main" xmlns="" id="{FE52C92A-33FF-0C42-8D4A-00550672FDA8}"/>
                </a:ext>
              </a:extLst>
            </p:cNvPr>
            <p:cNvSpPr/>
            <p:nvPr/>
          </p:nvSpPr>
          <p:spPr>
            <a:xfrm>
              <a:off x="960081" y="2229134"/>
              <a:ext cx="4372756" cy="2641258"/>
            </a:xfrm>
            <a:custGeom>
              <a:avLst/>
              <a:gdLst>
                <a:gd name="connsiteX0" fmla="*/ 0 w 6496050"/>
                <a:gd name="connsiteY0" fmla="*/ 0 h 3784600"/>
                <a:gd name="connsiteX1" fmla="*/ 0 w 6496050"/>
                <a:gd name="connsiteY1" fmla="*/ 3784600 h 3784600"/>
                <a:gd name="connsiteX2" fmla="*/ 6496050 w 6496050"/>
                <a:gd name="connsiteY2" fmla="*/ 3784600 h 3784600"/>
              </a:gdLst>
              <a:ahLst/>
              <a:cxnLst>
                <a:cxn ang="0">
                  <a:pos x="connsiteX0" y="connsiteY0"/>
                </a:cxn>
                <a:cxn ang="0">
                  <a:pos x="connsiteX1" y="connsiteY1"/>
                </a:cxn>
                <a:cxn ang="0">
                  <a:pos x="connsiteX2" y="connsiteY2"/>
                </a:cxn>
              </a:cxnLst>
              <a:rect l="l" t="t" r="r" b="b"/>
              <a:pathLst>
                <a:path w="6496050" h="3784600">
                  <a:moveTo>
                    <a:pt x="0" y="0"/>
                  </a:moveTo>
                  <a:lnTo>
                    <a:pt x="0" y="3784600"/>
                  </a:lnTo>
                  <a:lnTo>
                    <a:pt x="6496050" y="3784600"/>
                  </a:lnTo>
                </a:path>
              </a:pathLst>
            </a:custGeom>
            <a:noFill/>
            <a:ln w="28575" cap="sq">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273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endParaRPr>
            </a:p>
          </p:txBody>
        </p:sp>
        <p:grpSp>
          <p:nvGrpSpPr>
            <p:cNvPr id="81" name="Group 80">
              <a:extLst>
                <a:ext uri="{FF2B5EF4-FFF2-40B4-BE49-F238E27FC236}">
                  <a16:creationId xmlns:a16="http://schemas.microsoft.com/office/drawing/2014/main" xmlns="" id="{50ABFF09-B91D-1944-88F2-1396CC87E54D}"/>
                </a:ext>
              </a:extLst>
            </p:cNvPr>
            <p:cNvGrpSpPr/>
            <p:nvPr/>
          </p:nvGrpSpPr>
          <p:grpSpPr>
            <a:xfrm>
              <a:off x="895110" y="2229134"/>
              <a:ext cx="64008" cy="2641258"/>
              <a:chOff x="1586829" y="1158533"/>
              <a:chExt cx="90512" cy="2408253"/>
            </a:xfrm>
          </p:grpSpPr>
          <p:cxnSp>
            <p:nvCxnSpPr>
              <p:cNvPr id="108" name="Straight Connector 107">
                <a:extLst>
                  <a:ext uri="{FF2B5EF4-FFF2-40B4-BE49-F238E27FC236}">
                    <a16:creationId xmlns:a16="http://schemas.microsoft.com/office/drawing/2014/main" xmlns="" id="{96AEBDF7-A890-DE48-82CE-4A58633CDC30}"/>
                  </a:ext>
                </a:extLst>
              </p:cNvPr>
              <p:cNvCxnSpPr/>
              <p:nvPr/>
            </p:nvCxnSpPr>
            <p:spPr>
              <a:xfrm flipH="1">
                <a:off x="1586829" y="3566786"/>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xmlns="" id="{2573F9B8-5DF9-8E42-A445-7F29F192D55C}"/>
                  </a:ext>
                </a:extLst>
              </p:cNvPr>
              <p:cNvCxnSpPr/>
              <p:nvPr/>
            </p:nvCxnSpPr>
            <p:spPr>
              <a:xfrm>
                <a:off x="1586829" y="3325957"/>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xmlns="" id="{09232222-D832-264E-911C-96C54C589E65}"/>
                  </a:ext>
                </a:extLst>
              </p:cNvPr>
              <p:cNvCxnSpPr/>
              <p:nvPr/>
            </p:nvCxnSpPr>
            <p:spPr>
              <a:xfrm>
                <a:off x="1586829" y="3085133"/>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xmlns="" id="{AF576A20-5EEF-2E44-8E39-2E16613300CD}"/>
                  </a:ext>
                </a:extLst>
              </p:cNvPr>
              <p:cNvCxnSpPr/>
              <p:nvPr/>
            </p:nvCxnSpPr>
            <p:spPr>
              <a:xfrm>
                <a:off x="1586829" y="2844308"/>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xmlns="" id="{8437ECA6-F2DF-7E49-B83C-983CC8F0E0BA}"/>
                  </a:ext>
                </a:extLst>
              </p:cNvPr>
              <p:cNvCxnSpPr/>
              <p:nvPr/>
            </p:nvCxnSpPr>
            <p:spPr>
              <a:xfrm flipH="1">
                <a:off x="1586829" y="1158533"/>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xmlns="" id="{2CA67DE7-2731-3E40-BF3B-8475327660D6}"/>
                  </a:ext>
                </a:extLst>
              </p:cNvPr>
              <p:cNvCxnSpPr/>
              <p:nvPr/>
            </p:nvCxnSpPr>
            <p:spPr>
              <a:xfrm>
                <a:off x="1586829" y="2603483"/>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xmlns="" id="{20C843F4-875F-4747-B15E-BD3C2E31199C}"/>
                  </a:ext>
                </a:extLst>
              </p:cNvPr>
              <p:cNvCxnSpPr/>
              <p:nvPr/>
            </p:nvCxnSpPr>
            <p:spPr>
              <a:xfrm>
                <a:off x="1586829" y="2362659"/>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xmlns="" id="{A40EB171-4852-1B41-BB37-3270A519EBC8}"/>
                  </a:ext>
                </a:extLst>
              </p:cNvPr>
              <p:cNvCxnSpPr/>
              <p:nvPr/>
            </p:nvCxnSpPr>
            <p:spPr>
              <a:xfrm>
                <a:off x="1586829" y="2121833"/>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xmlns="" id="{7E11B47A-49E6-0046-A2F6-01B06A44180C}"/>
                  </a:ext>
                </a:extLst>
              </p:cNvPr>
              <p:cNvCxnSpPr/>
              <p:nvPr/>
            </p:nvCxnSpPr>
            <p:spPr>
              <a:xfrm>
                <a:off x="1586829" y="1881008"/>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xmlns="" id="{19F012F7-D679-0147-B5FD-E50A9A695900}"/>
                  </a:ext>
                </a:extLst>
              </p:cNvPr>
              <p:cNvCxnSpPr/>
              <p:nvPr/>
            </p:nvCxnSpPr>
            <p:spPr>
              <a:xfrm>
                <a:off x="1586829" y="1640182"/>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xmlns="" id="{CC9F7608-EAFB-4547-B6B0-E93F481A08AC}"/>
                  </a:ext>
                </a:extLst>
              </p:cNvPr>
              <p:cNvCxnSpPr/>
              <p:nvPr/>
            </p:nvCxnSpPr>
            <p:spPr>
              <a:xfrm>
                <a:off x="1586829" y="1399358"/>
                <a:ext cx="90512"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2" name="TextBox 81">
              <a:extLst>
                <a:ext uri="{FF2B5EF4-FFF2-40B4-BE49-F238E27FC236}">
                  <a16:creationId xmlns:a16="http://schemas.microsoft.com/office/drawing/2014/main" xmlns="" id="{3FF040DA-EE0A-434F-97EA-D8A15BCE26CD}"/>
                </a:ext>
              </a:extLst>
            </p:cNvPr>
            <p:cNvSpPr txBox="1"/>
            <p:nvPr/>
          </p:nvSpPr>
          <p:spPr>
            <a:xfrm rot="16200000">
              <a:off x="-991593" y="3393374"/>
              <a:ext cx="2732390" cy="221599"/>
            </a:xfrm>
            <a:prstGeom prst="rect">
              <a:avLst/>
            </a:prstGeom>
            <a:noFill/>
          </p:spPr>
          <p:txBody>
            <a:bodyPr wrap="square" lIns="0" tIns="0" rIns="0" bIns="0" rtlCol="0">
              <a:spAutoFit/>
            </a:bodyPr>
            <a:lstStyle/>
            <a:p>
              <a:pPr marL="0" marR="0" lvl="0" indent="0" algn="ctr" defTabSz="912737"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PFS (%)</a:t>
              </a:r>
            </a:p>
          </p:txBody>
        </p:sp>
        <p:sp>
          <p:nvSpPr>
            <p:cNvPr id="83" name="TextBox 82">
              <a:extLst>
                <a:ext uri="{FF2B5EF4-FFF2-40B4-BE49-F238E27FC236}">
                  <a16:creationId xmlns:a16="http://schemas.microsoft.com/office/drawing/2014/main" xmlns="" id="{67293B48-D542-6244-A0F4-33341126D30C}"/>
                </a:ext>
              </a:extLst>
            </p:cNvPr>
            <p:cNvSpPr txBox="1"/>
            <p:nvPr/>
          </p:nvSpPr>
          <p:spPr>
            <a:xfrm>
              <a:off x="960081" y="5134727"/>
              <a:ext cx="4328909" cy="221599"/>
            </a:xfrm>
            <a:prstGeom prst="rect">
              <a:avLst/>
            </a:prstGeom>
            <a:noFill/>
          </p:spPr>
          <p:txBody>
            <a:bodyPr wrap="square" lIns="0" tIns="0" rIns="0" bIns="0" rtlCol="0">
              <a:spAutoFit/>
            </a:bodyPr>
            <a:lstStyle/>
            <a:p>
              <a:pPr marL="0" marR="0" lvl="0" indent="0" algn="ctr" defTabSz="912737"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Mos</a:t>
              </a:r>
            </a:p>
          </p:txBody>
        </p:sp>
        <p:grpSp>
          <p:nvGrpSpPr>
            <p:cNvPr id="84" name="Group 83">
              <a:extLst>
                <a:ext uri="{FF2B5EF4-FFF2-40B4-BE49-F238E27FC236}">
                  <a16:creationId xmlns:a16="http://schemas.microsoft.com/office/drawing/2014/main" xmlns="" id="{2A8890EC-1F37-E242-88D4-348F7B0C5F44}"/>
                </a:ext>
              </a:extLst>
            </p:cNvPr>
            <p:cNvGrpSpPr/>
            <p:nvPr/>
          </p:nvGrpSpPr>
          <p:grpSpPr>
            <a:xfrm>
              <a:off x="960785" y="4883170"/>
              <a:ext cx="4328210" cy="63997"/>
              <a:chOff x="960785" y="4883170"/>
              <a:chExt cx="4328210" cy="63997"/>
            </a:xfrm>
          </p:grpSpPr>
          <p:cxnSp>
            <p:nvCxnSpPr>
              <p:cNvPr id="97" name="Straight Connector 96">
                <a:extLst>
                  <a:ext uri="{FF2B5EF4-FFF2-40B4-BE49-F238E27FC236}">
                    <a16:creationId xmlns:a16="http://schemas.microsoft.com/office/drawing/2014/main" xmlns="" id="{7C12D974-08A6-8245-B82A-EA72A2D5930E}"/>
                  </a:ext>
                </a:extLst>
              </p:cNvPr>
              <p:cNvCxnSpPr/>
              <p:nvPr/>
            </p:nvCxnSpPr>
            <p:spPr>
              <a:xfrm>
                <a:off x="960785"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xmlns="" id="{BC9B5F1B-FDB2-6549-B5F3-DC40E78541BC}"/>
                  </a:ext>
                </a:extLst>
              </p:cNvPr>
              <p:cNvCxnSpPr/>
              <p:nvPr/>
            </p:nvCxnSpPr>
            <p:spPr>
              <a:xfrm>
                <a:off x="4005815"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xmlns="" id="{A7FC2EEE-A6C3-AD4F-886D-D4869E55C4D6}"/>
                  </a:ext>
                </a:extLst>
              </p:cNvPr>
              <p:cNvCxnSpPr/>
              <p:nvPr/>
            </p:nvCxnSpPr>
            <p:spPr>
              <a:xfrm>
                <a:off x="1441662"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xmlns="" id="{9273A5C3-B449-3249-A753-F7C0E70BE491}"/>
                  </a:ext>
                </a:extLst>
              </p:cNvPr>
              <p:cNvCxnSpPr/>
              <p:nvPr/>
            </p:nvCxnSpPr>
            <p:spPr>
              <a:xfrm>
                <a:off x="1887634"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xmlns="" id="{1B5895E1-469C-E949-A212-1FC810CF9C22}"/>
                  </a:ext>
                </a:extLst>
              </p:cNvPr>
              <p:cNvCxnSpPr/>
              <p:nvPr/>
            </p:nvCxnSpPr>
            <p:spPr>
              <a:xfrm>
                <a:off x="2305687"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xmlns="" id="{1109C251-7B67-8C40-B19D-63B1182E540A}"/>
                  </a:ext>
                </a:extLst>
              </p:cNvPr>
              <p:cNvCxnSpPr/>
              <p:nvPr/>
            </p:nvCxnSpPr>
            <p:spPr>
              <a:xfrm>
                <a:off x="2730720"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xmlns="" id="{BA581E3F-6A41-DE4F-A1DF-180D1523C596}"/>
                  </a:ext>
                </a:extLst>
              </p:cNvPr>
              <p:cNvCxnSpPr/>
              <p:nvPr/>
            </p:nvCxnSpPr>
            <p:spPr>
              <a:xfrm>
                <a:off x="3155752"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xmlns="" id="{BC88425E-865F-CA48-8109-4E00BCC3FC5B}"/>
                  </a:ext>
                </a:extLst>
              </p:cNvPr>
              <p:cNvCxnSpPr/>
              <p:nvPr/>
            </p:nvCxnSpPr>
            <p:spPr>
              <a:xfrm>
                <a:off x="3580781"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xmlns="" id="{3947FF1B-854B-A549-BB8F-303F9888F62B}"/>
                  </a:ext>
                </a:extLst>
              </p:cNvPr>
              <p:cNvCxnSpPr/>
              <p:nvPr/>
            </p:nvCxnSpPr>
            <p:spPr>
              <a:xfrm>
                <a:off x="5288995"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xmlns="" id="{D852BD89-D217-9645-B2C4-2922B63AD218}"/>
                  </a:ext>
                </a:extLst>
              </p:cNvPr>
              <p:cNvCxnSpPr/>
              <p:nvPr/>
            </p:nvCxnSpPr>
            <p:spPr>
              <a:xfrm>
                <a:off x="4438932"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xmlns="" id="{6241699B-3A9B-7B43-90B3-1ADEEA971889}"/>
                  </a:ext>
                </a:extLst>
              </p:cNvPr>
              <p:cNvCxnSpPr/>
              <p:nvPr/>
            </p:nvCxnSpPr>
            <p:spPr>
              <a:xfrm>
                <a:off x="4863961" y="4883170"/>
                <a:ext cx="0" cy="6399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xmlns="" id="{B0324C3F-7C67-7844-881B-B2DE4FB56280}"/>
                </a:ext>
              </a:extLst>
            </p:cNvPr>
            <p:cNvGrpSpPr/>
            <p:nvPr/>
          </p:nvGrpSpPr>
          <p:grpSpPr>
            <a:xfrm>
              <a:off x="878334" y="4950136"/>
              <a:ext cx="4494559" cy="185500"/>
              <a:chOff x="878334" y="4929196"/>
              <a:chExt cx="4494559" cy="185500"/>
            </a:xfrm>
          </p:grpSpPr>
          <p:sp>
            <p:nvSpPr>
              <p:cNvPr id="86" name="TextBox 169">
                <a:extLst>
                  <a:ext uri="{FF2B5EF4-FFF2-40B4-BE49-F238E27FC236}">
                    <a16:creationId xmlns:a16="http://schemas.microsoft.com/office/drawing/2014/main" xmlns="" id="{A8CDC5ED-EFCE-A24C-BB60-0678AE1CA736}"/>
                  </a:ext>
                </a:extLst>
              </p:cNvPr>
              <p:cNvSpPr txBox="1">
                <a:spLocks noChangeArrowheads="1"/>
              </p:cNvSpPr>
              <p:nvPr/>
            </p:nvSpPr>
            <p:spPr bwMode="auto">
              <a:xfrm>
                <a:off x="878334"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0</a:t>
                </a:r>
              </a:p>
            </p:txBody>
          </p:sp>
          <p:sp>
            <p:nvSpPr>
              <p:cNvPr id="87" name="TextBox 181">
                <a:extLst>
                  <a:ext uri="{FF2B5EF4-FFF2-40B4-BE49-F238E27FC236}">
                    <a16:creationId xmlns:a16="http://schemas.microsoft.com/office/drawing/2014/main" xmlns="" id="{705B5B28-738E-E448-99A5-60E172ED3E6C}"/>
                  </a:ext>
                </a:extLst>
              </p:cNvPr>
              <p:cNvSpPr txBox="1">
                <a:spLocks noChangeArrowheads="1"/>
              </p:cNvSpPr>
              <p:nvPr/>
            </p:nvSpPr>
            <p:spPr bwMode="auto">
              <a:xfrm>
                <a:off x="1796738"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4</a:t>
                </a:r>
              </a:p>
            </p:txBody>
          </p:sp>
          <p:sp>
            <p:nvSpPr>
              <p:cNvPr id="88" name="TextBox 187">
                <a:extLst>
                  <a:ext uri="{FF2B5EF4-FFF2-40B4-BE49-F238E27FC236}">
                    <a16:creationId xmlns:a16="http://schemas.microsoft.com/office/drawing/2014/main" xmlns="" id="{C3F3D1DD-4AF3-D847-8EA8-47ED4BAFE668}"/>
                  </a:ext>
                </a:extLst>
              </p:cNvPr>
              <p:cNvSpPr txBox="1">
                <a:spLocks noChangeArrowheads="1"/>
              </p:cNvSpPr>
              <p:nvPr/>
            </p:nvSpPr>
            <p:spPr bwMode="auto">
              <a:xfrm>
                <a:off x="2646815"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8</a:t>
                </a:r>
              </a:p>
            </p:txBody>
          </p:sp>
          <p:sp>
            <p:nvSpPr>
              <p:cNvPr id="89" name="TextBox 190">
                <a:extLst>
                  <a:ext uri="{FF2B5EF4-FFF2-40B4-BE49-F238E27FC236}">
                    <a16:creationId xmlns:a16="http://schemas.microsoft.com/office/drawing/2014/main" xmlns="" id="{0806E21D-A240-8946-9DD8-BD2F20DBD85E}"/>
                  </a:ext>
                </a:extLst>
              </p:cNvPr>
              <p:cNvSpPr txBox="1">
                <a:spLocks noChangeArrowheads="1"/>
              </p:cNvSpPr>
              <p:nvPr/>
            </p:nvSpPr>
            <p:spPr bwMode="auto">
              <a:xfrm>
                <a:off x="3496892"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12</a:t>
                </a:r>
              </a:p>
            </p:txBody>
          </p:sp>
          <p:sp>
            <p:nvSpPr>
              <p:cNvPr id="90" name="TextBox 115745">
                <a:extLst>
                  <a:ext uri="{FF2B5EF4-FFF2-40B4-BE49-F238E27FC236}">
                    <a16:creationId xmlns:a16="http://schemas.microsoft.com/office/drawing/2014/main" xmlns="" id="{F24B9097-647E-FE41-A5C4-8CFC91844C8F}"/>
                  </a:ext>
                </a:extLst>
              </p:cNvPr>
              <p:cNvSpPr txBox="1">
                <a:spLocks noChangeArrowheads="1"/>
              </p:cNvSpPr>
              <p:nvPr/>
            </p:nvSpPr>
            <p:spPr bwMode="auto">
              <a:xfrm>
                <a:off x="4787266"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18</a:t>
                </a:r>
              </a:p>
            </p:txBody>
          </p:sp>
          <p:sp>
            <p:nvSpPr>
              <p:cNvPr id="91" name="TextBox 115748">
                <a:extLst>
                  <a:ext uri="{FF2B5EF4-FFF2-40B4-BE49-F238E27FC236}">
                    <a16:creationId xmlns:a16="http://schemas.microsoft.com/office/drawing/2014/main" xmlns="" id="{80B6E165-AA10-394B-A67B-BF531ED81EF4}"/>
                  </a:ext>
                </a:extLst>
              </p:cNvPr>
              <p:cNvSpPr txBox="1">
                <a:spLocks noChangeArrowheads="1"/>
              </p:cNvSpPr>
              <p:nvPr/>
            </p:nvSpPr>
            <p:spPr bwMode="auto">
              <a:xfrm>
                <a:off x="5207750"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20</a:t>
                </a:r>
              </a:p>
            </p:txBody>
          </p:sp>
          <p:sp>
            <p:nvSpPr>
              <p:cNvPr id="92" name="TextBox 115748">
                <a:extLst>
                  <a:ext uri="{FF2B5EF4-FFF2-40B4-BE49-F238E27FC236}">
                    <a16:creationId xmlns:a16="http://schemas.microsoft.com/office/drawing/2014/main" xmlns="" id="{481CC6F1-06FE-1F4E-902D-11151A755EA7}"/>
                  </a:ext>
                </a:extLst>
              </p:cNvPr>
              <p:cNvSpPr txBox="1">
                <a:spLocks noChangeArrowheads="1"/>
              </p:cNvSpPr>
              <p:nvPr/>
            </p:nvSpPr>
            <p:spPr bwMode="auto">
              <a:xfrm>
                <a:off x="2229247"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6</a:t>
                </a:r>
              </a:p>
            </p:txBody>
          </p:sp>
          <p:sp>
            <p:nvSpPr>
              <p:cNvPr id="93" name="TextBox 115751">
                <a:extLst>
                  <a:ext uri="{FF2B5EF4-FFF2-40B4-BE49-F238E27FC236}">
                    <a16:creationId xmlns:a16="http://schemas.microsoft.com/office/drawing/2014/main" xmlns="" id="{11F93F20-C805-8D46-9325-BB16E40DE207}"/>
                  </a:ext>
                </a:extLst>
              </p:cNvPr>
              <p:cNvSpPr txBox="1">
                <a:spLocks noChangeArrowheads="1"/>
              </p:cNvSpPr>
              <p:nvPr/>
            </p:nvSpPr>
            <p:spPr bwMode="auto">
              <a:xfrm>
                <a:off x="1365799"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2</a:t>
                </a:r>
              </a:p>
            </p:txBody>
          </p:sp>
          <p:sp>
            <p:nvSpPr>
              <p:cNvPr id="94" name="TextBox 190">
                <a:extLst>
                  <a:ext uri="{FF2B5EF4-FFF2-40B4-BE49-F238E27FC236}">
                    <a16:creationId xmlns:a16="http://schemas.microsoft.com/office/drawing/2014/main" xmlns="" id="{E255E67D-E09E-BC4B-8958-E8FEB378E4D2}"/>
                  </a:ext>
                </a:extLst>
              </p:cNvPr>
              <p:cNvSpPr txBox="1">
                <a:spLocks noChangeArrowheads="1"/>
              </p:cNvSpPr>
              <p:nvPr/>
            </p:nvSpPr>
            <p:spPr bwMode="auto">
              <a:xfrm>
                <a:off x="3070941"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10</a:t>
                </a:r>
              </a:p>
            </p:txBody>
          </p:sp>
          <p:sp>
            <p:nvSpPr>
              <p:cNvPr id="95" name="TextBox 190">
                <a:extLst>
                  <a:ext uri="{FF2B5EF4-FFF2-40B4-BE49-F238E27FC236}">
                    <a16:creationId xmlns:a16="http://schemas.microsoft.com/office/drawing/2014/main" xmlns="" id="{E2141D29-FDEE-F744-985F-0684959FE76A}"/>
                  </a:ext>
                </a:extLst>
              </p:cNvPr>
              <p:cNvSpPr txBox="1">
                <a:spLocks noChangeArrowheads="1"/>
              </p:cNvSpPr>
              <p:nvPr/>
            </p:nvSpPr>
            <p:spPr bwMode="auto">
              <a:xfrm>
                <a:off x="4361315"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16</a:t>
                </a:r>
              </a:p>
            </p:txBody>
          </p:sp>
          <p:sp>
            <p:nvSpPr>
              <p:cNvPr id="96" name="TextBox 190">
                <a:extLst>
                  <a:ext uri="{FF2B5EF4-FFF2-40B4-BE49-F238E27FC236}">
                    <a16:creationId xmlns:a16="http://schemas.microsoft.com/office/drawing/2014/main" xmlns="" id="{E4D5EE3D-EAA6-5B4C-90DA-C86980DCA6E9}"/>
                  </a:ext>
                </a:extLst>
              </p:cNvPr>
              <p:cNvSpPr txBox="1">
                <a:spLocks noChangeArrowheads="1"/>
              </p:cNvSpPr>
              <p:nvPr/>
            </p:nvSpPr>
            <p:spPr bwMode="auto">
              <a:xfrm>
                <a:off x="3935364" y="4929196"/>
                <a:ext cx="165143" cy="185500"/>
              </a:xfrm>
              <a:prstGeom prst="rect">
                <a:avLst/>
              </a:prstGeom>
              <a:noFill/>
              <a:ln w="9525">
                <a:noFill/>
                <a:miter lim="800000"/>
                <a:headEnd/>
                <a:tailEnd/>
              </a:ln>
            </p:spPr>
            <p:txBody>
              <a:bodyPr wrap="none" lIns="0" tIns="0" rIns="0" bIns="0">
                <a:noAutofit/>
              </a:bodyPr>
              <a:lstStyle/>
              <a:p>
                <a:pPr marL="0" marR="0" lvl="0" indent="0" algn="ctr" defTabSz="9127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Calibri" panose="020F0502020204030204" pitchFamily="34" charset="0"/>
                  </a:rPr>
                  <a:t>14</a:t>
                </a:r>
              </a:p>
            </p:txBody>
          </p:sp>
        </p:grpSp>
      </p:grpSp>
      <p:sp>
        <p:nvSpPr>
          <p:cNvPr id="138" name="Rectangle 53">
            <a:extLst>
              <a:ext uri="{FF2B5EF4-FFF2-40B4-BE49-F238E27FC236}">
                <a16:creationId xmlns:a16="http://schemas.microsoft.com/office/drawing/2014/main" xmlns="" id="{0D703B1D-80E8-674F-B55F-BC119294FD73}"/>
              </a:ext>
            </a:extLst>
          </p:cNvPr>
          <p:cNvSpPr>
            <a:spLocks noChangeArrowheads="1"/>
          </p:cNvSpPr>
          <p:nvPr/>
        </p:nvSpPr>
        <p:spPr bwMode="auto">
          <a:xfrm>
            <a:off x="7727175" y="3012123"/>
            <a:ext cx="598305" cy="193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00823B"/>
                </a:solidFill>
                <a:effectLst/>
                <a:uLnTx/>
                <a:uFillTx/>
                <a:latin typeface="Calibri" panose="020F0502020204030204" pitchFamily="34" charset="0"/>
                <a:ea typeface="+mn-ea"/>
                <a:cs typeface="Arial" panose="020B0604020202020204" pitchFamily="34" charset="0"/>
              </a:rPr>
              <a:t>Doublet</a:t>
            </a:r>
          </a:p>
        </p:txBody>
      </p:sp>
      <p:sp>
        <p:nvSpPr>
          <p:cNvPr id="139" name="Rectangle 53">
            <a:extLst>
              <a:ext uri="{FF2B5EF4-FFF2-40B4-BE49-F238E27FC236}">
                <a16:creationId xmlns:a16="http://schemas.microsoft.com/office/drawing/2014/main" xmlns="" id="{594A7988-756D-0D46-9957-3C1E79709F06}"/>
              </a:ext>
            </a:extLst>
          </p:cNvPr>
          <p:cNvSpPr>
            <a:spLocks noChangeArrowheads="1"/>
          </p:cNvSpPr>
          <p:nvPr/>
        </p:nvSpPr>
        <p:spPr bwMode="auto">
          <a:xfrm>
            <a:off x="6969358" y="4181201"/>
            <a:ext cx="550792" cy="193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Control</a:t>
            </a:r>
          </a:p>
        </p:txBody>
      </p:sp>
      <p:grpSp>
        <p:nvGrpSpPr>
          <p:cNvPr id="226" name="Group 225">
            <a:extLst>
              <a:ext uri="{FF2B5EF4-FFF2-40B4-BE49-F238E27FC236}">
                <a16:creationId xmlns:a16="http://schemas.microsoft.com/office/drawing/2014/main" xmlns="" id="{20E60694-F075-FE4C-9392-0310C306A157}"/>
              </a:ext>
            </a:extLst>
          </p:cNvPr>
          <p:cNvGrpSpPr/>
          <p:nvPr/>
        </p:nvGrpSpPr>
        <p:grpSpPr>
          <a:xfrm>
            <a:off x="6786033" y="2167945"/>
            <a:ext cx="2400300" cy="2633133"/>
            <a:chOff x="6786033" y="2142067"/>
            <a:chExt cx="2400300" cy="2633133"/>
          </a:xfrm>
        </p:grpSpPr>
        <p:sp>
          <p:nvSpPr>
            <p:cNvPr id="137" name="Freeform 136">
              <a:extLst>
                <a:ext uri="{FF2B5EF4-FFF2-40B4-BE49-F238E27FC236}">
                  <a16:creationId xmlns:a16="http://schemas.microsoft.com/office/drawing/2014/main" xmlns="" id="{D31490B2-FF5A-FB47-A01D-EFEDC54E936E}"/>
                </a:ext>
              </a:extLst>
            </p:cNvPr>
            <p:cNvSpPr/>
            <p:nvPr/>
          </p:nvSpPr>
          <p:spPr bwMode="auto">
            <a:xfrm>
              <a:off x="6786033" y="2142067"/>
              <a:ext cx="2400300" cy="2633133"/>
            </a:xfrm>
            <a:custGeom>
              <a:avLst/>
              <a:gdLst>
                <a:gd name="connsiteX0" fmla="*/ 2400300 w 2400300"/>
                <a:gd name="connsiteY0" fmla="*/ 2633133 h 2633133"/>
                <a:gd name="connsiteX1" fmla="*/ 2400300 w 2400300"/>
                <a:gd name="connsiteY1" fmla="*/ 2451100 h 2633133"/>
                <a:gd name="connsiteX2" fmla="*/ 1828800 w 2400300"/>
                <a:gd name="connsiteY2" fmla="*/ 2451100 h 2633133"/>
                <a:gd name="connsiteX3" fmla="*/ 1828800 w 2400300"/>
                <a:gd name="connsiteY3" fmla="*/ 2353733 h 2633133"/>
                <a:gd name="connsiteX4" fmla="*/ 1765300 w 2400300"/>
                <a:gd name="connsiteY4" fmla="*/ 2353733 h 2633133"/>
                <a:gd name="connsiteX5" fmla="*/ 1765300 w 2400300"/>
                <a:gd name="connsiteY5" fmla="*/ 2290233 h 2633133"/>
                <a:gd name="connsiteX6" fmla="*/ 1257300 w 2400300"/>
                <a:gd name="connsiteY6" fmla="*/ 2290233 h 2633133"/>
                <a:gd name="connsiteX7" fmla="*/ 1257300 w 2400300"/>
                <a:gd name="connsiteY7" fmla="*/ 2260600 h 2633133"/>
                <a:gd name="connsiteX8" fmla="*/ 1198034 w 2400300"/>
                <a:gd name="connsiteY8" fmla="*/ 2260600 h 2633133"/>
                <a:gd name="connsiteX9" fmla="*/ 1198034 w 2400300"/>
                <a:gd name="connsiteY9" fmla="*/ 2226733 h 2633133"/>
                <a:gd name="connsiteX10" fmla="*/ 1087967 w 2400300"/>
                <a:gd name="connsiteY10" fmla="*/ 2226733 h 2633133"/>
                <a:gd name="connsiteX11" fmla="*/ 1087967 w 2400300"/>
                <a:gd name="connsiteY11" fmla="*/ 2163233 h 2633133"/>
                <a:gd name="connsiteX12" fmla="*/ 927100 w 2400300"/>
                <a:gd name="connsiteY12" fmla="*/ 2163233 h 2633133"/>
                <a:gd name="connsiteX13" fmla="*/ 927100 w 2400300"/>
                <a:gd name="connsiteY13" fmla="*/ 2142066 h 2633133"/>
                <a:gd name="connsiteX14" fmla="*/ 893234 w 2400300"/>
                <a:gd name="connsiteY14" fmla="*/ 2142066 h 2633133"/>
                <a:gd name="connsiteX15" fmla="*/ 893234 w 2400300"/>
                <a:gd name="connsiteY15" fmla="*/ 2032000 h 2633133"/>
                <a:gd name="connsiteX16" fmla="*/ 859367 w 2400300"/>
                <a:gd name="connsiteY16" fmla="*/ 2032000 h 2633133"/>
                <a:gd name="connsiteX17" fmla="*/ 859367 w 2400300"/>
                <a:gd name="connsiteY17" fmla="*/ 1998133 h 2633133"/>
                <a:gd name="connsiteX18" fmla="*/ 795867 w 2400300"/>
                <a:gd name="connsiteY18" fmla="*/ 1998133 h 2633133"/>
                <a:gd name="connsiteX19" fmla="*/ 795867 w 2400300"/>
                <a:gd name="connsiteY19" fmla="*/ 1972733 h 2633133"/>
                <a:gd name="connsiteX20" fmla="*/ 728134 w 2400300"/>
                <a:gd name="connsiteY20" fmla="*/ 1972733 h 2633133"/>
                <a:gd name="connsiteX21" fmla="*/ 728134 w 2400300"/>
                <a:gd name="connsiteY21" fmla="*/ 1947333 h 2633133"/>
                <a:gd name="connsiteX22" fmla="*/ 698500 w 2400300"/>
                <a:gd name="connsiteY22" fmla="*/ 1947333 h 2633133"/>
                <a:gd name="connsiteX23" fmla="*/ 698500 w 2400300"/>
                <a:gd name="connsiteY23" fmla="*/ 1917700 h 2633133"/>
                <a:gd name="connsiteX24" fmla="*/ 656167 w 2400300"/>
                <a:gd name="connsiteY24" fmla="*/ 1917700 h 2633133"/>
                <a:gd name="connsiteX25" fmla="*/ 656167 w 2400300"/>
                <a:gd name="connsiteY25" fmla="*/ 1824566 h 2633133"/>
                <a:gd name="connsiteX26" fmla="*/ 630767 w 2400300"/>
                <a:gd name="connsiteY26" fmla="*/ 1824566 h 2633133"/>
                <a:gd name="connsiteX27" fmla="*/ 630767 w 2400300"/>
                <a:gd name="connsiteY27" fmla="*/ 1786466 h 2633133"/>
                <a:gd name="connsiteX28" fmla="*/ 605367 w 2400300"/>
                <a:gd name="connsiteY28" fmla="*/ 1786466 h 2633133"/>
                <a:gd name="connsiteX29" fmla="*/ 605367 w 2400300"/>
                <a:gd name="connsiteY29" fmla="*/ 1756833 h 2633133"/>
                <a:gd name="connsiteX30" fmla="*/ 567267 w 2400300"/>
                <a:gd name="connsiteY30" fmla="*/ 1756833 h 2633133"/>
                <a:gd name="connsiteX31" fmla="*/ 567267 w 2400300"/>
                <a:gd name="connsiteY31" fmla="*/ 1701800 h 2633133"/>
                <a:gd name="connsiteX32" fmla="*/ 567267 w 2400300"/>
                <a:gd name="connsiteY32" fmla="*/ 1701800 h 2633133"/>
                <a:gd name="connsiteX33" fmla="*/ 524934 w 2400300"/>
                <a:gd name="connsiteY33" fmla="*/ 1701800 h 2633133"/>
                <a:gd name="connsiteX34" fmla="*/ 524934 w 2400300"/>
                <a:gd name="connsiteY34" fmla="*/ 1676400 h 2633133"/>
                <a:gd name="connsiteX35" fmla="*/ 499534 w 2400300"/>
                <a:gd name="connsiteY35" fmla="*/ 1676400 h 2633133"/>
                <a:gd name="connsiteX36" fmla="*/ 499534 w 2400300"/>
                <a:gd name="connsiteY36" fmla="*/ 1634066 h 2633133"/>
                <a:gd name="connsiteX37" fmla="*/ 478367 w 2400300"/>
                <a:gd name="connsiteY37" fmla="*/ 1634066 h 2633133"/>
                <a:gd name="connsiteX38" fmla="*/ 478367 w 2400300"/>
                <a:gd name="connsiteY38" fmla="*/ 1612900 h 2633133"/>
                <a:gd name="connsiteX39" fmla="*/ 440267 w 2400300"/>
                <a:gd name="connsiteY39" fmla="*/ 1612900 h 2633133"/>
                <a:gd name="connsiteX40" fmla="*/ 440267 w 2400300"/>
                <a:gd name="connsiteY40" fmla="*/ 1574800 h 2633133"/>
                <a:gd name="connsiteX41" fmla="*/ 423334 w 2400300"/>
                <a:gd name="connsiteY41" fmla="*/ 1574800 h 2633133"/>
                <a:gd name="connsiteX42" fmla="*/ 423334 w 2400300"/>
                <a:gd name="connsiteY42" fmla="*/ 1528233 h 2633133"/>
                <a:gd name="connsiteX43" fmla="*/ 381000 w 2400300"/>
                <a:gd name="connsiteY43" fmla="*/ 1528233 h 2633133"/>
                <a:gd name="connsiteX44" fmla="*/ 381000 w 2400300"/>
                <a:gd name="connsiteY44" fmla="*/ 1456266 h 2633133"/>
                <a:gd name="connsiteX45" fmla="*/ 347134 w 2400300"/>
                <a:gd name="connsiteY45" fmla="*/ 1456266 h 2633133"/>
                <a:gd name="connsiteX46" fmla="*/ 347134 w 2400300"/>
                <a:gd name="connsiteY46" fmla="*/ 1316566 h 2633133"/>
                <a:gd name="connsiteX47" fmla="*/ 325967 w 2400300"/>
                <a:gd name="connsiteY47" fmla="*/ 1316566 h 2633133"/>
                <a:gd name="connsiteX48" fmla="*/ 325967 w 2400300"/>
                <a:gd name="connsiteY48" fmla="*/ 732366 h 2633133"/>
                <a:gd name="connsiteX49" fmla="*/ 292100 w 2400300"/>
                <a:gd name="connsiteY49" fmla="*/ 732366 h 2633133"/>
                <a:gd name="connsiteX50" fmla="*/ 292100 w 2400300"/>
                <a:gd name="connsiteY50" fmla="*/ 588433 h 2633133"/>
                <a:gd name="connsiteX51" fmla="*/ 292100 w 2400300"/>
                <a:gd name="connsiteY51" fmla="*/ 588433 h 2633133"/>
                <a:gd name="connsiteX52" fmla="*/ 270934 w 2400300"/>
                <a:gd name="connsiteY52" fmla="*/ 588433 h 2633133"/>
                <a:gd name="connsiteX53" fmla="*/ 270934 w 2400300"/>
                <a:gd name="connsiteY53" fmla="*/ 393700 h 2633133"/>
                <a:gd name="connsiteX54" fmla="*/ 232834 w 2400300"/>
                <a:gd name="connsiteY54" fmla="*/ 393700 h 2633133"/>
                <a:gd name="connsiteX55" fmla="*/ 232834 w 2400300"/>
                <a:gd name="connsiteY55" fmla="*/ 262466 h 2633133"/>
                <a:gd name="connsiteX56" fmla="*/ 232834 w 2400300"/>
                <a:gd name="connsiteY56" fmla="*/ 262466 h 2633133"/>
                <a:gd name="connsiteX57" fmla="*/ 232834 w 2400300"/>
                <a:gd name="connsiteY57" fmla="*/ 262466 h 2633133"/>
                <a:gd name="connsiteX58" fmla="*/ 211667 w 2400300"/>
                <a:gd name="connsiteY58" fmla="*/ 262466 h 2633133"/>
                <a:gd name="connsiteX59" fmla="*/ 211667 w 2400300"/>
                <a:gd name="connsiteY59" fmla="*/ 211666 h 2633133"/>
                <a:gd name="connsiteX60" fmla="*/ 169334 w 2400300"/>
                <a:gd name="connsiteY60" fmla="*/ 211666 h 2633133"/>
                <a:gd name="connsiteX61" fmla="*/ 169334 w 2400300"/>
                <a:gd name="connsiteY61" fmla="*/ 135466 h 2633133"/>
                <a:gd name="connsiteX62" fmla="*/ 148167 w 2400300"/>
                <a:gd name="connsiteY62" fmla="*/ 135466 h 2633133"/>
                <a:gd name="connsiteX63" fmla="*/ 148167 w 2400300"/>
                <a:gd name="connsiteY63" fmla="*/ 101600 h 2633133"/>
                <a:gd name="connsiteX64" fmla="*/ 114300 w 2400300"/>
                <a:gd name="connsiteY64" fmla="*/ 101600 h 2633133"/>
                <a:gd name="connsiteX65" fmla="*/ 114300 w 2400300"/>
                <a:gd name="connsiteY65" fmla="*/ 29633 h 2633133"/>
                <a:gd name="connsiteX66" fmla="*/ 55034 w 2400300"/>
                <a:gd name="connsiteY66" fmla="*/ 29633 h 2633133"/>
                <a:gd name="connsiteX67" fmla="*/ 55034 w 2400300"/>
                <a:gd name="connsiteY67" fmla="*/ 0 h 2633133"/>
                <a:gd name="connsiteX68" fmla="*/ 0 w 2400300"/>
                <a:gd name="connsiteY68" fmla="*/ 0 h 263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00300" h="2633133">
                  <a:moveTo>
                    <a:pt x="2400300" y="2633133"/>
                  </a:moveTo>
                  <a:lnTo>
                    <a:pt x="2400300" y="2451100"/>
                  </a:lnTo>
                  <a:lnTo>
                    <a:pt x="1828800" y="2451100"/>
                  </a:lnTo>
                  <a:lnTo>
                    <a:pt x="1828800" y="2353733"/>
                  </a:lnTo>
                  <a:lnTo>
                    <a:pt x="1765300" y="2353733"/>
                  </a:lnTo>
                  <a:lnTo>
                    <a:pt x="1765300" y="2290233"/>
                  </a:lnTo>
                  <a:lnTo>
                    <a:pt x="1257300" y="2290233"/>
                  </a:lnTo>
                  <a:lnTo>
                    <a:pt x="1257300" y="2260600"/>
                  </a:lnTo>
                  <a:lnTo>
                    <a:pt x="1198034" y="2260600"/>
                  </a:lnTo>
                  <a:lnTo>
                    <a:pt x="1198034" y="2226733"/>
                  </a:lnTo>
                  <a:lnTo>
                    <a:pt x="1087967" y="2226733"/>
                  </a:lnTo>
                  <a:lnTo>
                    <a:pt x="1087967" y="2163233"/>
                  </a:lnTo>
                  <a:lnTo>
                    <a:pt x="927100" y="2163233"/>
                  </a:lnTo>
                  <a:lnTo>
                    <a:pt x="927100" y="2142066"/>
                  </a:lnTo>
                  <a:lnTo>
                    <a:pt x="893234" y="2142066"/>
                  </a:lnTo>
                  <a:lnTo>
                    <a:pt x="893234" y="2032000"/>
                  </a:lnTo>
                  <a:lnTo>
                    <a:pt x="859367" y="2032000"/>
                  </a:lnTo>
                  <a:lnTo>
                    <a:pt x="859367" y="1998133"/>
                  </a:lnTo>
                  <a:lnTo>
                    <a:pt x="795867" y="1998133"/>
                  </a:lnTo>
                  <a:lnTo>
                    <a:pt x="795867" y="1972733"/>
                  </a:lnTo>
                  <a:lnTo>
                    <a:pt x="728134" y="1972733"/>
                  </a:lnTo>
                  <a:lnTo>
                    <a:pt x="728134" y="1947333"/>
                  </a:lnTo>
                  <a:lnTo>
                    <a:pt x="698500" y="1947333"/>
                  </a:lnTo>
                  <a:lnTo>
                    <a:pt x="698500" y="1917700"/>
                  </a:lnTo>
                  <a:lnTo>
                    <a:pt x="656167" y="1917700"/>
                  </a:lnTo>
                  <a:lnTo>
                    <a:pt x="656167" y="1824566"/>
                  </a:lnTo>
                  <a:lnTo>
                    <a:pt x="630767" y="1824566"/>
                  </a:lnTo>
                  <a:lnTo>
                    <a:pt x="630767" y="1786466"/>
                  </a:lnTo>
                  <a:lnTo>
                    <a:pt x="605367" y="1786466"/>
                  </a:lnTo>
                  <a:lnTo>
                    <a:pt x="605367" y="1756833"/>
                  </a:lnTo>
                  <a:lnTo>
                    <a:pt x="567267" y="1756833"/>
                  </a:lnTo>
                  <a:lnTo>
                    <a:pt x="567267" y="1701800"/>
                  </a:lnTo>
                  <a:lnTo>
                    <a:pt x="567267" y="1701800"/>
                  </a:lnTo>
                  <a:lnTo>
                    <a:pt x="524934" y="1701800"/>
                  </a:lnTo>
                  <a:lnTo>
                    <a:pt x="524934" y="1676400"/>
                  </a:lnTo>
                  <a:lnTo>
                    <a:pt x="499534" y="1676400"/>
                  </a:lnTo>
                  <a:lnTo>
                    <a:pt x="499534" y="1634066"/>
                  </a:lnTo>
                  <a:lnTo>
                    <a:pt x="478367" y="1634066"/>
                  </a:lnTo>
                  <a:lnTo>
                    <a:pt x="478367" y="1612900"/>
                  </a:lnTo>
                  <a:lnTo>
                    <a:pt x="440267" y="1612900"/>
                  </a:lnTo>
                  <a:lnTo>
                    <a:pt x="440267" y="1574800"/>
                  </a:lnTo>
                  <a:lnTo>
                    <a:pt x="423334" y="1574800"/>
                  </a:lnTo>
                  <a:lnTo>
                    <a:pt x="423334" y="1528233"/>
                  </a:lnTo>
                  <a:lnTo>
                    <a:pt x="381000" y="1528233"/>
                  </a:lnTo>
                  <a:lnTo>
                    <a:pt x="381000" y="1456266"/>
                  </a:lnTo>
                  <a:lnTo>
                    <a:pt x="347134" y="1456266"/>
                  </a:lnTo>
                  <a:lnTo>
                    <a:pt x="347134" y="1316566"/>
                  </a:lnTo>
                  <a:lnTo>
                    <a:pt x="325967" y="1316566"/>
                  </a:lnTo>
                  <a:lnTo>
                    <a:pt x="325967" y="732366"/>
                  </a:lnTo>
                  <a:lnTo>
                    <a:pt x="292100" y="732366"/>
                  </a:lnTo>
                  <a:lnTo>
                    <a:pt x="292100" y="588433"/>
                  </a:lnTo>
                  <a:lnTo>
                    <a:pt x="292100" y="588433"/>
                  </a:lnTo>
                  <a:lnTo>
                    <a:pt x="270934" y="588433"/>
                  </a:lnTo>
                  <a:lnTo>
                    <a:pt x="270934" y="393700"/>
                  </a:lnTo>
                  <a:lnTo>
                    <a:pt x="232834" y="393700"/>
                  </a:lnTo>
                  <a:lnTo>
                    <a:pt x="232834" y="262466"/>
                  </a:lnTo>
                  <a:lnTo>
                    <a:pt x="232834" y="262466"/>
                  </a:lnTo>
                  <a:lnTo>
                    <a:pt x="232834" y="262466"/>
                  </a:lnTo>
                  <a:lnTo>
                    <a:pt x="211667" y="262466"/>
                  </a:lnTo>
                  <a:lnTo>
                    <a:pt x="211667" y="211666"/>
                  </a:lnTo>
                  <a:lnTo>
                    <a:pt x="169334" y="211666"/>
                  </a:lnTo>
                  <a:lnTo>
                    <a:pt x="169334" y="135466"/>
                  </a:lnTo>
                  <a:lnTo>
                    <a:pt x="148167" y="135466"/>
                  </a:lnTo>
                  <a:lnTo>
                    <a:pt x="148167" y="101600"/>
                  </a:lnTo>
                  <a:lnTo>
                    <a:pt x="114300" y="101600"/>
                  </a:lnTo>
                  <a:lnTo>
                    <a:pt x="114300" y="29633"/>
                  </a:lnTo>
                  <a:lnTo>
                    <a:pt x="55034" y="29633"/>
                  </a:lnTo>
                  <a:lnTo>
                    <a:pt x="55034"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25" name="Group 224">
              <a:extLst>
                <a:ext uri="{FF2B5EF4-FFF2-40B4-BE49-F238E27FC236}">
                  <a16:creationId xmlns:a16="http://schemas.microsoft.com/office/drawing/2014/main" xmlns="" id="{045DB7E1-1BFF-8745-A570-06BB878926AA}"/>
                </a:ext>
              </a:extLst>
            </p:cNvPr>
            <p:cNvGrpSpPr/>
            <p:nvPr/>
          </p:nvGrpSpPr>
          <p:grpSpPr>
            <a:xfrm>
              <a:off x="6858012" y="2209798"/>
              <a:ext cx="1741815" cy="2275199"/>
              <a:chOff x="6858012" y="2209798"/>
              <a:chExt cx="1741815" cy="2275199"/>
            </a:xfrm>
          </p:grpSpPr>
          <p:cxnSp>
            <p:nvCxnSpPr>
              <p:cNvPr id="205" name="Straight Connector 204">
                <a:extLst>
                  <a:ext uri="{FF2B5EF4-FFF2-40B4-BE49-F238E27FC236}">
                    <a16:creationId xmlns:a16="http://schemas.microsoft.com/office/drawing/2014/main" xmlns="" id="{141A8D40-1ED2-0B47-B37C-CAAF0B0EF860}"/>
                  </a:ext>
                </a:extLst>
              </p:cNvPr>
              <p:cNvCxnSpPr>
                <a:cxnSpLocks/>
              </p:cNvCxnSpPr>
              <p:nvPr/>
            </p:nvCxnSpPr>
            <p:spPr bwMode="auto">
              <a:xfrm rot="10800000">
                <a:off x="6858012" y="2209798"/>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xmlns="" id="{78BFC08D-0744-8343-94DD-3DBA5E53453D}"/>
                  </a:ext>
                </a:extLst>
              </p:cNvPr>
              <p:cNvCxnSpPr>
                <a:cxnSpLocks/>
              </p:cNvCxnSpPr>
              <p:nvPr/>
            </p:nvCxnSpPr>
            <p:spPr bwMode="auto">
              <a:xfrm rot="10800000">
                <a:off x="7018878" y="2633131"/>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xmlns="" id="{41B63D9D-3EB5-5743-9F10-48511B551C11}"/>
                  </a:ext>
                </a:extLst>
              </p:cNvPr>
              <p:cNvCxnSpPr>
                <a:cxnSpLocks/>
              </p:cNvCxnSpPr>
              <p:nvPr/>
            </p:nvCxnSpPr>
            <p:spPr bwMode="auto">
              <a:xfrm rot="10800000">
                <a:off x="7040047" y="2793997"/>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xmlns="" id="{4B3E0005-A7FA-7649-87EB-1A721080002F}"/>
                  </a:ext>
                </a:extLst>
              </p:cNvPr>
              <p:cNvCxnSpPr>
                <a:cxnSpLocks/>
              </p:cNvCxnSpPr>
              <p:nvPr/>
            </p:nvCxnSpPr>
            <p:spPr bwMode="auto">
              <a:xfrm rot="10800000">
                <a:off x="7078148" y="3111495"/>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xmlns="" id="{FA548B05-7745-8B40-BF64-B98D6A639AFE}"/>
                  </a:ext>
                </a:extLst>
              </p:cNvPr>
              <p:cNvCxnSpPr>
                <a:cxnSpLocks/>
              </p:cNvCxnSpPr>
              <p:nvPr/>
            </p:nvCxnSpPr>
            <p:spPr bwMode="auto">
              <a:xfrm rot="10800000">
                <a:off x="7078149" y="3238497"/>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xmlns="" id="{8233A890-FFD8-0245-85E7-3C05854E78E1}"/>
                  </a:ext>
                </a:extLst>
              </p:cNvPr>
              <p:cNvCxnSpPr>
                <a:cxnSpLocks/>
              </p:cNvCxnSpPr>
              <p:nvPr/>
            </p:nvCxnSpPr>
            <p:spPr bwMode="auto">
              <a:xfrm rot="10800000">
                <a:off x="7073916" y="3331627"/>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xmlns="" id="{501319F5-F610-EB45-8AB2-8B413483C7CD}"/>
                  </a:ext>
                </a:extLst>
              </p:cNvPr>
              <p:cNvCxnSpPr>
                <a:cxnSpLocks/>
              </p:cNvCxnSpPr>
              <p:nvPr/>
            </p:nvCxnSpPr>
            <p:spPr bwMode="auto">
              <a:xfrm rot="10800000">
                <a:off x="7103551" y="3568695"/>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xmlns="" id="{4E9787FE-240E-A748-97C4-0FB0A49E5229}"/>
                  </a:ext>
                </a:extLst>
              </p:cNvPr>
              <p:cNvCxnSpPr>
                <a:cxnSpLocks/>
              </p:cNvCxnSpPr>
              <p:nvPr/>
            </p:nvCxnSpPr>
            <p:spPr bwMode="auto">
              <a:xfrm rot="10800000">
                <a:off x="7128952" y="3661831"/>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xmlns="" id="{EAEB9B50-AA1C-9E49-A131-37D70A45C141}"/>
                  </a:ext>
                </a:extLst>
              </p:cNvPr>
              <p:cNvCxnSpPr>
                <a:cxnSpLocks/>
              </p:cNvCxnSpPr>
              <p:nvPr/>
            </p:nvCxnSpPr>
            <p:spPr bwMode="auto">
              <a:xfrm rot="10800000">
                <a:off x="7374486" y="3958161"/>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xmlns="" id="{1E115414-B057-4C47-843D-9574DAFD89C2}"/>
                  </a:ext>
                </a:extLst>
              </p:cNvPr>
              <p:cNvCxnSpPr>
                <a:cxnSpLocks/>
              </p:cNvCxnSpPr>
              <p:nvPr/>
            </p:nvCxnSpPr>
            <p:spPr bwMode="auto">
              <a:xfrm rot="10800000">
                <a:off x="7404118" y="4030129"/>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xmlns="" id="{3568213C-73A5-E943-887A-8DBA4125E781}"/>
                  </a:ext>
                </a:extLst>
              </p:cNvPr>
              <p:cNvCxnSpPr>
                <a:cxnSpLocks/>
              </p:cNvCxnSpPr>
              <p:nvPr/>
            </p:nvCxnSpPr>
            <p:spPr bwMode="auto">
              <a:xfrm rot="16200000">
                <a:off x="7675054" y="4288360"/>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xmlns="" id="{9BDCDD90-B636-1348-AD5D-75F8078F7C86}"/>
                  </a:ext>
                </a:extLst>
              </p:cNvPr>
              <p:cNvCxnSpPr>
                <a:cxnSpLocks/>
              </p:cNvCxnSpPr>
              <p:nvPr/>
            </p:nvCxnSpPr>
            <p:spPr bwMode="auto">
              <a:xfrm rot="16200000">
                <a:off x="7818988" y="4309528"/>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xmlns="" id="{62870EEA-D79E-A84A-9835-5E3BF0EC4E3B}"/>
                  </a:ext>
                </a:extLst>
              </p:cNvPr>
              <p:cNvCxnSpPr>
                <a:cxnSpLocks/>
              </p:cNvCxnSpPr>
              <p:nvPr/>
            </p:nvCxnSpPr>
            <p:spPr bwMode="auto">
              <a:xfrm rot="16200000">
                <a:off x="7890955" y="436879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xmlns="" id="{6B2890A7-B563-454B-A1CB-4C59D9331E3D}"/>
                  </a:ext>
                </a:extLst>
              </p:cNvPr>
              <p:cNvCxnSpPr>
                <a:cxnSpLocks/>
              </p:cNvCxnSpPr>
              <p:nvPr/>
            </p:nvCxnSpPr>
            <p:spPr bwMode="auto">
              <a:xfrm rot="16200000">
                <a:off x="7924823" y="436879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xmlns="" id="{81F48815-D042-FA48-BA34-A9E099A8AD3F}"/>
                  </a:ext>
                </a:extLst>
              </p:cNvPr>
              <p:cNvCxnSpPr>
                <a:cxnSpLocks/>
              </p:cNvCxnSpPr>
              <p:nvPr/>
            </p:nvCxnSpPr>
            <p:spPr bwMode="auto">
              <a:xfrm rot="16200000">
                <a:off x="8123787" y="4436530"/>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xmlns="" id="{8FEBA0B0-D7EB-2F4F-BF28-93892F7040D9}"/>
                  </a:ext>
                </a:extLst>
              </p:cNvPr>
              <p:cNvCxnSpPr>
                <a:cxnSpLocks/>
              </p:cNvCxnSpPr>
              <p:nvPr/>
            </p:nvCxnSpPr>
            <p:spPr bwMode="auto">
              <a:xfrm rot="16200000">
                <a:off x="8288886" y="444076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xmlns="" id="{8181CC6F-3344-0D4F-8ED9-E73D0B257AB9}"/>
                  </a:ext>
                </a:extLst>
              </p:cNvPr>
              <p:cNvCxnSpPr>
                <a:cxnSpLocks/>
              </p:cNvCxnSpPr>
              <p:nvPr/>
            </p:nvCxnSpPr>
            <p:spPr bwMode="auto">
              <a:xfrm rot="16200000">
                <a:off x="8322751" y="4440764"/>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xmlns="" id="{95770778-74F0-B249-8441-29307C45463A}"/>
                  </a:ext>
                </a:extLst>
              </p:cNvPr>
              <p:cNvCxnSpPr>
                <a:cxnSpLocks/>
              </p:cNvCxnSpPr>
              <p:nvPr/>
            </p:nvCxnSpPr>
            <p:spPr bwMode="auto">
              <a:xfrm rot="10800000">
                <a:off x="7620017" y="4169828"/>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xmlns="" id="{76FE13A8-C282-B047-8D98-BFBAA6484300}"/>
                  </a:ext>
                </a:extLst>
              </p:cNvPr>
              <p:cNvCxnSpPr>
                <a:cxnSpLocks/>
              </p:cNvCxnSpPr>
              <p:nvPr/>
            </p:nvCxnSpPr>
            <p:spPr bwMode="auto">
              <a:xfrm rot="16200000">
                <a:off x="7632718" y="4169826"/>
                <a:ext cx="80014" cy="0"/>
              </a:xfrm>
              <a:prstGeom prst="line">
                <a:avLst/>
              </a:prstGeom>
              <a:noFill/>
              <a:ln w="15875"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xmlns="" id="{EE83DD3E-AF77-A842-A0EC-3DB4CD253DD9}"/>
                  </a:ext>
                </a:extLst>
              </p:cNvPr>
              <p:cNvCxnSpPr>
                <a:cxnSpLocks/>
              </p:cNvCxnSpPr>
              <p:nvPr/>
            </p:nvCxnSpPr>
            <p:spPr bwMode="auto">
              <a:xfrm rot="10800000">
                <a:off x="8519813" y="4484997"/>
                <a:ext cx="80014" cy="0"/>
              </a:xfrm>
              <a:prstGeom prst="line">
                <a:avLst/>
              </a:prstGeom>
              <a:noFill/>
              <a:ln w="15875" cap="flat" cmpd="sng" algn="ctr">
                <a:solidFill>
                  <a:schemeClr val="accent3"/>
                </a:solidFill>
                <a:prstDash val="solid"/>
                <a:round/>
                <a:headEnd type="none" w="med" len="med"/>
                <a:tailEnd type="none" w="med" len="med"/>
              </a:ln>
              <a:effectLst/>
            </p:spPr>
          </p:cxnSp>
        </p:grpSp>
      </p:grpSp>
      <p:grpSp>
        <p:nvGrpSpPr>
          <p:cNvPr id="253" name="Group 252">
            <a:extLst>
              <a:ext uri="{FF2B5EF4-FFF2-40B4-BE49-F238E27FC236}">
                <a16:creationId xmlns:a16="http://schemas.microsoft.com/office/drawing/2014/main" xmlns="" id="{5F249CE3-17A8-3148-BD41-B3D9FBA43B99}"/>
              </a:ext>
            </a:extLst>
          </p:cNvPr>
          <p:cNvGrpSpPr/>
          <p:nvPr/>
        </p:nvGrpSpPr>
        <p:grpSpPr>
          <a:xfrm>
            <a:off x="6790267" y="2172178"/>
            <a:ext cx="4166099" cy="2607733"/>
            <a:chOff x="6790267" y="2146300"/>
            <a:chExt cx="4166099" cy="2607733"/>
          </a:xfrm>
        </p:grpSpPr>
        <p:sp>
          <p:nvSpPr>
            <p:cNvPr id="136" name="Freeform 135">
              <a:extLst>
                <a:ext uri="{FF2B5EF4-FFF2-40B4-BE49-F238E27FC236}">
                  <a16:creationId xmlns:a16="http://schemas.microsoft.com/office/drawing/2014/main" xmlns="" id="{019CF756-E0F9-1F4C-A050-8F6D61C445AC}"/>
                </a:ext>
              </a:extLst>
            </p:cNvPr>
            <p:cNvSpPr/>
            <p:nvPr/>
          </p:nvSpPr>
          <p:spPr bwMode="auto">
            <a:xfrm>
              <a:off x="6790267" y="2146300"/>
              <a:ext cx="4140200" cy="2561167"/>
            </a:xfrm>
            <a:custGeom>
              <a:avLst/>
              <a:gdLst>
                <a:gd name="connsiteX0" fmla="*/ 4140200 w 4140200"/>
                <a:gd name="connsiteY0" fmla="*/ 2561167 h 2561167"/>
                <a:gd name="connsiteX1" fmla="*/ 2942166 w 4140200"/>
                <a:gd name="connsiteY1" fmla="*/ 2561167 h 2561167"/>
                <a:gd name="connsiteX2" fmla="*/ 2942166 w 4140200"/>
                <a:gd name="connsiteY2" fmla="*/ 2531533 h 2561167"/>
                <a:gd name="connsiteX3" fmla="*/ 2916766 w 4140200"/>
                <a:gd name="connsiteY3" fmla="*/ 2531533 h 2561167"/>
                <a:gd name="connsiteX4" fmla="*/ 2916766 w 4140200"/>
                <a:gd name="connsiteY4" fmla="*/ 2501900 h 2561167"/>
                <a:gd name="connsiteX5" fmla="*/ 2506133 w 4140200"/>
                <a:gd name="connsiteY5" fmla="*/ 2501900 h 2561167"/>
                <a:gd name="connsiteX6" fmla="*/ 2506133 w 4140200"/>
                <a:gd name="connsiteY6" fmla="*/ 2476500 h 2561167"/>
                <a:gd name="connsiteX7" fmla="*/ 2413000 w 4140200"/>
                <a:gd name="connsiteY7" fmla="*/ 2476500 h 2561167"/>
                <a:gd name="connsiteX8" fmla="*/ 2413000 w 4140200"/>
                <a:gd name="connsiteY8" fmla="*/ 2438400 h 2561167"/>
                <a:gd name="connsiteX9" fmla="*/ 2387600 w 4140200"/>
                <a:gd name="connsiteY9" fmla="*/ 2438400 h 2561167"/>
                <a:gd name="connsiteX10" fmla="*/ 2387600 w 4140200"/>
                <a:gd name="connsiteY10" fmla="*/ 2383367 h 2561167"/>
                <a:gd name="connsiteX11" fmla="*/ 2341033 w 4140200"/>
                <a:gd name="connsiteY11" fmla="*/ 2383367 h 2561167"/>
                <a:gd name="connsiteX12" fmla="*/ 2341033 w 4140200"/>
                <a:gd name="connsiteY12" fmla="*/ 2362200 h 2561167"/>
                <a:gd name="connsiteX13" fmla="*/ 2273300 w 4140200"/>
                <a:gd name="connsiteY13" fmla="*/ 2362200 h 2561167"/>
                <a:gd name="connsiteX14" fmla="*/ 2273300 w 4140200"/>
                <a:gd name="connsiteY14" fmla="*/ 2336800 h 2561167"/>
                <a:gd name="connsiteX15" fmla="*/ 2226733 w 4140200"/>
                <a:gd name="connsiteY15" fmla="*/ 2336800 h 2561167"/>
                <a:gd name="connsiteX16" fmla="*/ 2226733 w 4140200"/>
                <a:gd name="connsiteY16" fmla="*/ 2298700 h 2561167"/>
                <a:gd name="connsiteX17" fmla="*/ 2002366 w 4140200"/>
                <a:gd name="connsiteY17" fmla="*/ 2298700 h 2561167"/>
                <a:gd name="connsiteX18" fmla="*/ 2002366 w 4140200"/>
                <a:gd name="connsiteY18" fmla="*/ 2277533 h 2561167"/>
                <a:gd name="connsiteX19" fmla="*/ 1879600 w 4140200"/>
                <a:gd name="connsiteY19" fmla="*/ 2277533 h 2561167"/>
                <a:gd name="connsiteX20" fmla="*/ 1879600 w 4140200"/>
                <a:gd name="connsiteY20" fmla="*/ 2260600 h 2561167"/>
                <a:gd name="connsiteX21" fmla="*/ 1862666 w 4140200"/>
                <a:gd name="connsiteY21" fmla="*/ 2260600 h 2561167"/>
                <a:gd name="connsiteX22" fmla="*/ 1862666 w 4140200"/>
                <a:gd name="connsiteY22" fmla="*/ 2235200 h 2561167"/>
                <a:gd name="connsiteX23" fmla="*/ 1803400 w 4140200"/>
                <a:gd name="connsiteY23" fmla="*/ 2235200 h 2561167"/>
                <a:gd name="connsiteX24" fmla="*/ 1803400 w 4140200"/>
                <a:gd name="connsiteY24" fmla="*/ 2175933 h 2561167"/>
                <a:gd name="connsiteX25" fmla="*/ 1786466 w 4140200"/>
                <a:gd name="connsiteY25" fmla="*/ 2175933 h 2561167"/>
                <a:gd name="connsiteX26" fmla="*/ 1786466 w 4140200"/>
                <a:gd name="connsiteY26" fmla="*/ 2125133 h 2561167"/>
                <a:gd name="connsiteX27" fmla="*/ 1765300 w 4140200"/>
                <a:gd name="connsiteY27" fmla="*/ 2125133 h 2561167"/>
                <a:gd name="connsiteX28" fmla="*/ 1765300 w 4140200"/>
                <a:gd name="connsiteY28" fmla="*/ 2065867 h 2561167"/>
                <a:gd name="connsiteX29" fmla="*/ 1748366 w 4140200"/>
                <a:gd name="connsiteY29" fmla="*/ 2065867 h 2561167"/>
                <a:gd name="connsiteX30" fmla="*/ 1748366 w 4140200"/>
                <a:gd name="connsiteY30" fmla="*/ 2036233 h 2561167"/>
                <a:gd name="connsiteX31" fmla="*/ 1735666 w 4140200"/>
                <a:gd name="connsiteY31" fmla="*/ 2036233 h 2561167"/>
                <a:gd name="connsiteX32" fmla="*/ 1735666 w 4140200"/>
                <a:gd name="connsiteY32" fmla="*/ 1998133 h 2561167"/>
                <a:gd name="connsiteX33" fmla="*/ 1718733 w 4140200"/>
                <a:gd name="connsiteY33" fmla="*/ 1998133 h 2561167"/>
                <a:gd name="connsiteX34" fmla="*/ 1718733 w 4140200"/>
                <a:gd name="connsiteY34" fmla="*/ 1938867 h 2561167"/>
                <a:gd name="connsiteX35" fmla="*/ 1676400 w 4140200"/>
                <a:gd name="connsiteY35" fmla="*/ 1938867 h 2561167"/>
                <a:gd name="connsiteX36" fmla="*/ 1676400 w 4140200"/>
                <a:gd name="connsiteY36" fmla="*/ 1896533 h 2561167"/>
                <a:gd name="connsiteX37" fmla="*/ 1595966 w 4140200"/>
                <a:gd name="connsiteY37" fmla="*/ 1896533 h 2561167"/>
                <a:gd name="connsiteX38" fmla="*/ 1595966 w 4140200"/>
                <a:gd name="connsiteY38" fmla="*/ 1883833 h 2561167"/>
                <a:gd name="connsiteX39" fmla="*/ 1570566 w 4140200"/>
                <a:gd name="connsiteY39" fmla="*/ 1883833 h 2561167"/>
                <a:gd name="connsiteX40" fmla="*/ 1570566 w 4140200"/>
                <a:gd name="connsiteY40" fmla="*/ 1858433 h 2561167"/>
                <a:gd name="connsiteX41" fmla="*/ 1468966 w 4140200"/>
                <a:gd name="connsiteY41" fmla="*/ 1858433 h 2561167"/>
                <a:gd name="connsiteX42" fmla="*/ 1468966 w 4140200"/>
                <a:gd name="connsiteY42" fmla="*/ 1824567 h 2561167"/>
                <a:gd name="connsiteX43" fmla="*/ 1422400 w 4140200"/>
                <a:gd name="connsiteY43" fmla="*/ 1824567 h 2561167"/>
                <a:gd name="connsiteX44" fmla="*/ 1422400 w 4140200"/>
                <a:gd name="connsiteY44" fmla="*/ 1799167 h 2561167"/>
                <a:gd name="connsiteX45" fmla="*/ 1371600 w 4140200"/>
                <a:gd name="connsiteY45" fmla="*/ 1799167 h 2561167"/>
                <a:gd name="connsiteX46" fmla="*/ 1371600 w 4140200"/>
                <a:gd name="connsiteY46" fmla="*/ 1778000 h 2561167"/>
                <a:gd name="connsiteX47" fmla="*/ 1282700 w 4140200"/>
                <a:gd name="connsiteY47" fmla="*/ 1778000 h 2561167"/>
                <a:gd name="connsiteX48" fmla="*/ 1282700 w 4140200"/>
                <a:gd name="connsiteY48" fmla="*/ 1778000 h 2561167"/>
                <a:gd name="connsiteX49" fmla="*/ 1261533 w 4140200"/>
                <a:gd name="connsiteY49" fmla="*/ 1756833 h 2561167"/>
                <a:gd name="connsiteX50" fmla="*/ 1227666 w 4140200"/>
                <a:gd name="connsiteY50" fmla="*/ 1756833 h 2561167"/>
                <a:gd name="connsiteX51" fmla="*/ 1227666 w 4140200"/>
                <a:gd name="connsiteY51" fmla="*/ 1731433 h 2561167"/>
                <a:gd name="connsiteX52" fmla="*/ 1219200 w 4140200"/>
                <a:gd name="connsiteY52" fmla="*/ 1731433 h 2561167"/>
                <a:gd name="connsiteX53" fmla="*/ 1219200 w 4140200"/>
                <a:gd name="connsiteY53" fmla="*/ 1680633 h 2561167"/>
                <a:gd name="connsiteX54" fmla="*/ 1219200 w 4140200"/>
                <a:gd name="connsiteY54" fmla="*/ 1680633 h 2561167"/>
                <a:gd name="connsiteX55" fmla="*/ 1198033 w 4140200"/>
                <a:gd name="connsiteY55" fmla="*/ 1680633 h 2561167"/>
                <a:gd name="connsiteX56" fmla="*/ 1198033 w 4140200"/>
                <a:gd name="connsiteY56" fmla="*/ 1549400 h 2561167"/>
                <a:gd name="connsiteX57" fmla="*/ 1143000 w 4140200"/>
                <a:gd name="connsiteY57" fmla="*/ 1549400 h 2561167"/>
                <a:gd name="connsiteX58" fmla="*/ 1143000 w 4140200"/>
                <a:gd name="connsiteY58" fmla="*/ 1485900 h 2561167"/>
                <a:gd name="connsiteX59" fmla="*/ 1117600 w 4140200"/>
                <a:gd name="connsiteY59" fmla="*/ 1485900 h 2561167"/>
                <a:gd name="connsiteX60" fmla="*/ 1117600 w 4140200"/>
                <a:gd name="connsiteY60" fmla="*/ 1439333 h 2561167"/>
                <a:gd name="connsiteX61" fmla="*/ 1075266 w 4140200"/>
                <a:gd name="connsiteY61" fmla="*/ 1439333 h 2561167"/>
                <a:gd name="connsiteX62" fmla="*/ 1075266 w 4140200"/>
                <a:gd name="connsiteY62" fmla="*/ 1439333 h 2561167"/>
                <a:gd name="connsiteX63" fmla="*/ 1075266 w 4140200"/>
                <a:gd name="connsiteY63" fmla="*/ 1409700 h 2561167"/>
                <a:gd name="connsiteX64" fmla="*/ 948266 w 4140200"/>
                <a:gd name="connsiteY64" fmla="*/ 1409700 h 2561167"/>
                <a:gd name="connsiteX65" fmla="*/ 948266 w 4140200"/>
                <a:gd name="connsiteY65" fmla="*/ 1375833 h 2561167"/>
                <a:gd name="connsiteX66" fmla="*/ 922866 w 4140200"/>
                <a:gd name="connsiteY66" fmla="*/ 1375833 h 2561167"/>
                <a:gd name="connsiteX67" fmla="*/ 922866 w 4140200"/>
                <a:gd name="connsiteY67" fmla="*/ 1333500 h 2561167"/>
                <a:gd name="connsiteX68" fmla="*/ 905933 w 4140200"/>
                <a:gd name="connsiteY68" fmla="*/ 1333500 h 2561167"/>
                <a:gd name="connsiteX69" fmla="*/ 905933 w 4140200"/>
                <a:gd name="connsiteY69" fmla="*/ 1257300 h 2561167"/>
                <a:gd name="connsiteX70" fmla="*/ 876300 w 4140200"/>
                <a:gd name="connsiteY70" fmla="*/ 1257300 h 2561167"/>
                <a:gd name="connsiteX71" fmla="*/ 876300 w 4140200"/>
                <a:gd name="connsiteY71" fmla="*/ 1104900 h 2561167"/>
                <a:gd name="connsiteX72" fmla="*/ 804333 w 4140200"/>
                <a:gd name="connsiteY72" fmla="*/ 1104900 h 2561167"/>
                <a:gd name="connsiteX73" fmla="*/ 804333 w 4140200"/>
                <a:gd name="connsiteY73" fmla="*/ 1079500 h 2561167"/>
                <a:gd name="connsiteX74" fmla="*/ 757766 w 4140200"/>
                <a:gd name="connsiteY74" fmla="*/ 1079500 h 2561167"/>
                <a:gd name="connsiteX75" fmla="*/ 757766 w 4140200"/>
                <a:gd name="connsiteY75" fmla="*/ 1041400 h 2561167"/>
                <a:gd name="connsiteX76" fmla="*/ 698500 w 4140200"/>
                <a:gd name="connsiteY76" fmla="*/ 1041400 h 2561167"/>
                <a:gd name="connsiteX77" fmla="*/ 698500 w 4140200"/>
                <a:gd name="connsiteY77" fmla="*/ 1016000 h 2561167"/>
                <a:gd name="connsiteX78" fmla="*/ 656166 w 4140200"/>
                <a:gd name="connsiteY78" fmla="*/ 1016000 h 2561167"/>
                <a:gd name="connsiteX79" fmla="*/ 656166 w 4140200"/>
                <a:gd name="connsiteY79" fmla="*/ 960967 h 2561167"/>
                <a:gd name="connsiteX80" fmla="*/ 630766 w 4140200"/>
                <a:gd name="connsiteY80" fmla="*/ 960967 h 2561167"/>
                <a:gd name="connsiteX81" fmla="*/ 630766 w 4140200"/>
                <a:gd name="connsiteY81" fmla="*/ 914400 h 2561167"/>
                <a:gd name="connsiteX82" fmla="*/ 605366 w 4140200"/>
                <a:gd name="connsiteY82" fmla="*/ 914400 h 2561167"/>
                <a:gd name="connsiteX83" fmla="*/ 605366 w 4140200"/>
                <a:gd name="connsiteY83" fmla="*/ 694267 h 2561167"/>
                <a:gd name="connsiteX84" fmla="*/ 588433 w 4140200"/>
                <a:gd name="connsiteY84" fmla="*/ 694267 h 2561167"/>
                <a:gd name="connsiteX85" fmla="*/ 588433 w 4140200"/>
                <a:gd name="connsiteY85" fmla="*/ 584200 h 2561167"/>
                <a:gd name="connsiteX86" fmla="*/ 567266 w 4140200"/>
                <a:gd name="connsiteY86" fmla="*/ 584200 h 2561167"/>
                <a:gd name="connsiteX87" fmla="*/ 567266 w 4140200"/>
                <a:gd name="connsiteY87" fmla="*/ 529167 h 2561167"/>
                <a:gd name="connsiteX88" fmla="*/ 550333 w 4140200"/>
                <a:gd name="connsiteY88" fmla="*/ 529167 h 2561167"/>
                <a:gd name="connsiteX89" fmla="*/ 550333 w 4140200"/>
                <a:gd name="connsiteY89" fmla="*/ 474133 h 2561167"/>
                <a:gd name="connsiteX90" fmla="*/ 495300 w 4140200"/>
                <a:gd name="connsiteY90" fmla="*/ 474133 h 2561167"/>
                <a:gd name="connsiteX91" fmla="*/ 495300 w 4140200"/>
                <a:gd name="connsiteY91" fmla="*/ 440267 h 2561167"/>
                <a:gd name="connsiteX92" fmla="*/ 482600 w 4140200"/>
                <a:gd name="connsiteY92" fmla="*/ 440267 h 2561167"/>
                <a:gd name="connsiteX93" fmla="*/ 482600 w 4140200"/>
                <a:gd name="connsiteY93" fmla="*/ 423333 h 2561167"/>
                <a:gd name="connsiteX94" fmla="*/ 444500 w 4140200"/>
                <a:gd name="connsiteY94" fmla="*/ 423333 h 2561167"/>
                <a:gd name="connsiteX95" fmla="*/ 444500 w 4140200"/>
                <a:gd name="connsiteY95" fmla="*/ 402167 h 2561167"/>
                <a:gd name="connsiteX96" fmla="*/ 402166 w 4140200"/>
                <a:gd name="connsiteY96" fmla="*/ 402167 h 2561167"/>
                <a:gd name="connsiteX97" fmla="*/ 402166 w 4140200"/>
                <a:gd name="connsiteY97" fmla="*/ 376767 h 2561167"/>
                <a:gd name="connsiteX98" fmla="*/ 376766 w 4140200"/>
                <a:gd name="connsiteY98" fmla="*/ 376767 h 2561167"/>
                <a:gd name="connsiteX99" fmla="*/ 376766 w 4140200"/>
                <a:gd name="connsiteY99" fmla="*/ 342900 h 2561167"/>
                <a:gd name="connsiteX100" fmla="*/ 355600 w 4140200"/>
                <a:gd name="connsiteY100" fmla="*/ 342900 h 2561167"/>
                <a:gd name="connsiteX101" fmla="*/ 355600 w 4140200"/>
                <a:gd name="connsiteY101" fmla="*/ 309033 h 2561167"/>
                <a:gd name="connsiteX102" fmla="*/ 330200 w 4140200"/>
                <a:gd name="connsiteY102" fmla="*/ 309033 h 2561167"/>
                <a:gd name="connsiteX103" fmla="*/ 330200 w 4140200"/>
                <a:gd name="connsiteY103" fmla="*/ 245533 h 2561167"/>
                <a:gd name="connsiteX104" fmla="*/ 296333 w 4140200"/>
                <a:gd name="connsiteY104" fmla="*/ 245533 h 2561167"/>
                <a:gd name="connsiteX105" fmla="*/ 296333 w 4140200"/>
                <a:gd name="connsiteY105" fmla="*/ 194733 h 2561167"/>
                <a:gd name="connsiteX106" fmla="*/ 275166 w 4140200"/>
                <a:gd name="connsiteY106" fmla="*/ 194733 h 2561167"/>
                <a:gd name="connsiteX107" fmla="*/ 275166 w 4140200"/>
                <a:gd name="connsiteY107" fmla="*/ 165100 h 2561167"/>
                <a:gd name="connsiteX108" fmla="*/ 258233 w 4140200"/>
                <a:gd name="connsiteY108" fmla="*/ 165100 h 2561167"/>
                <a:gd name="connsiteX109" fmla="*/ 258233 w 4140200"/>
                <a:gd name="connsiteY109" fmla="*/ 105833 h 2561167"/>
                <a:gd name="connsiteX110" fmla="*/ 241300 w 4140200"/>
                <a:gd name="connsiteY110" fmla="*/ 105833 h 2561167"/>
                <a:gd name="connsiteX111" fmla="*/ 241300 w 4140200"/>
                <a:gd name="connsiteY111" fmla="*/ 67733 h 2561167"/>
                <a:gd name="connsiteX112" fmla="*/ 224366 w 4140200"/>
                <a:gd name="connsiteY112" fmla="*/ 67733 h 2561167"/>
                <a:gd name="connsiteX113" fmla="*/ 224366 w 4140200"/>
                <a:gd name="connsiteY113" fmla="*/ 29633 h 2561167"/>
                <a:gd name="connsiteX114" fmla="*/ 152400 w 4140200"/>
                <a:gd name="connsiteY114" fmla="*/ 29633 h 2561167"/>
                <a:gd name="connsiteX115" fmla="*/ 152400 w 4140200"/>
                <a:gd name="connsiteY115" fmla="*/ 16933 h 2561167"/>
                <a:gd name="connsiteX116" fmla="*/ 110066 w 4140200"/>
                <a:gd name="connsiteY116" fmla="*/ 16933 h 2561167"/>
                <a:gd name="connsiteX117" fmla="*/ 110066 w 4140200"/>
                <a:gd name="connsiteY117" fmla="*/ 0 h 2561167"/>
                <a:gd name="connsiteX118" fmla="*/ 0 w 4140200"/>
                <a:gd name="connsiteY118" fmla="*/ 0 h 256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140200" h="2561167">
                  <a:moveTo>
                    <a:pt x="4140200" y="2561167"/>
                  </a:moveTo>
                  <a:lnTo>
                    <a:pt x="2942166" y="2561167"/>
                  </a:lnTo>
                  <a:lnTo>
                    <a:pt x="2942166" y="2531533"/>
                  </a:lnTo>
                  <a:lnTo>
                    <a:pt x="2916766" y="2531533"/>
                  </a:lnTo>
                  <a:lnTo>
                    <a:pt x="2916766" y="2501900"/>
                  </a:lnTo>
                  <a:lnTo>
                    <a:pt x="2506133" y="2501900"/>
                  </a:lnTo>
                  <a:lnTo>
                    <a:pt x="2506133" y="2476500"/>
                  </a:lnTo>
                  <a:lnTo>
                    <a:pt x="2413000" y="2476500"/>
                  </a:lnTo>
                  <a:lnTo>
                    <a:pt x="2413000" y="2438400"/>
                  </a:lnTo>
                  <a:lnTo>
                    <a:pt x="2387600" y="2438400"/>
                  </a:lnTo>
                  <a:lnTo>
                    <a:pt x="2387600" y="2383367"/>
                  </a:lnTo>
                  <a:lnTo>
                    <a:pt x="2341033" y="2383367"/>
                  </a:lnTo>
                  <a:lnTo>
                    <a:pt x="2341033" y="2362200"/>
                  </a:lnTo>
                  <a:lnTo>
                    <a:pt x="2273300" y="2362200"/>
                  </a:lnTo>
                  <a:lnTo>
                    <a:pt x="2273300" y="2336800"/>
                  </a:lnTo>
                  <a:lnTo>
                    <a:pt x="2226733" y="2336800"/>
                  </a:lnTo>
                  <a:lnTo>
                    <a:pt x="2226733" y="2298700"/>
                  </a:lnTo>
                  <a:lnTo>
                    <a:pt x="2002366" y="2298700"/>
                  </a:lnTo>
                  <a:lnTo>
                    <a:pt x="2002366" y="2277533"/>
                  </a:lnTo>
                  <a:lnTo>
                    <a:pt x="1879600" y="2277533"/>
                  </a:lnTo>
                  <a:lnTo>
                    <a:pt x="1879600" y="2260600"/>
                  </a:lnTo>
                  <a:lnTo>
                    <a:pt x="1862666" y="2260600"/>
                  </a:lnTo>
                  <a:lnTo>
                    <a:pt x="1862666" y="2235200"/>
                  </a:lnTo>
                  <a:lnTo>
                    <a:pt x="1803400" y="2235200"/>
                  </a:lnTo>
                  <a:lnTo>
                    <a:pt x="1803400" y="2175933"/>
                  </a:lnTo>
                  <a:lnTo>
                    <a:pt x="1786466" y="2175933"/>
                  </a:lnTo>
                  <a:lnTo>
                    <a:pt x="1786466" y="2125133"/>
                  </a:lnTo>
                  <a:lnTo>
                    <a:pt x="1765300" y="2125133"/>
                  </a:lnTo>
                  <a:lnTo>
                    <a:pt x="1765300" y="2065867"/>
                  </a:lnTo>
                  <a:lnTo>
                    <a:pt x="1748366" y="2065867"/>
                  </a:lnTo>
                  <a:lnTo>
                    <a:pt x="1748366" y="2036233"/>
                  </a:lnTo>
                  <a:lnTo>
                    <a:pt x="1735666" y="2036233"/>
                  </a:lnTo>
                  <a:lnTo>
                    <a:pt x="1735666" y="1998133"/>
                  </a:lnTo>
                  <a:lnTo>
                    <a:pt x="1718733" y="1998133"/>
                  </a:lnTo>
                  <a:lnTo>
                    <a:pt x="1718733" y="1938867"/>
                  </a:lnTo>
                  <a:lnTo>
                    <a:pt x="1676400" y="1938867"/>
                  </a:lnTo>
                  <a:lnTo>
                    <a:pt x="1676400" y="1896533"/>
                  </a:lnTo>
                  <a:lnTo>
                    <a:pt x="1595966" y="1896533"/>
                  </a:lnTo>
                  <a:lnTo>
                    <a:pt x="1595966" y="1883833"/>
                  </a:lnTo>
                  <a:lnTo>
                    <a:pt x="1570566" y="1883833"/>
                  </a:lnTo>
                  <a:lnTo>
                    <a:pt x="1570566" y="1858433"/>
                  </a:lnTo>
                  <a:lnTo>
                    <a:pt x="1468966" y="1858433"/>
                  </a:lnTo>
                  <a:lnTo>
                    <a:pt x="1468966" y="1824567"/>
                  </a:lnTo>
                  <a:lnTo>
                    <a:pt x="1422400" y="1824567"/>
                  </a:lnTo>
                  <a:lnTo>
                    <a:pt x="1422400" y="1799167"/>
                  </a:lnTo>
                  <a:lnTo>
                    <a:pt x="1371600" y="1799167"/>
                  </a:lnTo>
                  <a:lnTo>
                    <a:pt x="1371600" y="1778000"/>
                  </a:lnTo>
                  <a:lnTo>
                    <a:pt x="1282700" y="1778000"/>
                  </a:lnTo>
                  <a:lnTo>
                    <a:pt x="1282700" y="1778000"/>
                  </a:lnTo>
                  <a:lnTo>
                    <a:pt x="1261533" y="1756833"/>
                  </a:lnTo>
                  <a:lnTo>
                    <a:pt x="1227666" y="1756833"/>
                  </a:lnTo>
                  <a:lnTo>
                    <a:pt x="1227666" y="1731433"/>
                  </a:lnTo>
                  <a:lnTo>
                    <a:pt x="1219200" y="1731433"/>
                  </a:lnTo>
                  <a:lnTo>
                    <a:pt x="1219200" y="1680633"/>
                  </a:lnTo>
                  <a:lnTo>
                    <a:pt x="1219200" y="1680633"/>
                  </a:lnTo>
                  <a:lnTo>
                    <a:pt x="1198033" y="1680633"/>
                  </a:lnTo>
                  <a:lnTo>
                    <a:pt x="1198033" y="1549400"/>
                  </a:lnTo>
                  <a:lnTo>
                    <a:pt x="1143000" y="1549400"/>
                  </a:lnTo>
                  <a:lnTo>
                    <a:pt x="1143000" y="1485900"/>
                  </a:lnTo>
                  <a:lnTo>
                    <a:pt x="1117600" y="1485900"/>
                  </a:lnTo>
                  <a:lnTo>
                    <a:pt x="1117600" y="1439333"/>
                  </a:lnTo>
                  <a:lnTo>
                    <a:pt x="1075266" y="1439333"/>
                  </a:lnTo>
                  <a:lnTo>
                    <a:pt x="1075266" y="1439333"/>
                  </a:lnTo>
                  <a:lnTo>
                    <a:pt x="1075266" y="1409700"/>
                  </a:lnTo>
                  <a:lnTo>
                    <a:pt x="948266" y="1409700"/>
                  </a:lnTo>
                  <a:lnTo>
                    <a:pt x="948266" y="1375833"/>
                  </a:lnTo>
                  <a:lnTo>
                    <a:pt x="922866" y="1375833"/>
                  </a:lnTo>
                  <a:lnTo>
                    <a:pt x="922866" y="1333500"/>
                  </a:lnTo>
                  <a:lnTo>
                    <a:pt x="905933" y="1333500"/>
                  </a:lnTo>
                  <a:lnTo>
                    <a:pt x="905933" y="1257300"/>
                  </a:lnTo>
                  <a:lnTo>
                    <a:pt x="876300" y="1257300"/>
                  </a:lnTo>
                  <a:lnTo>
                    <a:pt x="876300" y="1104900"/>
                  </a:lnTo>
                  <a:lnTo>
                    <a:pt x="804333" y="1104900"/>
                  </a:lnTo>
                  <a:lnTo>
                    <a:pt x="804333" y="1079500"/>
                  </a:lnTo>
                  <a:lnTo>
                    <a:pt x="757766" y="1079500"/>
                  </a:lnTo>
                  <a:lnTo>
                    <a:pt x="757766" y="1041400"/>
                  </a:lnTo>
                  <a:lnTo>
                    <a:pt x="698500" y="1041400"/>
                  </a:lnTo>
                  <a:lnTo>
                    <a:pt x="698500" y="1016000"/>
                  </a:lnTo>
                  <a:lnTo>
                    <a:pt x="656166" y="1016000"/>
                  </a:lnTo>
                  <a:lnTo>
                    <a:pt x="656166" y="960967"/>
                  </a:lnTo>
                  <a:lnTo>
                    <a:pt x="630766" y="960967"/>
                  </a:lnTo>
                  <a:lnTo>
                    <a:pt x="630766" y="914400"/>
                  </a:lnTo>
                  <a:lnTo>
                    <a:pt x="605366" y="914400"/>
                  </a:lnTo>
                  <a:lnTo>
                    <a:pt x="605366" y="694267"/>
                  </a:lnTo>
                  <a:lnTo>
                    <a:pt x="588433" y="694267"/>
                  </a:lnTo>
                  <a:lnTo>
                    <a:pt x="588433" y="584200"/>
                  </a:lnTo>
                  <a:lnTo>
                    <a:pt x="567266" y="584200"/>
                  </a:lnTo>
                  <a:lnTo>
                    <a:pt x="567266" y="529167"/>
                  </a:lnTo>
                  <a:lnTo>
                    <a:pt x="550333" y="529167"/>
                  </a:lnTo>
                  <a:lnTo>
                    <a:pt x="550333" y="474133"/>
                  </a:lnTo>
                  <a:lnTo>
                    <a:pt x="495300" y="474133"/>
                  </a:lnTo>
                  <a:lnTo>
                    <a:pt x="495300" y="440267"/>
                  </a:lnTo>
                  <a:lnTo>
                    <a:pt x="482600" y="440267"/>
                  </a:lnTo>
                  <a:lnTo>
                    <a:pt x="482600" y="423333"/>
                  </a:lnTo>
                  <a:lnTo>
                    <a:pt x="444500" y="423333"/>
                  </a:lnTo>
                  <a:lnTo>
                    <a:pt x="444500" y="402167"/>
                  </a:lnTo>
                  <a:lnTo>
                    <a:pt x="402166" y="402167"/>
                  </a:lnTo>
                  <a:lnTo>
                    <a:pt x="402166" y="376767"/>
                  </a:lnTo>
                  <a:lnTo>
                    <a:pt x="376766" y="376767"/>
                  </a:lnTo>
                  <a:lnTo>
                    <a:pt x="376766" y="342900"/>
                  </a:lnTo>
                  <a:lnTo>
                    <a:pt x="355600" y="342900"/>
                  </a:lnTo>
                  <a:lnTo>
                    <a:pt x="355600" y="309033"/>
                  </a:lnTo>
                  <a:lnTo>
                    <a:pt x="330200" y="309033"/>
                  </a:lnTo>
                  <a:lnTo>
                    <a:pt x="330200" y="245533"/>
                  </a:lnTo>
                  <a:lnTo>
                    <a:pt x="296333" y="245533"/>
                  </a:lnTo>
                  <a:lnTo>
                    <a:pt x="296333" y="194733"/>
                  </a:lnTo>
                  <a:lnTo>
                    <a:pt x="275166" y="194733"/>
                  </a:lnTo>
                  <a:lnTo>
                    <a:pt x="275166" y="165100"/>
                  </a:lnTo>
                  <a:lnTo>
                    <a:pt x="258233" y="165100"/>
                  </a:lnTo>
                  <a:lnTo>
                    <a:pt x="258233" y="105833"/>
                  </a:lnTo>
                  <a:lnTo>
                    <a:pt x="241300" y="105833"/>
                  </a:lnTo>
                  <a:lnTo>
                    <a:pt x="241300" y="67733"/>
                  </a:lnTo>
                  <a:lnTo>
                    <a:pt x="224366" y="67733"/>
                  </a:lnTo>
                  <a:lnTo>
                    <a:pt x="224366" y="29633"/>
                  </a:lnTo>
                  <a:lnTo>
                    <a:pt x="152400" y="29633"/>
                  </a:lnTo>
                  <a:lnTo>
                    <a:pt x="152400" y="16933"/>
                  </a:lnTo>
                  <a:lnTo>
                    <a:pt x="110066" y="16933"/>
                  </a:lnTo>
                  <a:lnTo>
                    <a:pt x="110066" y="0"/>
                  </a:lnTo>
                  <a:lnTo>
                    <a:pt x="0" y="0"/>
                  </a:lnTo>
                </a:path>
              </a:pathLst>
            </a:custGeom>
            <a:noFill/>
            <a:ln w="2857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52" name="Group 251">
              <a:extLst>
                <a:ext uri="{FF2B5EF4-FFF2-40B4-BE49-F238E27FC236}">
                  <a16:creationId xmlns:a16="http://schemas.microsoft.com/office/drawing/2014/main" xmlns="" id="{EE378F47-1DC9-A947-8ACF-2E7C573CF49C}"/>
                </a:ext>
              </a:extLst>
            </p:cNvPr>
            <p:cNvGrpSpPr/>
            <p:nvPr/>
          </p:nvGrpSpPr>
          <p:grpSpPr>
            <a:xfrm>
              <a:off x="7035085" y="2297415"/>
              <a:ext cx="3921281" cy="2456618"/>
              <a:chOff x="7035085" y="2297415"/>
              <a:chExt cx="3921281" cy="2456618"/>
            </a:xfrm>
          </p:grpSpPr>
          <p:cxnSp>
            <p:nvCxnSpPr>
              <p:cNvPr id="227" name="Straight Connector 226">
                <a:extLst>
                  <a:ext uri="{FF2B5EF4-FFF2-40B4-BE49-F238E27FC236}">
                    <a16:creationId xmlns:a16="http://schemas.microsoft.com/office/drawing/2014/main" xmlns="" id="{B389F6A5-78DE-6048-A6C4-B9D006AD220D}"/>
                  </a:ext>
                </a:extLst>
              </p:cNvPr>
              <p:cNvCxnSpPr>
                <a:cxnSpLocks/>
              </p:cNvCxnSpPr>
              <p:nvPr/>
            </p:nvCxnSpPr>
            <p:spPr bwMode="auto">
              <a:xfrm rot="10800000">
                <a:off x="10876352" y="4707462"/>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xmlns="" id="{B54EC120-07E5-7B46-9D75-989A44430D75}"/>
                  </a:ext>
                </a:extLst>
              </p:cNvPr>
              <p:cNvCxnSpPr>
                <a:cxnSpLocks/>
              </p:cNvCxnSpPr>
              <p:nvPr/>
            </p:nvCxnSpPr>
            <p:spPr bwMode="auto">
              <a:xfrm rot="10800000">
                <a:off x="8509918" y="4197676"/>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xmlns="" id="{11012952-B320-D445-A576-F1459ECF4E28}"/>
                  </a:ext>
                </a:extLst>
              </p:cNvPr>
              <p:cNvCxnSpPr>
                <a:cxnSpLocks/>
              </p:cNvCxnSpPr>
              <p:nvPr/>
            </p:nvCxnSpPr>
            <p:spPr bwMode="auto">
              <a:xfrm rot="10800000">
                <a:off x="7946176" y="3767672"/>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xmlns="" id="{634739EE-E496-784A-A39A-442E229A27ED}"/>
                  </a:ext>
                </a:extLst>
              </p:cNvPr>
              <p:cNvCxnSpPr>
                <a:cxnSpLocks/>
              </p:cNvCxnSpPr>
              <p:nvPr/>
            </p:nvCxnSpPr>
            <p:spPr bwMode="auto">
              <a:xfrm rot="10800000">
                <a:off x="7950412" y="3814241"/>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xmlns="" id="{BC7C1E97-401E-1941-9D21-30AE2405C5C4}"/>
                  </a:ext>
                </a:extLst>
              </p:cNvPr>
              <p:cNvCxnSpPr>
                <a:cxnSpLocks/>
              </p:cNvCxnSpPr>
              <p:nvPr/>
            </p:nvCxnSpPr>
            <p:spPr bwMode="auto">
              <a:xfrm rot="10800000">
                <a:off x="8509918" y="4201914"/>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xmlns="" id="{9AF59A89-AE20-9940-BDA1-3891768028CF}"/>
                  </a:ext>
                </a:extLst>
              </p:cNvPr>
              <p:cNvCxnSpPr>
                <a:cxnSpLocks/>
              </p:cNvCxnSpPr>
              <p:nvPr/>
            </p:nvCxnSpPr>
            <p:spPr bwMode="auto">
              <a:xfrm rot="10800000">
                <a:off x="7664093" y="3488270"/>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xmlns="" id="{CDFE2467-9C4A-9540-8B8F-7C8088C8138E}"/>
                  </a:ext>
                </a:extLst>
              </p:cNvPr>
              <p:cNvCxnSpPr>
                <a:cxnSpLocks/>
              </p:cNvCxnSpPr>
              <p:nvPr/>
            </p:nvCxnSpPr>
            <p:spPr bwMode="auto">
              <a:xfrm rot="10800000">
                <a:off x="7363526" y="2894312"/>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xmlns="" id="{C7C1F2CF-289A-B044-B0DC-B60CF4DD0671}"/>
                  </a:ext>
                </a:extLst>
              </p:cNvPr>
              <p:cNvCxnSpPr>
                <a:cxnSpLocks/>
              </p:cNvCxnSpPr>
              <p:nvPr/>
            </p:nvCxnSpPr>
            <p:spPr bwMode="auto">
              <a:xfrm rot="10800000">
                <a:off x="7363525" y="2966280"/>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xmlns="" id="{77C384E0-4072-CD49-80CB-04DC79B34262}"/>
                  </a:ext>
                </a:extLst>
              </p:cNvPr>
              <p:cNvCxnSpPr>
                <a:cxnSpLocks/>
              </p:cNvCxnSpPr>
              <p:nvPr/>
            </p:nvCxnSpPr>
            <p:spPr bwMode="auto">
              <a:xfrm rot="10800000">
                <a:off x="7410092" y="3131379"/>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xmlns="" id="{83AC591D-BC4D-0D47-994A-13AFE1BC55C0}"/>
                  </a:ext>
                </a:extLst>
              </p:cNvPr>
              <p:cNvCxnSpPr>
                <a:cxnSpLocks/>
              </p:cNvCxnSpPr>
              <p:nvPr/>
            </p:nvCxnSpPr>
            <p:spPr bwMode="auto">
              <a:xfrm rot="10800000">
                <a:off x="7096825" y="2437114"/>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xmlns="" id="{A3783EEF-9376-344C-BFA7-00FFC0097D7D}"/>
                  </a:ext>
                </a:extLst>
              </p:cNvPr>
              <p:cNvCxnSpPr>
                <a:cxnSpLocks/>
              </p:cNvCxnSpPr>
              <p:nvPr/>
            </p:nvCxnSpPr>
            <p:spPr bwMode="auto">
              <a:xfrm rot="10800000">
                <a:off x="7035085" y="2297415"/>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xmlns="" id="{AD5E10E8-1E8B-4340-A21A-65171915D44C}"/>
                  </a:ext>
                </a:extLst>
              </p:cNvPr>
              <p:cNvCxnSpPr>
                <a:cxnSpLocks/>
              </p:cNvCxnSpPr>
              <p:nvPr/>
            </p:nvCxnSpPr>
            <p:spPr bwMode="auto">
              <a:xfrm rot="10800000">
                <a:off x="7039318" y="2323378"/>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xmlns="" id="{1BAF5810-F6D9-1947-B03E-3E4835649C73}"/>
                  </a:ext>
                </a:extLst>
              </p:cNvPr>
              <p:cNvCxnSpPr>
                <a:cxnSpLocks/>
              </p:cNvCxnSpPr>
              <p:nvPr/>
            </p:nvCxnSpPr>
            <p:spPr bwMode="auto">
              <a:xfrm rot="10800000">
                <a:off x="7941946" y="3728279"/>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xmlns="" id="{232CC217-A9DA-C545-87E6-D5E3718673B4}"/>
                  </a:ext>
                </a:extLst>
              </p:cNvPr>
              <p:cNvCxnSpPr>
                <a:cxnSpLocks/>
              </p:cNvCxnSpPr>
              <p:nvPr/>
            </p:nvCxnSpPr>
            <p:spPr bwMode="auto">
              <a:xfrm rot="16200000">
                <a:off x="7615620" y="3258380"/>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xmlns="" id="{45991EB5-D032-1047-AC6C-4B8D28CB9B5B}"/>
                  </a:ext>
                </a:extLst>
              </p:cNvPr>
              <p:cNvCxnSpPr>
                <a:cxnSpLocks/>
              </p:cNvCxnSpPr>
              <p:nvPr/>
            </p:nvCxnSpPr>
            <p:spPr bwMode="auto">
              <a:xfrm rot="16200000">
                <a:off x="7924864" y="3706500"/>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xmlns="" id="{1328A3C8-FF12-4D4D-8E60-CAEF0D95BEF8}"/>
                  </a:ext>
                </a:extLst>
              </p:cNvPr>
              <p:cNvCxnSpPr>
                <a:cxnSpLocks/>
              </p:cNvCxnSpPr>
              <p:nvPr/>
            </p:nvCxnSpPr>
            <p:spPr bwMode="auto">
              <a:xfrm rot="16200000">
                <a:off x="7718560" y="3558947"/>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xmlns="" id="{7584C88E-44E0-5549-B4BE-7AFA80513E72}"/>
                  </a:ext>
                </a:extLst>
              </p:cNvPr>
              <p:cNvCxnSpPr>
                <a:cxnSpLocks/>
              </p:cNvCxnSpPr>
              <p:nvPr/>
            </p:nvCxnSpPr>
            <p:spPr bwMode="auto">
              <a:xfrm rot="16200000">
                <a:off x="7276954" y="2596923"/>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xmlns="" id="{B0BB545A-30AC-6749-82DF-CEF0CE127E42}"/>
                  </a:ext>
                </a:extLst>
              </p:cNvPr>
              <p:cNvCxnSpPr>
                <a:cxnSpLocks/>
              </p:cNvCxnSpPr>
              <p:nvPr/>
            </p:nvCxnSpPr>
            <p:spPr bwMode="auto">
              <a:xfrm rot="16200000">
                <a:off x="10274154" y="4714026"/>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xmlns="" id="{52FD5F0F-A43E-C24D-9476-B71E1925F9DD}"/>
                  </a:ext>
                </a:extLst>
              </p:cNvPr>
              <p:cNvCxnSpPr>
                <a:cxnSpLocks/>
              </p:cNvCxnSpPr>
              <p:nvPr/>
            </p:nvCxnSpPr>
            <p:spPr bwMode="auto">
              <a:xfrm rot="16200000">
                <a:off x="10876352" y="4701322"/>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xmlns="" id="{5EDE3522-9B9E-EB41-9D65-9A8932E7E955}"/>
                  </a:ext>
                </a:extLst>
              </p:cNvPr>
              <p:cNvCxnSpPr>
                <a:cxnSpLocks/>
              </p:cNvCxnSpPr>
              <p:nvPr/>
            </p:nvCxnSpPr>
            <p:spPr bwMode="auto">
              <a:xfrm rot="16200000">
                <a:off x="8432654" y="4079027"/>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xmlns="" id="{5691787C-742E-BF4B-9956-ABEB51743444}"/>
                  </a:ext>
                </a:extLst>
              </p:cNvPr>
              <p:cNvCxnSpPr>
                <a:cxnSpLocks/>
              </p:cNvCxnSpPr>
              <p:nvPr/>
            </p:nvCxnSpPr>
            <p:spPr bwMode="auto">
              <a:xfrm rot="16200000">
                <a:off x="8064354" y="3919001"/>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xmlns="" id="{1C22B0B5-9F73-6A45-A325-D66FFB6277C4}"/>
                  </a:ext>
                </a:extLst>
              </p:cNvPr>
              <p:cNvCxnSpPr>
                <a:cxnSpLocks/>
              </p:cNvCxnSpPr>
              <p:nvPr/>
            </p:nvCxnSpPr>
            <p:spPr bwMode="auto">
              <a:xfrm rot="16200000">
                <a:off x="9129394" y="4523527"/>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xmlns="" id="{4AF8B3E8-3C89-E548-933F-44270EC535CC}"/>
                  </a:ext>
                </a:extLst>
              </p:cNvPr>
              <p:cNvCxnSpPr>
                <a:cxnSpLocks/>
              </p:cNvCxnSpPr>
              <p:nvPr/>
            </p:nvCxnSpPr>
            <p:spPr bwMode="auto">
              <a:xfrm rot="10800000">
                <a:off x="7323518" y="2699579"/>
                <a:ext cx="80014" cy="0"/>
              </a:xfrm>
              <a:prstGeom prst="line">
                <a:avLst/>
              </a:prstGeom>
              <a:noFill/>
              <a:ln w="15875" cap="flat" cmpd="sng" algn="ctr">
                <a:solidFill>
                  <a:schemeClr val="accent4"/>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xmlns="" id="{B180D8A0-4E99-7048-A782-6B55760AFC7D}"/>
                  </a:ext>
                </a:extLst>
              </p:cNvPr>
              <p:cNvCxnSpPr>
                <a:cxnSpLocks/>
              </p:cNvCxnSpPr>
              <p:nvPr/>
            </p:nvCxnSpPr>
            <p:spPr bwMode="auto">
              <a:xfrm rot="10800000">
                <a:off x="7054343" y="2343256"/>
                <a:ext cx="80014" cy="0"/>
              </a:xfrm>
              <a:prstGeom prst="line">
                <a:avLst/>
              </a:prstGeom>
              <a:noFill/>
              <a:ln w="15875" cap="flat" cmpd="sng" algn="ctr">
                <a:solidFill>
                  <a:schemeClr val="accent4"/>
                </a:solidFill>
                <a:prstDash val="solid"/>
                <a:round/>
                <a:headEnd type="none" w="med" len="med"/>
                <a:tailEnd type="none" w="med" len="med"/>
              </a:ln>
              <a:effectLst/>
            </p:spPr>
          </p:cxnSp>
        </p:grpSp>
      </p:grpSp>
    </p:spTree>
    <p:extLst>
      <p:ext uri="{BB962C8B-B14F-4D97-AF65-F5344CB8AC3E}">
        <p14:creationId xmlns:p14="http://schemas.microsoft.com/office/powerpoint/2010/main" xmlns="" val="178424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3">
            <a:extLst>
              <a:ext uri="{FF2B5EF4-FFF2-40B4-BE49-F238E27FC236}">
                <a16:creationId xmlns:a16="http://schemas.microsoft.com/office/drawing/2014/main" xmlns="" id="{50205DBE-F9E3-43EA-99D6-8F9B12C24A52}"/>
              </a:ext>
            </a:extLst>
          </p:cNvPr>
          <p:cNvSpPr>
            <a:spLocks noGrp="1" noChangeArrowheads="1"/>
          </p:cNvSpPr>
          <p:nvPr>
            <p:ph type="title"/>
          </p:nvPr>
        </p:nvSpPr>
        <p:spPr/>
        <p:txBody>
          <a:bodyPr/>
          <a:lstStyle/>
          <a:p>
            <a:r>
              <a:rPr lang="en-US" altLang="en-US" dirty="0"/>
              <a:t>BEACON CRC: OS Multivariate Regression</a:t>
            </a:r>
          </a:p>
        </p:txBody>
      </p:sp>
      <p:sp>
        <p:nvSpPr>
          <p:cNvPr id="2" name="Content Placeholder 1">
            <a:extLst>
              <a:ext uri="{FF2B5EF4-FFF2-40B4-BE49-F238E27FC236}">
                <a16:creationId xmlns:a16="http://schemas.microsoft.com/office/drawing/2014/main" xmlns="" id="{449310D3-C6D0-493D-B173-8C65D6F8E1F7}"/>
              </a:ext>
            </a:extLst>
          </p:cNvPr>
          <p:cNvSpPr>
            <a:spLocks noGrp="1"/>
          </p:cNvSpPr>
          <p:nvPr>
            <p:ph idx="1"/>
          </p:nvPr>
        </p:nvSpPr>
        <p:spPr/>
        <p:txBody>
          <a:bodyPr/>
          <a:lstStyle/>
          <a:p>
            <a:r>
              <a:rPr lang="en-US" sz="2600" dirty="0"/>
              <a:t>Prespecified analysis in all randomized patients</a:t>
            </a:r>
            <a:endParaRPr lang="en-US" sz="3200" dirty="0"/>
          </a:p>
          <a:p>
            <a:endParaRPr lang="en-US" sz="3200" dirty="0"/>
          </a:p>
          <a:p>
            <a:endParaRPr lang="en-US" sz="3200" dirty="0"/>
          </a:p>
          <a:p>
            <a:endParaRPr lang="en-US" sz="3200" dirty="0"/>
          </a:p>
          <a:p>
            <a:endParaRPr lang="en-US" sz="2600" dirty="0"/>
          </a:p>
          <a:p>
            <a:r>
              <a:rPr lang="en-US" sz="2600" dirty="0"/>
              <a:t>Additional baseline variables with no significance in multivariate regression included gender, age, removal of primary tumor, number of organs involved, number of prior regimens for metastatic disease and prior use of oxaliplatin</a:t>
            </a:r>
          </a:p>
          <a:p>
            <a:r>
              <a:rPr lang="en-US" sz="2600" dirty="0"/>
              <a:t>CEA and CA-19.9 not included in the prespecified analysis</a:t>
            </a:r>
          </a:p>
        </p:txBody>
      </p:sp>
      <p:graphicFrame>
        <p:nvGraphicFramePr>
          <p:cNvPr id="7" name="Group 155">
            <a:extLst>
              <a:ext uri="{FF2B5EF4-FFF2-40B4-BE49-F238E27FC236}">
                <a16:creationId xmlns:a16="http://schemas.microsoft.com/office/drawing/2014/main" xmlns="" id="{22CC8E44-9F62-40DF-A4E1-8617979206F3}"/>
              </a:ext>
            </a:extLst>
          </p:cNvPr>
          <p:cNvGraphicFramePr>
            <a:graphicFrameLocks/>
          </p:cNvGraphicFramePr>
          <p:nvPr>
            <p:extLst/>
          </p:nvPr>
        </p:nvGraphicFramePr>
        <p:xfrm>
          <a:off x="719138" y="2068213"/>
          <a:ext cx="10748962" cy="2378868"/>
        </p:xfrm>
        <a:graphic>
          <a:graphicData uri="http://schemas.openxmlformats.org/drawingml/2006/table">
            <a:tbl>
              <a:tblPr/>
              <a:tblGrid>
                <a:gridCol w="5647761">
                  <a:extLst>
                    <a:ext uri="{9D8B030D-6E8A-4147-A177-3AD203B41FA5}">
                      <a16:colId xmlns:a16="http://schemas.microsoft.com/office/drawing/2014/main" xmlns="" val="20000"/>
                    </a:ext>
                  </a:extLst>
                </a:gridCol>
                <a:gridCol w="5101201">
                  <a:extLst>
                    <a:ext uri="{9D8B030D-6E8A-4147-A177-3AD203B41FA5}">
                      <a16:colId xmlns:a16="http://schemas.microsoft.com/office/drawing/2014/main" xmlns="" val="20001"/>
                    </a:ext>
                  </a:extLst>
                </a:gridCol>
              </a:tblGrid>
              <a:tr h="3964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Triplet vs Doublet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algn="ctr"/>
                      <a:r>
                        <a:rPr kumimoji="0" lang="en-US" sz="2000" b="1" i="0" u="none" strike="noStrike" cap="none" normalizeH="0" baseline="0" dirty="0">
                          <a:ln>
                            <a:noFill/>
                          </a:ln>
                          <a:solidFill>
                            <a:schemeClr val="tx1"/>
                          </a:solidFill>
                          <a:effectLst/>
                          <a:latin typeface="Calibri" panose="020F0502020204030204" pitchFamily="34" charset="0"/>
                        </a:rPr>
                        <a:t>HR</a:t>
                      </a:r>
                      <a:endParaRPr lang="en-US" dirty="0"/>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xmlns="" val="10000"/>
                  </a:ext>
                </a:extLst>
              </a:tr>
              <a:tr h="3964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Treatment effect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0.75 (95% CI: 0.55-1.03)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39647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Statistically significant baseline variables:</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396478">
                <a:tc>
                  <a:txBody>
                    <a:bodyPr/>
                    <a:lstStyle/>
                    <a:p>
                      <a:pPr marL="342900" marR="0" lvl="0" indent="-230188"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Right vs left side tumor</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1.92 (</a:t>
                      </a:r>
                      <a:r>
                        <a:rPr kumimoji="0" lang="en-US" sz="2000" b="0" i="1" u="none" strike="noStrike" cap="none" normalizeH="0" baseline="0" dirty="0">
                          <a:ln>
                            <a:noFill/>
                          </a:ln>
                          <a:solidFill>
                            <a:schemeClr val="bg2">
                              <a:lumMod val="10000"/>
                            </a:schemeClr>
                          </a:solidFill>
                          <a:effectLst/>
                          <a:latin typeface="Calibri" panose="020F0502020204030204" pitchFamily="34" charset="0"/>
                        </a:rPr>
                        <a:t>P</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 .0004)</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396478">
                <a:tc>
                  <a:txBody>
                    <a:bodyPr/>
                    <a:lstStyle/>
                    <a:p>
                      <a:pPr marL="342900" marR="0" lvl="0" indent="-230188"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Presence of liver metastases</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2.35 (</a:t>
                      </a:r>
                      <a:r>
                        <a:rPr kumimoji="0" lang="en-US" sz="2000" b="0" i="1" u="none" strike="noStrike" cap="none" normalizeH="0" baseline="0" dirty="0">
                          <a:ln>
                            <a:noFill/>
                          </a:ln>
                          <a:solidFill>
                            <a:schemeClr val="bg2">
                              <a:lumMod val="10000"/>
                            </a:schemeClr>
                          </a:solidFill>
                          <a:effectLst/>
                          <a:latin typeface="Calibri" panose="020F0502020204030204" pitchFamily="34" charset="0"/>
                        </a:rPr>
                        <a:t>P</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&lt; .0001)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3179254239"/>
                  </a:ext>
                </a:extLst>
              </a:tr>
              <a:tr h="396478">
                <a:tc>
                  <a:txBody>
                    <a:bodyPr/>
                    <a:lstStyle/>
                    <a:p>
                      <a:pPr marL="342900" marR="0" lvl="0" indent="-230188"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0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CRP baseline value &gt; 10 mg/L</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3.13 (</a:t>
                      </a:r>
                      <a:r>
                        <a:rPr kumimoji="0" lang="en-US" sz="2000" b="0" i="1" u="none" strike="noStrike" cap="none" normalizeH="0" baseline="0" dirty="0">
                          <a:ln>
                            <a:noFill/>
                          </a:ln>
                          <a:solidFill>
                            <a:schemeClr val="bg2">
                              <a:lumMod val="10000"/>
                            </a:schemeClr>
                          </a:solidFill>
                          <a:effectLst/>
                          <a:latin typeface="Calibri" panose="020F0502020204030204" pitchFamily="34" charset="0"/>
                        </a:rPr>
                        <a:t>P</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&lt; .0001)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3091378791"/>
                  </a:ext>
                </a:extLst>
              </a:tr>
            </a:tbl>
          </a:graphicData>
        </a:graphic>
      </p:graphicFrame>
      <p:sp>
        <p:nvSpPr>
          <p:cNvPr id="10" name="Text Box 15">
            <a:extLst>
              <a:ext uri="{FF2B5EF4-FFF2-40B4-BE49-F238E27FC236}">
                <a16:creationId xmlns:a16="http://schemas.microsoft.com/office/drawing/2014/main" xmlns="" id="{265D05C5-6560-4189-9C71-DE9614745ECF}"/>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Taberno. ESMO 2019. LBA32.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Kopetz. NEJM. 2019;[Epub]. </a:t>
            </a:r>
            <a:endPar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xmlns="" val="3396935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733F22C4-763B-49A7-9CF7-DAEC5F28A5BE}"/>
              </a:ext>
            </a:extLst>
          </p:cNvPr>
          <p:cNvSpPr>
            <a:spLocks noGrp="1" noChangeArrowheads="1"/>
          </p:cNvSpPr>
          <p:nvPr>
            <p:ph type="title"/>
          </p:nvPr>
        </p:nvSpPr>
        <p:spPr/>
        <p:txBody>
          <a:bodyPr/>
          <a:lstStyle/>
          <a:p>
            <a:r>
              <a:rPr lang="en-US" altLang="en-US" dirty="0"/>
              <a:t>BEACON CRC: AEs</a:t>
            </a:r>
            <a:br>
              <a:rPr lang="en-US" altLang="en-US" dirty="0"/>
            </a:br>
            <a:endParaRPr lang="en-US" altLang="en-US" dirty="0"/>
          </a:p>
        </p:txBody>
      </p:sp>
      <p:graphicFrame>
        <p:nvGraphicFramePr>
          <p:cNvPr id="46112" name="Group 32">
            <a:extLst>
              <a:ext uri="{FF2B5EF4-FFF2-40B4-BE49-F238E27FC236}">
                <a16:creationId xmlns:a16="http://schemas.microsoft.com/office/drawing/2014/main" xmlns="" id="{D7C5433A-81C8-4628-823D-0376ECD29BDF}"/>
              </a:ext>
            </a:extLst>
          </p:cNvPr>
          <p:cNvGraphicFramePr>
            <a:graphicFrameLocks noGrp="1"/>
          </p:cNvGraphicFramePr>
          <p:nvPr>
            <p:extLst/>
          </p:nvPr>
        </p:nvGraphicFramePr>
        <p:xfrm>
          <a:off x="727869" y="902227"/>
          <a:ext cx="10736262" cy="5486688"/>
        </p:xfrm>
        <a:graphic>
          <a:graphicData uri="http://schemas.openxmlformats.org/drawingml/2006/table">
            <a:tbl>
              <a:tblPr/>
              <a:tblGrid>
                <a:gridCol w="2704048">
                  <a:extLst>
                    <a:ext uri="{9D8B030D-6E8A-4147-A177-3AD203B41FA5}">
                      <a16:colId xmlns:a16="http://schemas.microsoft.com/office/drawing/2014/main" xmlns="" val="20000"/>
                    </a:ext>
                  </a:extLst>
                </a:gridCol>
                <a:gridCol w="1324125">
                  <a:extLst>
                    <a:ext uri="{9D8B030D-6E8A-4147-A177-3AD203B41FA5}">
                      <a16:colId xmlns:a16="http://schemas.microsoft.com/office/drawing/2014/main" xmlns="" val="20001"/>
                    </a:ext>
                  </a:extLst>
                </a:gridCol>
                <a:gridCol w="1324125">
                  <a:extLst>
                    <a:ext uri="{9D8B030D-6E8A-4147-A177-3AD203B41FA5}">
                      <a16:colId xmlns:a16="http://schemas.microsoft.com/office/drawing/2014/main" xmlns="" val="2192004809"/>
                    </a:ext>
                  </a:extLst>
                </a:gridCol>
                <a:gridCol w="1345991">
                  <a:extLst>
                    <a:ext uri="{9D8B030D-6E8A-4147-A177-3AD203B41FA5}">
                      <a16:colId xmlns:a16="http://schemas.microsoft.com/office/drawing/2014/main" xmlns="" val="20002"/>
                    </a:ext>
                  </a:extLst>
                </a:gridCol>
                <a:gridCol w="1345991">
                  <a:extLst>
                    <a:ext uri="{9D8B030D-6E8A-4147-A177-3AD203B41FA5}">
                      <a16:colId xmlns:a16="http://schemas.microsoft.com/office/drawing/2014/main" xmlns="" val="15354636"/>
                    </a:ext>
                  </a:extLst>
                </a:gridCol>
                <a:gridCol w="1345991">
                  <a:extLst>
                    <a:ext uri="{9D8B030D-6E8A-4147-A177-3AD203B41FA5}">
                      <a16:colId xmlns:a16="http://schemas.microsoft.com/office/drawing/2014/main" xmlns="" val="386152319"/>
                    </a:ext>
                  </a:extLst>
                </a:gridCol>
                <a:gridCol w="1345991">
                  <a:extLst>
                    <a:ext uri="{9D8B030D-6E8A-4147-A177-3AD203B41FA5}">
                      <a16:colId xmlns:a16="http://schemas.microsoft.com/office/drawing/2014/main" xmlns="" val="1320860427"/>
                    </a:ext>
                  </a:extLst>
                </a:gridCol>
              </a:tblGrid>
              <a:tr h="292776">
                <a:tc row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AEs in ≥ 15% of Patients in Any Arm, n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gridSpan="2">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Triplet Regimen (n = 224)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Doublet Regimen (n = 216)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Control (n = 193)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extLst>
                  <a:ext uri="{0D108BD9-81ED-4DB2-BD59-A6C34878D82A}">
                    <a16:rowId xmlns:a16="http://schemas.microsoft.com/office/drawing/2014/main" xmlns="" val="10000"/>
                  </a:ext>
                </a:extLst>
              </a:tr>
              <a:tr h="292776">
                <a:tc vMerge="1">
                  <a:txBody>
                    <a:bodyPr/>
                    <a:lstStyle/>
                    <a:p>
                      <a:endParaRPr lang="en-US"/>
                    </a:p>
                  </a:txBody>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Any Grade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Grade ≥ 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Any Grade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Grade ≥ 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Any Grade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Grade ≥ 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xmlns="" val="3882944209"/>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Any AE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217 (98)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128 (58)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212 (98)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108 (50)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188 (97)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117 (61)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1"/>
                  </a:ext>
                </a:extLst>
              </a:tr>
              <a:tr h="292776">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Diarrhea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137 (62)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22 (10)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72 (33)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93 (48)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19 (10)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2"/>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Acneiform dermatitis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108 (49)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63 (29)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 (&lt;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76 (49)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 (3)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Nausea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100 (45)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 (5)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74 (34)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 (&lt;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80 (41)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4"/>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Vomiting</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85 (38)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 (4)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46 (21)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56 (29)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 (3)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746528463"/>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Fatigue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73 (33)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65 (30)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 (4)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53 (27)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8 (4)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689193160"/>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Abdominal pain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65 (28)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13 (6)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49 (23)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48 (25)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 (5)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181025094"/>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Decreased appetite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63 (28)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58 (27)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52 (27)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 (3)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982783633"/>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Asthenia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55 (25)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 (3)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46 (21)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 (3)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49 (25)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 (5)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504346710"/>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Constipation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55 (25)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33 (15)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35 (18)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543312128"/>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Dry skin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46 (21)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24 (11)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13 (7)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568776144"/>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Pyrexia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45 (20)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35 (16)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27 (14)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751425292"/>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Rash</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42 (19)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 (&lt;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25 (12)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27 (14)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843624890"/>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Stomatitis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31 (14)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 (&lt;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12 (6)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44 (23)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502230446"/>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Arthralgia</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23 (10)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41 (19)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4200047156"/>
                  </a:ext>
                </a:extLst>
              </a:tr>
              <a:tr h="292776">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Headache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16 (7)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42 (19)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 (3)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150291901"/>
                  </a:ext>
                </a:extLst>
              </a:tr>
            </a:tbl>
          </a:graphicData>
        </a:graphic>
      </p:graphicFrame>
      <p:sp>
        <p:nvSpPr>
          <p:cNvPr id="8" name="Text Box 15">
            <a:extLst>
              <a:ext uri="{FF2B5EF4-FFF2-40B4-BE49-F238E27FC236}">
                <a16:creationId xmlns:a16="http://schemas.microsoft.com/office/drawing/2014/main" xmlns="" id="{0F0E4386-E674-4390-89CB-763C22E50E79}"/>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Taberno. ESMO 2019. LBA32.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Kopetz. NEJM. 2019;[Epub]. </a:t>
            </a:r>
            <a:endPar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xmlns="" val="2947745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E2E5F-9ED0-A14E-9288-2864E9FC8CBE}"/>
              </a:ext>
            </a:extLst>
          </p:cNvPr>
          <p:cNvSpPr>
            <a:spLocks noGrp="1"/>
          </p:cNvSpPr>
          <p:nvPr>
            <p:ph type="title"/>
          </p:nvPr>
        </p:nvSpPr>
        <p:spPr/>
        <p:txBody>
          <a:bodyPr/>
          <a:lstStyle/>
          <a:p>
            <a:r>
              <a:rPr lang="en-US" altLang="en-US" dirty="0"/>
              <a:t>BEACON CRC: Conclusions</a:t>
            </a:r>
            <a:endParaRPr lang="en-US" dirty="0"/>
          </a:p>
        </p:txBody>
      </p:sp>
      <p:sp>
        <p:nvSpPr>
          <p:cNvPr id="3" name="Content Placeholder 2">
            <a:extLst>
              <a:ext uri="{FF2B5EF4-FFF2-40B4-BE49-F238E27FC236}">
                <a16:creationId xmlns:a16="http://schemas.microsoft.com/office/drawing/2014/main" xmlns="" id="{10A9CB48-9904-C34B-9CD4-8D4BB1060958}"/>
              </a:ext>
            </a:extLst>
          </p:cNvPr>
          <p:cNvSpPr>
            <a:spLocks noGrp="1"/>
          </p:cNvSpPr>
          <p:nvPr>
            <p:ph idx="1"/>
          </p:nvPr>
        </p:nvSpPr>
        <p:spPr>
          <a:xfrm>
            <a:off x="604675" y="1513047"/>
            <a:ext cx="11345278" cy="4843650"/>
          </a:xfrm>
        </p:spPr>
        <p:txBody>
          <a:bodyPr/>
          <a:lstStyle/>
          <a:p>
            <a:r>
              <a:rPr lang="en-US" sz="2400" dirty="0"/>
              <a:t>In the phase III BEACON CRC trial, both the triplet regimen with encorafenib, binimetinib, and cetuximab and the doublet regimen with encorafenib and cetuximab led to significant improvement of OS and ORR vs standard of care in previously treated patients with </a:t>
            </a:r>
            <a:r>
              <a:rPr lang="en-US" sz="2400" i="1" dirty="0"/>
              <a:t>BRAF </a:t>
            </a:r>
            <a:r>
              <a:rPr lang="en-US" sz="2400" dirty="0"/>
              <a:t>V600E–mutant mCRC </a:t>
            </a:r>
          </a:p>
          <a:p>
            <a:pPr lvl="1"/>
            <a:r>
              <a:rPr lang="en-US" sz="2200" dirty="0"/>
              <a:t>Median OS: 9.0 mos with triplet, 8.4 mos with doublet, 5.4 mos with control</a:t>
            </a:r>
          </a:p>
          <a:p>
            <a:pPr lvl="1"/>
            <a:r>
              <a:rPr lang="en-US" sz="2200" dirty="0"/>
              <a:t>HR (OS) vs control: 0.52 with triplet; 0.60 with doublet</a:t>
            </a:r>
          </a:p>
          <a:p>
            <a:r>
              <a:rPr lang="en-US" sz="2400" dirty="0"/>
              <a:t>No new safety signals were observed</a:t>
            </a:r>
          </a:p>
          <a:p>
            <a:pPr lvl="1"/>
            <a:r>
              <a:rPr lang="en-US" sz="2200" dirty="0"/>
              <a:t>Triplet mitigated toxicities associated with </a:t>
            </a:r>
            <a:r>
              <a:rPr lang="en-US" sz="2200" i="1" dirty="0"/>
              <a:t>BRAF </a:t>
            </a:r>
            <a:r>
              <a:rPr lang="en-US" sz="2200" dirty="0"/>
              <a:t>inhibitor (eg, arthralgia, headache)</a:t>
            </a:r>
            <a:endParaRPr lang="en-US" sz="2200" i="1" dirty="0"/>
          </a:p>
          <a:p>
            <a:r>
              <a:rPr lang="en-US" sz="2400" dirty="0"/>
              <a:t>Investigators conclude that results support combination treatment with BRAF/MEK/ EGFR inhibitors as new standard of care for patients with </a:t>
            </a:r>
            <a:r>
              <a:rPr lang="en-US" sz="2400" i="1" dirty="0"/>
              <a:t>BRAF </a:t>
            </a:r>
            <a:r>
              <a:rPr lang="en-US" sz="2400" dirty="0"/>
              <a:t>V600E–mutant mCRC</a:t>
            </a:r>
          </a:p>
          <a:p>
            <a:endParaRPr lang="en-US" sz="2400" i="1" dirty="0"/>
          </a:p>
          <a:p>
            <a:endParaRPr lang="en-US" sz="2400" dirty="0"/>
          </a:p>
          <a:p>
            <a:endParaRPr lang="en-US" sz="2400" dirty="0"/>
          </a:p>
          <a:p>
            <a:endParaRPr lang="en-US" sz="2400" dirty="0"/>
          </a:p>
        </p:txBody>
      </p:sp>
      <p:sp>
        <p:nvSpPr>
          <p:cNvPr id="8" name="Text Box 15">
            <a:extLst>
              <a:ext uri="{FF2B5EF4-FFF2-40B4-BE49-F238E27FC236}">
                <a16:creationId xmlns:a16="http://schemas.microsoft.com/office/drawing/2014/main" xmlns="" id="{41E99B84-4755-47F3-8C41-7C1F39C0EAE5}"/>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Taberno. ESMO 2019. LBA32.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Kopetz. NEJM. 2019;[Epub]. </a:t>
            </a:r>
            <a:endPar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xmlns="" val="3441234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spcBef>
                <a:spcPts val="105"/>
              </a:spcBef>
            </a:pPr>
            <a:r>
              <a:rPr spc="150" dirty="0"/>
              <a:t>CRC</a:t>
            </a:r>
            <a:r>
              <a:rPr spc="-710" dirty="0"/>
              <a:t> </a:t>
            </a:r>
            <a:r>
              <a:rPr spc="-25" dirty="0"/>
              <a:t>Epidemiology </a:t>
            </a:r>
            <a:r>
              <a:rPr spc="-434" dirty="0"/>
              <a:t>– </a:t>
            </a:r>
            <a:r>
              <a:rPr spc="-15" dirty="0"/>
              <a:t>European </a:t>
            </a:r>
            <a:r>
              <a:rPr spc="-95" dirty="0"/>
              <a:t>Union</a:t>
            </a:r>
            <a:endParaRPr dirty="0"/>
          </a:p>
        </p:txBody>
      </p:sp>
      <p:sp>
        <p:nvSpPr>
          <p:cNvPr id="4" name="object 4"/>
          <p:cNvSpPr txBox="1"/>
          <p:nvPr/>
        </p:nvSpPr>
        <p:spPr>
          <a:xfrm>
            <a:off x="2805430" y="1729867"/>
            <a:ext cx="2219325" cy="65851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140" normalizeH="0" baseline="0" noProof="0" dirty="0">
                <a:ln>
                  <a:noFill/>
                </a:ln>
                <a:solidFill>
                  <a:srgbClr val="FFFFFF"/>
                </a:solidFill>
                <a:effectLst/>
                <a:uLnTx/>
                <a:uFillTx/>
                <a:latin typeface="Verdana"/>
                <a:ea typeface="+mn-ea"/>
                <a:cs typeface="Verdana"/>
              </a:rPr>
              <a:t>345,000 </a:t>
            </a:r>
            <a:r>
              <a:rPr kumimoji="0" sz="1600" b="0" i="0" u="none" strike="noStrike" kern="1200" cap="none" spc="-5" normalizeH="0" baseline="0" noProof="0" dirty="0">
                <a:ln>
                  <a:noFill/>
                </a:ln>
                <a:solidFill>
                  <a:srgbClr val="FFFFFF"/>
                </a:solidFill>
                <a:effectLst/>
                <a:uLnTx/>
                <a:uFillTx/>
                <a:latin typeface="Verdana"/>
                <a:ea typeface="+mn-ea"/>
                <a:cs typeface="Verdana"/>
              </a:rPr>
              <a:t>cases</a:t>
            </a:r>
            <a:r>
              <a:rPr kumimoji="0" sz="1600" b="0" i="0" u="none" strike="noStrike" kern="1200" cap="none" spc="-114" normalizeH="0" baseline="0" noProof="0" dirty="0">
                <a:ln>
                  <a:noFill/>
                </a:ln>
                <a:solidFill>
                  <a:srgbClr val="FFFFFF"/>
                </a:solidFill>
                <a:effectLst/>
                <a:uLnTx/>
                <a:uFillTx/>
                <a:latin typeface="Verdana"/>
                <a:ea typeface="+mn-ea"/>
                <a:cs typeface="Verdana"/>
              </a:rPr>
              <a:t> </a:t>
            </a:r>
            <a:r>
              <a:rPr kumimoji="0" sz="1600" b="0" i="0" u="none" strike="noStrike" kern="1200" cap="none" spc="-135" normalizeH="0" baseline="0" noProof="0" dirty="0">
                <a:ln>
                  <a:noFill/>
                </a:ln>
                <a:solidFill>
                  <a:srgbClr val="FFFFFF"/>
                </a:solidFill>
                <a:effectLst/>
                <a:uLnTx/>
                <a:uFillTx/>
                <a:latin typeface="Verdana"/>
                <a:ea typeface="+mn-ea"/>
                <a:cs typeface="Verdana"/>
              </a:rPr>
              <a:t>(2012)</a:t>
            </a:r>
            <a:r>
              <a:rPr kumimoji="0" sz="1400" b="0" i="0" u="none" strike="noStrike" kern="1200" cap="none" spc="-202" normalizeH="0" baseline="26455" noProof="0" dirty="0">
                <a:ln>
                  <a:noFill/>
                </a:ln>
                <a:solidFill>
                  <a:srgbClr val="FFFFFF"/>
                </a:solidFill>
                <a:effectLst/>
                <a:uLnTx/>
                <a:uFillTx/>
                <a:latin typeface="Verdana"/>
                <a:ea typeface="+mn-ea"/>
                <a:cs typeface="Verdana"/>
              </a:rPr>
              <a:t>1</a:t>
            </a:r>
            <a:endParaRPr kumimoji="0" sz="1400" b="0" i="0" u="none" strike="noStrike" kern="1200" cap="none" spc="0" normalizeH="0" baseline="26455" noProof="0" dirty="0">
              <a:ln>
                <a:noFill/>
              </a:ln>
              <a:solidFill>
                <a:srgbClr val="FFFFFF"/>
              </a:solidFill>
              <a:effectLst/>
              <a:uLnTx/>
              <a:uFillTx/>
              <a:latin typeface="Verdana"/>
              <a:ea typeface="+mn-ea"/>
              <a:cs typeface="Verdana"/>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1600" b="0" i="0" u="none" strike="noStrike" kern="1200" cap="none" spc="-140" normalizeH="0" baseline="0" noProof="0" dirty="0">
                <a:ln>
                  <a:noFill/>
                </a:ln>
                <a:solidFill>
                  <a:srgbClr val="FFFFFF"/>
                </a:solidFill>
                <a:effectLst/>
                <a:uLnTx/>
                <a:uFillTx/>
                <a:latin typeface="Verdana"/>
                <a:ea typeface="+mn-ea"/>
                <a:cs typeface="Verdana"/>
              </a:rPr>
              <a:t>152,000 </a:t>
            </a:r>
            <a:r>
              <a:rPr kumimoji="0" sz="1600" b="0" i="0" u="none" strike="noStrike" kern="1200" cap="none" spc="-15" normalizeH="0" baseline="0" noProof="0" dirty="0">
                <a:ln>
                  <a:noFill/>
                </a:ln>
                <a:solidFill>
                  <a:srgbClr val="FFFFFF"/>
                </a:solidFill>
                <a:effectLst/>
                <a:uLnTx/>
                <a:uFillTx/>
                <a:latin typeface="Verdana"/>
                <a:ea typeface="+mn-ea"/>
                <a:cs typeface="Verdana"/>
              </a:rPr>
              <a:t>deaths</a:t>
            </a:r>
            <a:r>
              <a:rPr kumimoji="0" sz="1600" b="0" i="0" u="none" strike="noStrike" kern="1200" cap="none" spc="-114" normalizeH="0" baseline="0" noProof="0" dirty="0">
                <a:ln>
                  <a:noFill/>
                </a:ln>
                <a:solidFill>
                  <a:srgbClr val="FFFFFF"/>
                </a:solidFill>
                <a:effectLst/>
                <a:uLnTx/>
                <a:uFillTx/>
                <a:latin typeface="Verdana"/>
                <a:ea typeface="+mn-ea"/>
                <a:cs typeface="Verdana"/>
              </a:rPr>
              <a:t> </a:t>
            </a:r>
            <a:r>
              <a:rPr kumimoji="0" sz="1600" b="0" i="0" u="none" strike="noStrike" kern="1200" cap="none" spc="-135" normalizeH="0" baseline="0" noProof="0" dirty="0">
                <a:ln>
                  <a:noFill/>
                </a:ln>
                <a:solidFill>
                  <a:srgbClr val="FFFFFF"/>
                </a:solidFill>
                <a:effectLst/>
                <a:uLnTx/>
                <a:uFillTx/>
                <a:latin typeface="Verdana"/>
                <a:ea typeface="+mn-ea"/>
                <a:cs typeface="Verdana"/>
              </a:rPr>
              <a:t>(2012)</a:t>
            </a:r>
            <a:r>
              <a:rPr kumimoji="0" sz="1400" b="0" i="0" u="none" strike="noStrike" kern="1200" cap="none" spc="-202" normalizeH="0" baseline="26455" noProof="0" dirty="0">
                <a:ln>
                  <a:noFill/>
                </a:ln>
                <a:solidFill>
                  <a:srgbClr val="FFFFFF"/>
                </a:solidFill>
                <a:effectLst/>
                <a:uLnTx/>
                <a:uFillTx/>
                <a:latin typeface="Verdana"/>
                <a:ea typeface="+mn-ea"/>
                <a:cs typeface="Verdana"/>
              </a:rPr>
              <a:t>1</a:t>
            </a:r>
            <a:endParaRPr kumimoji="0" sz="1400" b="0" i="0" u="none" strike="noStrike" kern="1200" cap="none" spc="0" normalizeH="0" baseline="26455" noProof="0" dirty="0">
              <a:ln>
                <a:noFill/>
              </a:ln>
              <a:solidFill>
                <a:srgbClr val="FFFFFF"/>
              </a:solidFill>
              <a:effectLst/>
              <a:uLnTx/>
              <a:uFillTx/>
              <a:latin typeface="Verdana"/>
              <a:ea typeface="+mn-ea"/>
              <a:cs typeface="Verdana"/>
            </a:endParaRPr>
          </a:p>
        </p:txBody>
      </p:sp>
      <p:sp>
        <p:nvSpPr>
          <p:cNvPr id="5" name="object 5"/>
          <p:cNvSpPr txBox="1"/>
          <p:nvPr/>
        </p:nvSpPr>
        <p:spPr>
          <a:xfrm>
            <a:off x="1278129" y="1729867"/>
            <a:ext cx="1368425" cy="1058623"/>
          </a:xfrm>
          <a:prstGeom prst="rect">
            <a:avLst/>
          </a:prstGeom>
        </p:spPr>
        <p:txBody>
          <a:bodyPr vert="horz" wrap="square" lIns="0" tIns="12065" rIns="0" bIns="0" rtlCol="0">
            <a:spAutoFit/>
          </a:bodyPr>
          <a:lstStyle/>
          <a:p>
            <a:pPr marL="299085" marR="0" lvl="0" indent="-286385" algn="l" defTabSz="914400" rtl="0" eaLnBrk="1" fontAlgn="auto" latinLnBrk="0" hangingPunct="1">
              <a:lnSpc>
                <a:spcPct val="100000"/>
              </a:lnSpc>
              <a:spcBef>
                <a:spcPts val="95"/>
              </a:spcBef>
              <a:spcAft>
                <a:spcPts val="0"/>
              </a:spcAft>
              <a:buClr>
                <a:srgbClr val="00A9DF"/>
              </a:buClr>
              <a:buSzTx/>
              <a:buFont typeface="Arial"/>
              <a:buChar char="•"/>
              <a:tabLst>
                <a:tab pos="299085" algn="l"/>
                <a:tab pos="299720" algn="l"/>
              </a:tabLst>
              <a:defRPr/>
            </a:pPr>
            <a:r>
              <a:rPr kumimoji="0" sz="1600" b="0" i="0" u="none" strike="noStrike" kern="1200" cap="none" spc="-295" normalizeH="0" baseline="0" noProof="0" dirty="0">
                <a:ln>
                  <a:noFill/>
                </a:ln>
                <a:solidFill>
                  <a:srgbClr val="FFFFFF"/>
                </a:solidFill>
                <a:effectLst/>
                <a:uLnTx/>
                <a:uFillTx/>
                <a:latin typeface="Verdana"/>
                <a:ea typeface="+mn-ea"/>
                <a:cs typeface="Verdana"/>
              </a:rPr>
              <a:t>I</a:t>
            </a:r>
            <a:r>
              <a:rPr kumimoji="0" sz="1600" b="0" i="0" u="none" strike="noStrike" kern="1200" cap="none" spc="15" normalizeH="0" baseline="0" noProof="0" dirty="0">
                <a:ln>
                  <a:noFill/>
                </a:ln>
                <a:solidFill>
                  <a:srgbClr val="FFFFFF"/>
                </a:solidFill>
                <a:effectLst/>
                <a:uLnTx/>
                <a:uFillTx/>
                <a:latin typeface="Verdana"/>
                <a:ea typeface="+mn-ea"/>
                <a:cs typeface="Verdana"/>
              </a:rPr>
              <a:t>nc</a:t>
            </a:r>
            <a:r>
              <a:rPr kumimoji="0" sz="1600" b="0" i="0" u="none" strike="noStrike" kern="1200" cap="none" spc="10" normalizeH="0" baseline="0" noProof="0" dirty="0">
                <a:ln>
                  <a:noFill/>
                </a:ln>
                <a:solidFill>
                  <a:srgbClr val="FFFFFF"/>
                </a:solidFill>
                <a:effectLst/>
                <a:uLnTx/>
                <a:uFillTx/>
                <a:latin typeface="Verdana"/>
                <a:ea typeface="+mn-ea"/>
                <a:cs typeface="Verdana"/>
              </a:rPr>
              <a:t>i</a:t>
            </a:r>
            <a:r>
              <a:rPr kumimoji="0" sz="1600" b="0" i="0" u="none" strike="noStrike" kern="1200" cap="none" spc="75" normalizeH="0" baseline="0" noProof="0" dirty="0">
                <a:ln>
                  <a:noFill/>
                </a:ln>
                <a:solidFill>
                  <a:srgbClr val="FFFFFF"/>
                </a:solidFill>
                <a:effectLst/>
                <a:uLnTx/>
                <a:uFillTx/>
                <a:latin typeface="Verdana"/>
                <a:ea typeface="+mn-ea"/>
                <a:cs typeface="Verdana"/>
              </a:rPr>
              <a:t>denc</a:t>
            </a:r>
            <a:r>
              <a:rPr kumimoji="0" sz="1600" b="0" i="0" u="none" strike="noStrike" kern="1200" cap="none" spc="70" normalizeH="0" baseline="0" noProof="0" dirty="0">
                <a:ln>
                  <a:noFill/>
                </a:ln>
                <a:solidFill>
                  <a:srgbClr val="FFFFFF"/>
                </a:solidFill>
                <a:effectLst/>
                <a:uLnTx/>
                <a:uFillTx/>
                <a:latin typeface="Verdana"/>
                <a:ea typeface="+mn-ea"/>
                <a:cs typeface="Verdana"/>
              </a:rPr>
              <a:t>e</a:t>
            </a:r>
            <a:r>
              <a:rPr kumimoji="0" sz="1600" b="0" i="0" u="none" strike="noStrike" kern="1200" cap="none" spc="-285" normalizeH="0" baseline="0" noProof="0" dirty="0">
                <a:ln>
                  <a:noFill/>
                </a:ln>
                <a:solidFill>
                  <a:srgbClr val="FFFFFF"/>
                </a:solidFill>
                <a:effectLst/>
                <a:uLnTx/>
                <a:uFillTx/>
                <a:latin typeface="Verdana"/>
                <a:ea typeface="+mn-ea"/>
                <a:cs typeface="Verdana"/>
              </a:rPr>
              <a:t>:</a:t>
            </a:r>
            <a:endParaRPr kumimoji="0" sz="1600" b="0" i="0" u="none" strike="noStrike" kern="1200" cap="none" spc="0" normalizeH="0" baseline="0" noProof="0" dirty="0">
              <a:ln>
                <a:noFill/>
              </a:ln>
              <a:solidFill>
                <a:srgbClr val="FFFFFF"/>
              </a:solidFill>
              <a:effectLst/>
              <a:uLnTx/>
              <a:uFillTx/>
              <a:latin typeface="Verdana"/>
              <a:ea typeface="+mn-ea"/>
              <a:cs typeface="Verdana"/>
            </a:endParaRPr>
          </a:p>
          <a:p>
            <a:pPr marL="299085" marR="0" lvl="0" indent="-286385" algn="l" defTabSz="914400" rtl="0" eaLnBrk="1" fontAlgn="auto" latinLnBrk="0" hangingPunct="1">
              <a:lnSpc>
                <a:spcPct val="100000"/>
              </a:lnSpc>
              <a:spcBef>
                <a:spcPts val="1200"/>
              </a:spcBef>
              <a:spcAft>
                <a:spcPts val="0"/>
              </a:spcAft>
              <a:buClr>
                <a:srgbClr val="00A9DF"/>
              </a:buClr>
              <a:buSzTx/>
              <a:buFont typeface="Arial"/>
              <a:buChar char="•"/>
              <a:tabLst>
                <a:tab pos="299085" algn="l"/>
                <a:tab pos="299720" algn="l"/>
              </a:tabLst>
              <a:defRPr/>
            </a:pPr>
            <a:r>
              <a:rPr kumimoji="0" sz="1600" b="0" i="0" u="none" strike="noStrike" kern="1200" cap="none" spc="-70" normalizeH="0" baseline="0" noProof="0" dirty="0">
                <a:ln>
                  <a:noFill/>
                </a:ln>
                <a:solidFill>
                  <a:srgbClr val="FFFFFF"/>
                </a:solidFill>
                <a:effectLst/>
                <a:uLnTx/>
                <a:uFillTx/>
                <a:latin typeface="Verdana"/>
                <a:ea typeface="+mn-ea"/>
                <a:cs typeface="Verdana"/>
              </a:rPr>
              <a:t>Mortality:</a:t>
            </a:r>
            <a:endParaRPr kumimoji="0" sz="1600" b="0" i="0" u="none" strike="noStrike" kern="1200" cap="none" spc="0" normalizeH="0" baseline="0" noProof="0" dirty="0">
              <a:ln>
                <a:noFill/>
              </a:ln>
              <a:solidFill>
                <a:srgbClr val="FFFFFF"/>
              </a:solidFill>
              <a:effectLst/>
              <a:uLnTx/>
              <a:uFillTx/>
              <a:latin typeface="Verdana"/>
              <a:ea typeface="+mn-ea"/>
              <a:cs typeface="Verdana"/>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5" normalizeH="0" baseline="0" noProof="0" dirty="0">
                <a:ln>
                  <a:noFill/>
                </a:ln>
                <a:solidFill>
                  <a:srgbClr val="FFFFFF"/>
                </a:solidFill>
                <a:effectLst/>
                <a:uLnTx/>
                <a:uFillTx/>
                <a:latin typeface="Arial"/>
                <a:ea typeface="+mn-ea"/>
                <a:cs typeface="Arial"/>
              </a:rPr>
              <a:t>•</a:t>
            </a:r>
            <a:endParaRPr kumimoji="0" lang="en-US" sz="1600" b="0" i="0" u="none" strike="noStrike" kern="1200" cap="none" spc="0" normalizeH="0" baseline="0" noProof="0" dirty="0">
              <a:ln>
                <a:noFill/>
              </a:ln>
              <a:solidFill>
                <a:srgbClr val="FFFFFF"/>
              </a:solidFill>
              <a:effectLst/>
              <a:uLnTx/>
              <a:uFillTx/>
              <a:latin typeface="Arial"/>
              <a:ea typeface="+mn-ea"/>
              <a:cs typeface="Arial"/>
            </a:endParaRPr>
          </a:p>
        </p:txBody>
      </p:sp>
      <p:sp>
        <p:nvSpPr>
          <p:cNvPr id="6" name="object 6"/>
          <p:cNvSpPr txBox="1"/>
          <p:nvPr/>
        </p:nvSpPr>
        <p:spPr>
          <a:xfrm>
            <a:off x="1564640" y="2461386"/>
            <a:ext cx="313690" cy="25840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400" b="0" i="0" u="none" strike="noStrike" kern="1200" cap="none" spc="-195" normalizeH="0" baseline="-17361" noProof="0" dirty="0">
                <a:ln>
                  <a:noFill/>
                </a:ln>
                <a:solidFill>
                  <a:srgbClr val="FFFFFF"/>
                </a:solidFill>
                <a:effectLst/>
                <a:uLnTx/>
                <a:uFillTx/>
                <a:latin typeface="Verdana"/>
                <a:ea typeface="+mn-ea"/>
                <a:cs typeface="Verdana"/>
              </a:rPr>
              <a:t>2</a:t>
            </a:r>
            <a:r>
              <a:rPr kumimoji="0" sz="1050" b="0" i="0" u="none" strike="noStrike" kern="1200" cap="none" spc="25" normalizeH="0" baseline="0" noProof="0" dirty="0">
                <a:ln>
                  <a:noFill/>
                </a:ln>
                <a:solidFill>
                  <a:srgbClr val="FFFFFF"/>
                </a:solidFill>
                <a:effectLst/>
                <a:uLnTx/>
                <a:uFillTx/>
                <a:latin typeface="Verdana"/>
                <a:ea typeface="+mn-ea"/>
                <a:cs typeface="Verdana"/>
              </a:rPr>
              <a:t>nd</a:t>
            </a:r>
            <a:endParaRPr kumimoji="0" sz="1050" b="0" i="0" u="none" strike="noStrike" kern="1200" cap="none" spc="0" normalizeH="0" baseline="0" noProof="0" dirty="0">
              <a:ln>
                <a:noFill/>
              </a:ln>
              <a:solidFill>
                <a:srgbClr val="FFFFFF"/>
              </a:solidFill>
              <a:effectLst/>
              <a:uLnTx/>
              <a:uFillTx/>
              <a:latin typeface="Verdana"/>
              <a:ea typeface="+mn-ea"/>
              <a:cs typeface="Verdana"/>
            </a:endParaRPr>
          </a:p>
        </p:txBody>
      </p:sp>
      <p:sp>
        <p:nvSpPr>
          <p:cNvPr id="7" name="object 7"/>
          <p:cNvSpPr txBox="1"/>
          <p:nvPr/>
        </p:nvSpPr>
        <p:spPr>
          <a:xfrm>
            <a:off x="1968805" y="2522347"/>
            <a:ext cx="3975735" cy="25840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5" normalizeH="0" baseline="0" noProof="0" dirty="0">
                <a:ln>
                  <a:noFill/>
                </a:ln>
                <a:solidFill>
                  <a:srgbClr val="FFFFFF"/>
                </a:solidFill>
                <a:effectLst/>
                <a:uLnTx/>
                <a:uFillTx/>
                <a:latin typeface="Verdana"/>
                <a:ea typeface="+mn-ea"/>
                <a:cs typeface="Verdana"/>
              </a:rPr>
              <a:t>and </a:t>
            </a:r>
            <a:r>
              <a:rPr kumimoji="0" sz="1600" b="0" i="0" u="none" strike="noStrike" kern="1200" cap="none" spc="-65" normalizeH="0" baseline="0" noProof="0" dirty="0">
                <a:ln>
                  <a:noFill/>
                </a:ln>
                <a:solidFill>
                  <a:srgbClr val="FFFFFF"/>
                </a:solidFill>
                <a:effectLst/>
                <a:uLnTx/>
                <a:uFillTx/>
                <a:latin typeface="Verdana"/>
                <a:ea typeface="+mn-ea"/>
                <a:cs typeface="Verdana"/>
              </a:rPr>
              <a:t>3</a:t>
            </a:r>
            <a:r>
              <a:rPr kumimoji="0" sz="1400" b="0" i="0" u="none" strike="noStrike" kern="1200" cap="none" spc="-97" normalizeH="0" baseline="26455" noProof="0" dirty="0">
                <a:ln>
                  <a:noFill/>
                </a:ln>
                <a:solidFill>
                  <a:srgbClr val="FFFFFF"/>
                </a:solidFill>
                <a:effectLst/>
                <a:uLnTx/>
                <a:uFillTx/>
                <a:latin typeface="Verdana"/>
                <a:ea typeface="+mn-ea"/>
                <a:cs typeface="Verdana"/>
              </a:rPr>
              <a:t>rd </a:t>
            </a:r>
            <a:r>
              <a:rPr kumimoji="0" sz="1600" b="0" i="0" u="none" strike="noStrike" kern="1200" cap="none" spc="-75" normalizeH="0" baseline="0" noProof="0" dirty="0">
                <a:ln>
                  <a:noFill/>
                </a:ln>
                <a:solidFill>
                  <a:srgbClr val="FFFFFF"/>
                </a:solidFill>
                <a:effectLst/>
                <a:uLnTx/>
                <a:uFillTx/>
                <a:latin typeface="Verdana"/>
                <a:ea typeface="+mn-ea"/>
                <a:cs typeface="Verdana"/>
              </a:rPr>
              <a:t>most </a:t>
            </a:r>
            <a:r>
              <a:rPr kumimoji="0" sz="1600" b="0" i="0" u="none" strike="noStrike" kern="1200" cap="none" spc="30" normalizeH="0" baseline="0" noProof="0" dirty="0">
                <a:ln>
                  <a:noFill/>
                </a:ln>
                <a:solidFill>
                  <a:srgbClr val="FFFFFF"/>
                </a:solidFill>
                <a:effectLst/>
                <a:uLnTx/>
                <a:uFillTx/>
                <a:latin typeface="Verdana"/>
                <a:ea typeface="+mn-ea"/>
                <a:cs typeface="Verdana"/>
              </a:rPr>
              <a:t>common </a:t>
            </a:r>
            <a:r>
              <a:rPr kumimoji="0" sz="1600" b="0" i="0" u="none" strike="noStrike" kern="1200" cap="none" spc="-65" normalizeH="0" baseline="0" noProof="0" dirty="0">
                <a:ln>
                  <a:noFill/>
                </a:ln>
                <a:solidFill>
                  <a:srgbClr val="FFFFFF"/>
                </a:solidFill>
                <a:effectLst/>
                <a:uLnTx/>
                <a:uFillTx/>
                <a:latin typeface="Verdana"/>
                <a:ea typeface="+mn-ea"/>
                <a:cs typeface="Verdana"/>
              </a:rPr>
              <a:t>tumor </a:t>
            </a:r>
            <a:r>
              <a:rPr kumimoji="0" sz="1600" b="0" i="0" u="none" strike="noStrike" kern="1200" cap="none" spc="-90" normalizeH="0" baseline="0" noProof="0" dirty="0">
                <a:ln>
                  <a:noFill/>
                </a:ln>
                <a:solidFill>
                  <a:srgbClr val="FFFFFF"/>
                </a:solidFill>
                <a:effectLst/>
                <a:uLnTx/>
                <a:uFillTx/>
                <a:latin typeface="Verdana"/>
                <a:ea typeface="+mn-ea"/>
                <a:cs typeface="Verdana"/>
              </a:rPr>
              <a:t>(m/f)</a:t>
            </a:r>
            <a:r>
              <a:rPr kumimoji="0" sz="1600" b="0" i="0" u="none" strike="noStrike" kern="1200" cap="none" spc="195" normalizeH="0" baseline="0" noProof="0" dirty="0">
                <a:ln>
                  <a:noFill/>
                </a:ln>
                <a:solidFill>
                  <a:srgbClr val="FFFFFF"/>
                </a:solidFill>
                <a:effectLst/>
                <a:uLnTx/>
                <a:uFillTx/>
                <a:latin typeface="Verdana"/>
                <a:ea typeface="+mn-ea"/>
                <a:cs typeface="Verdana"/>
              </a:rPr>
              <a:t> </a:t>
            </a:r>
            <a:r>
              <a:rPr kumimoji="0" sz="1600" b="0" i="0" u="none" strike="noStrike" kern="1200" cap="none" spc="-80" normalizeH="0" baseline="0" noProof="0" dirty="0">
                <a:ln>
                  <a:noFill/>
                </a:ln>
                <a:solidFill>
                  <a:srgbClr val="FFFFFF"/>
                </a:solidFill>
                <a:effectLst/>
                <a:uLnTx/>
                <a:uFillTx/>
                <a:latin typeface="Verdana"/>
                <a:ea typeface="+mn-ea"/>
                <a:cs typeface="Verdana"/>
              </a:rPr>
              <a:t>in</a:t>
            </a:r>
            <a:endParaRPr kumimoji="0" sz="1600" b="0" i="0" u="none" strike="noStrike" kern="1200" cap="none" spc="0" normalizeH="0" baseline="0" noProof="0" dirty="0">
              <a:ln>
                <a:noFill/>
              </a:ln>
              <a:solidFill>
                <a:srgbClr val="FFFFFF"/>
              </a:solidFill>
              <a:effectLst/>
              <a:uLnTx/>
              <a:uFillTx/>
              <a:latin typeface="Verdana"/>
              <a:ea typeface="+mn-ea"/>
              <a:cs typeface="Verdana"/>
            </a:endParaRPr>
          </a:p>
        </p:txBody>
      </p:sp>
      <p:sp>
        <p:nvSpPr>
          <p:cNvPr id="8" name="object 8"/>
          <p:cNvSpPr txBox="1"/>
          <p:nvPr/>
        </p:nvSpPr>
        <p:spPr>
          <a:xfrm>
            <a:off x="1278128" y="2766441"/>
            <a:ext cx="4668520" cy="2905283"/>
          </a:xfrm>
          <a:prstGeom prst="rect">
            <a:avLst/>
          </a:prstGeom>
        </p:spPr>
        <p:txBody>
          <a:bodyPr vert="horz" wrap="square" lIns="0" tIns="12065" rIns="0" bIns="0" rtlCol="0">
            <a:spAutoFit/>
          </a:bodyPr>
          <a:lstStyle/>
          <a:p>
            <a:pPr marL="299085"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70" normalizeH="0" baseline="0" noProof="0" dirty="0">
                <a:ln>
                  <a:noFill/>
                </a:ln>
                <a:solidFill>
                  <a:srgbClr val="FFFFFF"/>
                </a:solidFill>
                <a:effectLst/>
                <a:uLnTx/>
                <a:uFillTx/>
                <a:latin typeface="Verdana"/>
                <a:ea typeface="+mn-ea"/>
                <a:cs typeface="Verdana"/>
              </a:rPr>
              <a:t>Western </a:t>
            </a:r>
            <a:r>
              <a:rPr kumimoji="0" sz="1600" b="0" i="0" u="none" strike="noStrike" kern="1200" cap="none" spc="-30" normalizeH="0" baseline="0" noProof="0" dirty="0">
                <a:ln>
                  <a:noFill/>
                </a:ln>
                <a:solidFill>
                  <a:srgbClr val="FFFFFF"/>
                </a:solidFill>
                <a:effectLst/>
                <a:uLnTx/>
                <a:uFillTx/>
                <a:latin typeface="Verdana"/>
                <a:ea typeface="+mn-ea"/>
                <a:cs typeface="Verdana"/>
              </a:rPr>
              <a:t>Europe </a:t>
            </a:r>
            <a:r>
              <a:rPr kumimoji="0" sz="1600" b="0" i="0" u="none" strike="noStrike" kern="1200" cap="none" spc="-25" normalizeH="0" baseline="0" noProof="0" dirty="0">
                <a:ln>
                  <a:noFill/>
                </a:ln>
                <a:solidFill>
                  <a:srgbClr val="FFFFFF"/>
                </a:solidFill>
                <a:effectLst/>
                <a:uLnTx/>
                <a:uFillTx/>
                <a:latin typeface="Verdana"/>
                <a:ea typeface="+mn-ea"/>
                <a:cs typeface="Verdana"/>
              </a:rPr>
              <a:t>(Incidence/Mortality</a:t>
            </a:r>
            <a:r>
              <a:rPr kumimoji="0" sz="1600" b="0" i="0" u="none" strike="noStrike" kern="1200" cap="none" spc="-155" normalizeH="0" baseline="0" noProof="0" dirty="0">
                <a:ln>
                  <a:noFill/>
                </a:ln>
                <a:solidFill>
                  <a:srgbClr val="FFFFFF"/>
                </a:solidFill>
                <a:effectLst/>
                <a:uLnTx/>
                <a:uFillTx/>
                <a:latin typeface="Verdana"/>
                <a:ea typeface="+mn-ea"/>
                <a:cs typeface="Verdana"/>
              </a:rPr>
              <a:t> </a:t>
            </a:r>
            <a:r>
              <a:rPr kumimoji="0" sz="1600" b="0" i="0" u="none" strike="noStrike" kern="1200" cap="none" spc="-150" normalizeH="0" baseline="0" noProof="0" dirty="0">
                <a:ln>
                  <a:noFill/>
                </a:ln>
                <a:solidFill>
                  <a:srgbClr val="FFFFFF"/>
                </a:solidFill>
                <a:effectLst/>
                <a:uLnTx/>
                <a:uFillTx/>
                <a:latin typeface="Verdana"/>
                <a:ea typeface="+mn-ea"/>
                <a:cs typeface="Verdana"/>
              </a:rPr>
              <a:t>2012):</a:t>
            </a:r>
            <a:r>
              <a:rPr kumimoji="0" sz="1400" b="0" i="0" u="none" strike="noStrike" kern="1200" cap="none" spc="-225" normalizeH="0" baseline="26455" noProof="0" dirty="0">
                <a:ln>
                  <a:noFill/>
                </a:ln>
                <a:solidFill>
                  <a:srgbClr val="FFFFFF"/>
                </a:solidFill>
                <a:effectLst/>
                <a:uLnTx/>
                <a:uFillTx/>
                <a:latin typeface="Verdana"/>
                <a:ea typeface="+mn-ea"/>
                <a:cs typeface="Verdana"/>
              </a:rPr>
              <a:t>1</a:t>
            </a:r>
            <a:endParaRPr kumimoji="0" sz="1400" b="0" i="0" u="none" strike="noStrike" kern="1200" cap="none" spc="0" normalizeH="0" baseline="26455" noProof="0" dirty="0">
              <a:ln>
                <a:noFill/>
              </a:ln>
              <a:solidFill>
                <a:srgbClr val="FFFFFF"/>
              </a:solidFill>
              <a:effectLst/>
              <a:uLnTx/>
              <a:uFillTx/>
              <a:latin typeface="Verdana"/>
              <a:ea typeface="+mn-ea"/>
              <a:cs typeface="Verdana"/>
            </a:endParaRPr>
          </a:p>
          <a:p>
            <a:pPr marL="287020" marR="0" lvl="0" indent="0" algn="l" defTabSz="914400" rtl="0" eaLnBrk="1" fontAlgn="auto" latinLnBrk="0" hangingPunct="1">
              <a:lnSpc>
                <a:spcPct val="100000"/>
              </a:lnSpc>
              <a:spcBef>
                <a:spcPts val="5"/>
              </a:spcBef>
              <a:spcAft>
                <a:spcPts val="0"/>
              </a:spcAft>
              <a:buClrTx/>
              <a:buSzTx/>
              <a:buFontTx/>
              <a:buNone/>
              <a:tabLst>
                <a:tab pos="553720" algn="l"/>
                <a:tab pos="1450975" algn="l"/>
              </a:tabLst>
              <a:defRPr/>
            </a:pPr>
            <a:r>
              <a:rPr kumimoji="0" sz="1400" b="0" i="0" u="none" strike="noStrike" kern="1200" cap="none" spc="0" normalizeH="0" baseline="0" noProof="0" dirty="0">
                <a:ln>
                  <a:noFill/>
                </a:ln>
                <a:solidFill>
                  <a:srgbClr val="FFFFFF"/>
                </a:solidFill>
                <a:effectLst/>
                <a:uLnTx/>
                <a:uFillTx/>
                <a:latin typeface="Symbol"/>
                <a:ea typeface="+mn-ea"/>
                <a:cs typeface="Symbol"/>
              </a:rPr>
              <a:t></a:t>
            </a:r>
            <a:r>
              <a:rPr kumimoji="0" sz="1400" b="0" i="0" u="none" strike="noStrike" kern="1200" cap="none" spc="0" normalizeH="0" baseline="0" noProof="0" dirty="0">
                <a:ln>
                  <a:noFill/>
                </a:ln>
                <a:solidFill>
                  <a:srgbClr val="FFFFFF"/>
                </a:solidFill>
                <a:effectLst/>
                <a:uLnTx/>
                <a:uFillTx/>
                <a:latin typeface="Times New Roman"/>
                <a:ea typeface="+mn-ea"/>
                <a:cs typeface="Times New Roman"/>
              </a:rPr>
              <a:t>	</a:t>
            </a:r>
            <a:r>
              <a:rPr kumimoji="0" sz="1400" b="0" i="0" u="none" strike="noStrike" kern="1200" cap="none" spc="-25" normalizeH="0" baseline="0" noProof="0" dirty="0">
                <a:ln>
                  <a:noFill/>
                </a:ln>
                <a:solidFill>
                  <a:srgbClr val="FFFFFF"/>
                </a:solidFill>
                <a:effectLst/>
                <a:uLnTx/>
                <a:uFillTx/>
                <a:latin typeface="Verdana"/>
                <a:ea typeface="+mn-ea"/>
                <a:cs typeface="Verdana"/>
              </a:rPr>
              <a:t>Men:	</a:t>
            </a:r>
            <a:r>
              <a:rPr kumimoji="0" sz="1400" b="0" i="0" u="none" strike="noStrike" kern="1200" cap="none" spc="-120" normalizeH="0" baseline="0" noProof="0" dirty="0">
                <a:ln>
                  <a:noFill/>
                </a:ln>
                <a:solidFill>
                  <a:srgbClr val="FFFFFF"/>
                </a:solidFill>
                <a:effectLst/>
                <a:uLnTx/>
                <a:uFillTx/>
                <a:latin typeface="Verdana"/>
                <a:ea typeface="+mn-ea"/>
                <a:cs typeface="Verdana"/>
              </a:rPr>
              <a:t>193,000 </a:t>
            </a:r>
            <a:r>
              <a:rPr kumimoji="0" sz="1400" b="0" i="0" u="none" strike="noStrike" kern="1200" cap="none" spc="-25" normalizeH="0" baseline="0" noProof="0" dirty="0">
                <a:ln>
                  <a:noFill/>
                </a:ln>
                <a:solidFill>
                  <a:srgbClr val="FFFFFF"/>
                </a:solidFill>
                <a:effectLst/>
                <a:uLnTx/>
                <a:uFillTx/>
                <a:latin typeface="Verdana"/>
                <a:ea typeface="+mn-ea"/>
                <a:cs typeface="Verdana"/>
              </a:rPr>
              <a:t>/</a:t>
            </a:r>
            <a:r>
              <a:rPr kumimoji="0" sz="1400" b="0" i="0" u="none" strike="noStrike" kern="1200" cap="none" spc="-185" normalizeH="0" baseline="0" noProof="0" dirty="0">
                <a:ln>
                  <a:noFill/>
                </a:ln>
                <a:solidFill>
                  <a:srgbClr val="FFFFFF"/>
                </a:solidFill>
                <a:effectLst/>
                <a:uLnTx/>
                <a:uFillTx/>
                <a:latin typeface="Verdana"/>
                <a:ea typeface="+mn-ea"/>
                <a:cs typeface="Verdana"/>
              </a:rPr>
              <a:t> </a:t>
            </a:r>
            <a:r>
              <a:rPr kumimoji="0" sz="1400" b="0" i="0" u="none" strike="noStrike" kern="1200" cap="none" spc="-120" normalizeH="0" baseline="0" noProof="0" dirty="0">
                <a:ln>
                  <a:noFill/>
                </a:ln>
                <a:solidFill>
                  <a:srgbClr val="FFFFFF"/>
                </a:solidFill>
                <a:effectLst/>
                <a:uLnTx/>
                <a:uFillTx/>
                <a:latin typeface="Verdana"/>
                <a:ea typeface="+mn-ea"/>
                <a:cs typeface="Verdana"/>
              </a:rPr>
              <a:t>83,000</a:t>
            </a:r>
            <a:endParaRPr kumimoji="0" sz="1400" b="0" i="0" u="none" strike="noStrike" kern="1200" cap="none" spc="0" normalizeH="0" baseline="0" noProof="0" dirty="0">
              <a:ln>
                <a:noFill/>
              </a:ln>
              <a:solidFill>
                <a:srgbClr val="FFFFFF"/>
              </a:solidFill>
              <a:effectLst/>
              <a:uLnTx/>
              <a:uFillTx/>
              <a:latin typeface="Verdana"/>
              <a:ea typeface="+mn-ea"/>
              <a:cs typeface="Verdana"/>
            </a:endParaRPr>
          </a:p>
          <a:p>
            <a:pPr marL="287020" marR="0" lvl="0" indent="0" algn="l" defTabSz="914400" rtl="0" eaLnBrk="1" fontAlgn="auto" latinLnBrk="0" hangingPunct="1">
              <a:lnSpc>
                <a:spcPct val="100000"/>
              </a:lnSpc>
              <a:spcBef>
                <a:spcPts val="0"/>
              </a:spcBef>
              <a:spcAft>
                <a:spcPts val="0"/>
              </a:spcAft>
              <a:buClrTx/>
              <a:buSzTx/>
              <a:buFontTx/>
              <a:buNone/>
              <a:tabLst>
                <a:tab pos="553720" algn="l"/>
                <a:tab pos="1450975" algn="l"/>
              </a:tabLst>
              <a:defRPr/>
            </a:pPr>
            <a:r>
              <a:rPr kumimoji="0" sz="1400" b="0" i="0" u="none" strike="noStrike" kern="1200" cap="none" spc="0" normalizeH="0" baseline="0" noProof="0" dirty="0">
                <a:ln>
                  <a:noFill/>
                </a:ln>
                <a:solidFill>
                  <a:srgbClr val="FFFFFF"/>
                </a:solidFill>
                <a:effectLst/>
                <a:uLnTx/>
                <a:uFillTx/>
                <a:latin typeface="Symbol"/>
                <a:ea typeface="+mn-ea"/>
                <a:cs typeface="Symbol"/>
              </a:rPr>
              <a:t></a:t>
            </a:r>
            <a:r>
              <a:rPr kumimoji="0" sz="1400" b="0" i="0" u="none" strike="noStrike" kern="1200" cap="none" spc="0" normalizeH="0" baseline="0" noProof="0" dirty="0">
                <a:ln>
                  <a:noFill/>
                </a:ln>
                <a:solidFill>
                  <a:srgbClr val="FFFFFF"/>
                </a:solidFill>
                <a:effectLst/>
                <a:uLnTx/>
                <a:uFillTx/>
                <a:latin typeface="Times New Roman"/>
                <a:ea typeface="+mn-ea"/>
                <a:cs typeface="Times New Roman"/>
              </a:rPr>
              <a:t>	</a:t>
            </a:r>
            <a:r>
              <a:rPr kumimoji="0" sz="1400" b="0" i="0" u="none" strike="noStrike" kern="1200" cap="none" spc="-40" normalizeH="0" baseline="0" noProof="0" dirty="0">
                <a:ln>
                  <a:noFill/>
                </a:ln>
                <a:solidFill>
                  <a:srgbClr val="FFFFFF"/>
                </a:solidFill>
                <a:effectLst/>
                <a:uLnTx/>
                <a:uFillTx/>
                <a:latin typeface="Verdana"/>
                <a:ea typeface="+mn-ea"/>
                <a:cs typeface="Verdana"/>
              </a:rPr>
              <a:t>Women:	</a:t>
            </a:r>
            <a:r>
              <a:rPr kumimoji="0" sz="1400" b="0" i="0" u="none" strike="noStrike" kern="1200" cap="none" spc="-120" normalizeH="0" baseline="0" noProof="0" dirty="0">
                <a:ln>
                  <a:noFill/>
                </a:ln>
                <a:solidFill>
                  <a:srgbClr val="FFFFFF"/>
                </a:solidFill>
                <a:effectLst/>
                <a:uLnTx/>
                <a:uFillTx/>
                <a:latin typeface="Verdana"/>
                <a:ea typeface="+mn-ea"/>
                <a:cs typeface="Verdana"/>
              </a:rPr>
              <a:t>152,000 </a:t>
            </a:r>
            <a:r>
              <a:rPr kumimoji="0" sz="1400" b="0" i="0" u="none" strike="noStrike" kern="1200" cap="none" spc="-25" normalizeH="0" baseline="0" noProof="0" dirty="0">
                <a:ln>
                  <a:noFill/>
                </a:ln>
                <a:solidFill>
                  <a:srgbClr val="FFFFFF"/>
                </a:solidFill>
                <a:effectLst/>
                <a:uLnTx/>
                <a:uFillTx/>
                <a:latin typeface="Verdana"/>
                <a:ea typeface="+mn-ea"/>
                <a:cs typeface="Verdana"/>
              </a:rPr>
              <a:t>/</a:t>
            </a:r>
            <a:r>
              <a:rPr kumimoji="0" sz="1400" b="0" i="0" u="none" strike="noStrike" kern="1200" cap="none" spc="-185" normalizeH="0" baseline="0" noProof="0" dirty="0">
                <a:ln>
                  <a:noFill/>
                </a:ln>
                <a:solidFill>
                  <a:srgbClr val="FFFFFF"/>
                </a:solidFill>
                <a:effectLst/>
                <a:uLnTx/>
                <a:uFillTx/>
                <a:latin typeface="Verdana"/>
                <a:ea typeface="+mn-ea"/>
                <a:cs typeface="Verdana"/>
              </a:rPr>
              <a:t> </a:t>
            </a:r>
            <a:r>
              <a:rPr kumimoji="0" sz="1400" b="0" i="0" u="none" strike="noStrike" kern="1200" cap="none" spc="-120" normalizeH="0" baseline="0" noProof="0" dirty="0">
                <a:ln>
                  <a:noFill/>
                </a:ln>
                <a:solidFill>
                  <a:srgbClr val="FFFFFF"/>
                </a:solidFill>
                <a:effectLst/>
                <a:uLnTx/>
                <a:uFillTx/>
                <a:latin typeface="Verdana"/>
                <a:ea typeface="+mn-ea"/>
                <a:cs typeface="Verdana"/>
              </a:rPr>
              <a:t>69,000</a:t>
            </a:r>
            <a:endParaRPr kumimoji="0" sz="1400" b="0" i="0" u="none" strike="noStrike" kern="1200" cap="none" spc="0" normalizeH="0" baseline="0" noProof="0" dirty="0">
              <a:ln>
                <a:noFill/>
              </a:ln>
              <a:solidFill>
                <a:srgbClr val="FFFFFF"/>
              </a:solidFill>
              <a:effectLst/>
              <a:uLnTx/>
              <a:uFillTx/>
              <a:latin typeface="Verdana"/>
              <a:ea typeface="+mn-ea"/>
              <a:cs typeface="Verdana"/>
            </a:endParaRPr>
          </a:p>
          <a:p>
            <a:pPr marL="299085" marR="0" lvl="0" indent="-286385" algn="l" defTabSz="914400" rtl="0" eaLnBrk="1" fontAlgn="auto" latinLnBrk="0" hangingPunct="1">
              <a:lnSpc>
                <a:spcPct val="100000"/>
              </a:lnSpc>
              <a:spcBef>
                <a:spcPts val="1195"/>
              </a:spcBef>
              <a:spcAft>
                <a:spcPts val="0"/>
              </a:spcAft>
              <a:buClr>
                <a:srgbClr val="00A9DF"/>
              </a:buClr>
              <a:buSzTx/>
              <a:buFont typeface="Arial"/>
              <a:buChar char="•"/>
              <a:tabLst>
                <a:tab pos="299085" algn="l"/>
                <a:tab pos="299720" algn="l"/>
              </a:tabLst>
              <a:defRPr/>
            </a:pPr>
            <a:r>
              <a:rPr kumimoji="0" sz="1600" b="0" i="0" u="none" strike="noStrike" kern="1200" cap="none" spc="-70" normalizeH="0" baseline="0" noProof="0" dirty="0">
                <a:ln>
                  <a:noFill/>
                </a:ln>
                <a:solidFill>
                  <a:srgbClr val="FFFFFF"/>
                </a:solidFill>
                <a:effectLst/>
                <a:uLnTx/>
                <a:uFillTx/>
                <a:latin typeface="Verdana"/>
                <a:ea typeface="+mn-ea"/>
                <a:cs typeface="Verdana"/>
              </a:rPr>
              <a:t>5-year </a:t>
            </a:r>
            <a:r>
              <a:rPr kumimoji="0" sz="1600" b="0" i="0" u="none" strike="noStrike" kern="1200" cap="none" spc="25" normalizeH="0" baseline="0" noProof="0" dirty="0">
                <a:ln>
                  <a:noFill/>
                </a:ln>
                <a:solidFill>
                  <a:srgbClr val="FFFFFF"/>
                </a:solidFill>
                <a:effectLst/>
                <a:uLnTx/>
                <a:uFillTx/>
                <a:latin typeface="Verdana"/>
                <a:ea typeface="+mn-ea"/>
                <a:cs typeface="Verdana"/>
              </a:rPr>
              <a:t>prevalence </a:t>
            </a:r>
            <a:r>
              <a:rPr kumimoji="0" sz="1600" b="0" i="0" u="none" strike="noStrike" kern="1200" cap="none" spc="-80" normalizeH="0" baseline="0" noProof="0" dirty="0">
                <a:ln>
                  <a:noFill/>
                </a:ln>
                <a:solidFill>
                  <a:srgbClr val="FFFFFF"/>
                </a:solidFill>
                <a:effectLst/>
                <a:uLnTx/>
                <a:uFillTx/>
                <a:latin typeface="Verdana"/>
                <a:ea typeface="+mn-ea"/>
                <a:cs typeface="Verdana"/>
              </a:rPr>
              <a:t>in</a:t>
            </a:r>
            <a:r>
              <a:rPr kumimoji="0" sz="1600" b="0" i="0" u="none" strike="noStrike" kern="1200" cap="none" spc="-350" normalizeH="0" baseline="0" noProof="0" dirty="0">
                <a:ln>
                  <a:noFill/>
                </a:ln>
                <a:solidFill>
                  <a:srgbClr val="FFFFFF"/>
                </a:solidFill>
                <a:effectLst/>
                <a:uLnTx/>
                <a:uFillTx/>
                <a:latin typeface="Verdana"/>
                <a:ea typeface="+mn-ea"/>
                <a:cs typeface="Verdana"/>
              </a:rPr>
              <a:t> </a:t>
            </a:r>
            <a:r>
              <a:rPr kumimoji="0" sz="1600" b="0" i="0" u="none" strike="noStrike" kern="1200" cap="none" spc="-165" normalizeH="0" baseline="0" noProof="0" dirty="0">
                <a:ln>
                  <a:noFill/>
                </a:ln>
                <a:solidFill>
                  <a:srgbClr val="FFFFFF"/>
                </a:solidFill>
                <a:effectLst/>
                <a:uLnTx/>
                <a:uFillTx/>
                <a:latin typeface="Verdana"/>
                <a:ea typeface="+mn-ea"/>
                <a:cs typeface="Verdana"/>
              </a:rPr>
              <a:t>2012:</a:t>
            </a:r>
            <a:endParaRPr kumimoji="0" sz="1600" b="0" i="0" u="none" strike="noStrike" kern="1200" cap="none" spc="0" normalizeH="0" baseline="0" noProof="0" dirty="0">
              <a:ln>
                <a:noFill/>
              </a:ln>
              <a:solidFill>
                <a:srgbClr val="FFFFFF"/>
              </a:solidFill>
              <a:effectLst/>
              <a:uLnTx/>
              <a:uFillTx/>
              <a:latin typeface="Verdana"/>
              <a:ea typeface="+mn-ea"/>
              <a:cs typeface="Verdana"/>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20" normalizeH="0" baseline="0" noProof="0" dirty="0">
                <a:ln>
                  <a:noFill/>
                </a:ln>
                <a:solidFill>
                  <a:srgbClr val="FFFFFF"/>
                </a:solidFill>
                <a:effectLst/>
                <a:uLnTx/>
                <a:uFillTx/>
                <a:latin typeface="Verdana"/>
                <a:ea typeface="+mn-ea"/>
                <a:cs typeface="Verdana"/>
              </a:rPr>
              <a:t>Worldwide </a:t>
            </a:r>
            <a:r>
              <a:rPr kumimoji="0" sz="1600" b="0" i="0" u="none" strike="noStrike" kern="1200" cap="none" spc="-225" normalizeH="0" baseline="0" noProof="0" dirty="0">
                <a:ln>
                  <a:noFill/>
                </a:ln>
                <a:solidFill>
                  <a:srgbClr val="FFFFFF"/>
                </a:solidFill>
                <a:effectLst/>
                <a:uLnTx/>
                <a:uFillTx/>
                <a:latin typeface="Verdana"/>
                <a:ea typeface="+mn-ea"/>
                <a:cs typeface="Verdana"/>
              </a:rPr>
              <a:t>11%, </a:t>
            </a:r>
            <a:r>
              <a:rPr kumimoji="0" sz="1600" b="0" i="0" u="none" strike="noStrike" kern="1200" cap="none" spc="-70" normalizeH="0" baseline="0" noProof="0" dirty="0">
                <a:ln>
                  <a:noFill/>
                </a:ln>
                <a:solidFill>
                  <a:srgbClr val="FFFFFF"/>
                </a:solidFill>
                <a:effectLst/>
                <a:uLnTx/>
                <a:uFillTx/>
                <a:latin typeface="Verdana"/>
                <a:ea typeface="+mn-ea"/>
                <a:cs typeface="Verdana"/>
              </a:rPr>
              <a:t>Western </a:t>
            </a:r>
            <a:r>
              <a:rPr kumimoji="0" sz="1600" b="0" i="0" u="none" strike="noStrike" kern="1200" cap="none" spc="-30" normalizeH="0" baseline="0" noProof="0" dirty="0">
                <a:ln>
                  <a:noFill/>
                </a:ln>
                <a:solidFill>
                  <a:srgbClr val="FFFFFF"/>
                </a:solidFill>
                <a:effectLst/>
                <a:uLnTx/>
                <a:uFillTx/>
                <a:latin typeface="Verdana"/>
                <a:ea typeface="+mn-ea"/>
                <a:cs typeface="Verdana"/>
              </a:rPr>
              <a:t>Europe</a:t>
            </a:r>
            <a:r>
              <a:rPr kumimoji="0" sz="1600" b="0" i="0" u="none" strike="noStrike" kern="1200" cap="none" spc="-65" normalizeH="0" baseline="0" noProof="0" dirty="0">
                <a:ln>
                  <a:noFill/>
                </a:ln>
                <a:solidFill>
                  <a:srgbClr val="FFFFFF"/>
                </a:solidFill>
                <a:effectLst/>
                <a:uLnTx/>
                <a:uFillTx/>
                <a:latin typeface="Verdana"/>
                <a:ea typeface="+mn-ea"/>
                <a:cs typeface="Verdana"/>
              </a:rPr>
              <a:t> </a:t>
            </a:r>
            <a:r>
              <a:rPr kumimoji="0" sz="1600" b="0" i="0" u="none" strike="noStrike" kern="1200" cap="none" spc="-220" normalizeH="0" baseline="0" noProof="0" dirty="0">
                <a:ln>
                  <a:noFill/>
                </a:ln>
                <a:solidFill>
                  <a:srgbClr val="FFFFFF"/>
                </a:solidFill>
                <a:effectLst/>
                <a:uLnTx/>
                <a:uFillTx/>
                <a:latin typeface="Verdana"/>
                <a:ea typeface="+mn-ea"/>
                <a:cs typeface="Verdana"/>
              </a:rPr>
              <a:t>13%</a:t>
            </a:r>
            <a:r>
              <a:rPr kumimoji="0" sz="1400" b="0" i="0" u="none" strike="noStrike" kern="1200" cap="none" spc="-330" normalizeH="0" baseline="26455" noProof="0" dirty="0">
                <a:ln>
                  <a:noFill/>
                </a:ln>
                <a:solidFill>
                  <a:srgbClr val="FFFFFF"/>
                </a:solidFill>
                <a:effectLst/>
                <a:uLnTx/>
                <a:uFillTx/>
                <a:latin typeface="Verdana"/>
                <a:ea typeface="+mn-ea"/>
                <a:cs typeface="Verdana"/>
              </a:rPr>
              <a:t>1</a:t>
            </a:r>
            <a:endParaRPr kumimoji="0" sz="1400" b="0" i="0" u="none" strike="noStrike" kern="1200" cap="none" spc="0" normalizeH="0" baseline="26455" noProof="0" dirty="0">
              <a:ln>
                <a:noFill/>
              </a:ln>
              <a:solidFill>
                <a:srgbClr val="FFFFFF"/>
              </a:solidFill>
              <a:effectLst/>
              <a:uLnTx/>
              <a:uFillTx/>
              <a:latin typeface="Verdana"/>
              <a:ea typeface="+mn-ea"/>
              <a:cs typeface="Verdana"/>
            </a:endParaRPr>
          </a:p>
          <a:p>
            <a:pPr marL="299085" marR="5080" lvl="0" indent="-286385" algn="l" defTabSz="914400" rtl="0" eaLnBrk="1" fontAlgn="auto" latinLnBrk="0" hangingPunct="1">
              <a:lnSpc>
                <a:spcPct val="100000"/>
              </a:lnSpc>
              <a:spcBef>
                <a:spcPts val="1200"/>
              </a:spcBef>
              <a:spcAft>
                <a:spcPts val="0"/>
              </a:spcAft>
              <a:buClr>
                <a:srgbClr val="00A9DF"/>
              </a:buClr>
              <a:buSzTx/>
              <a:buFont typeface="Arial"/>
              <a:buChar char="•"/>
              <a:tabLst>
                <a:tab pos="299085" algn="l"/>
                <a:tab pos="299720" algn="l"/>
              </a:tabLst>
              <a:defRPr/>
            </a:pPr>
            <a:r>
              <a:rPr kumimoji="0" sz="1600" b="0" i="0" u="none" strike="noStrike" kern="1200" cap="none" spc="-204" normalizeH="0" baseline="0" noProof="0" dirty="0">
                <a:ln>
                  <a:noFill/>
                </a:ln>
                <a:solidFill>
                  <a:srgbClr val="FFFFFF"/>
                </a:solidFill>
                <a:effectLst/>
                <a:uLnTx/>
                <a:uFillTx/>
                <a:latin typeface="Verdana"/>
                <a:ea typeface="+mn-ea"/>
                <a:cs typeface="Verdana"/>
              </a:rPr>
              <a:t>30–50% </a:t>
            </a:r>
            <a:r>
              <a:rPr kumimoji="0" sz="1600" b="0" i="0" u="none" strike="noStrike" kern="1200" cap="none" spc="0" normalizeH="0" baseline="0" noProof="0" dirty="0">
                <a:ln>
                  <a:noFill/>
                </a:ln>
                <a:solidFill>
                  <a:srgbClr val="FFFFFF"/>
                </a:solidFill>
                <a:effectLst/>
                <a:uLnTx/>
                <a:uFillTx/>
                <a:latin typeface="Verdana"/>
                <a:ea typeface="+mn-ea"/>
                <a:cs typeface="Verdana"/>
              </a:rPr>
              <a:t>of </a:t>
            </a:r>
            <a:r>
              <a:rPr kumimoji="0" sz="1600" b="0" i="0" u="none" strike="noStrike" kern="1200" cap="none" spc="-35" normalizeH="0" baseline="0" noProof="0" dirty="0">
                <a:ln>
                  <a:noFill/>
                </a:ln>
                <a:solidFill>
                  <a:srgbClr val="FFFFFF"/>
                </a:solidFill>
                <a:effectLst/>
                <a:uLnTx/>
                <a:uFillTx/>
                <a:latin typeface="Verdana"/>
                <a:ea typeface="+mn-ea"/>
                <a:cs typeface="Verdana"/>
              </a:rPr>
              <a:t>patients </a:t>
            </a:r>
            <a:r>
              <a:rPr kumimoji="0" sz="1600" b="0" i="0" u="none" strike="noStrike" kern="1200" cap="none" spc="-70" normalizeH="0" baseline="0" noProof="0" dirty="0">
                <a:ln>
                  <a:noFill/>
                </a:ln>
                <a:solidFill>
                  <a:srgbClr val="FFFFFF"/>
                </a:solidFill>
                <a:effectLst/>
                <a:uLnTx/>
                <a:uFillTx/>
                <a:latin typeface="Verdana"/>
                <a:ea typeface="+mn-ea"/>
                <a:cs typeface="Verdana"/>
              </a:rPr>
              <a:t>with </a:t>
            </a:r>
            <a:r>
              <a:rPr kumimoji="0" sz="1600" b="0" i="0" u="none" strike="noStrike" kern="1200" cap="none" spc="75" normalizeH="0" baseline="0" noProof="0" dirty="0">
                <a:ln>
                  <a:noFill/>
                </a:ln>
                <a:solidFill>
                  <a:srgbClr val="FFFFFF"/>
                </a:solidFill>
                <a:effectLst/>
                <a:uLnTx/>
                <a:uFillTx/>
                <a:latin typeface="Verdana"/>
                <a:ea typeface="+mn-ea"/>
                <a:cs typeface="Verdana"/>
              </a:rPr>
              <a:t>CRC </a:t>
            </a:r>
            <a:r>
              <a:rPr kumimoji="0" sz="1600" b="0" i="0" u="none" strike="noStrike" kern="1200" cap="none" spc="-25" normalizeH="0" baseline="0" noProof="0" dirty="0">
                <a:ln>
                  <a:noFill/>
                </a:ln>
                <a:solidFill>
                  <a:srgbClr val="FFFFFF"/>
                </a:solidFill>
                <a:effectLst/>
                <a:uLnTx/>
                <a:uFillTx/>
                <a:latin typeface="Verdana"/>
                <a:ea typeface="+mn-ea"/>
                <a:cs typeface="Verdana"/>
              </a:rPr>
              <a:t>relapse </a:t>
            </a:r>
            <a:r>
              <a:rPr kumimoji="0" sz="1600" b="0" i="0" u="none" strike="noStrike" kern="1200" cap="none" spc="55" normalizeH="0" baseline="0" noProof="0" dirty="0">
                <a:ln>
                  <a:noFill/>
                </a:ln>
                <a:solidFill>
                  <a:srgbClr val="FFFFFF"/>
                </a:solidFill>
                <a:effectLst/>
                <a:uLnTx/>
                <a:uFillTx/>
                <a:latin typeface="Verdana"/>
                <a:ea typeface="+mn-ea"/>
                <a:cs typeface="Verdana"/>
              </a:rPr>
              <a:t>and  </a:t>
            </a:r>
            <a:r>
              <a:rPr kumimoji="0" sz="1600" b="0" i="0" u="none" strike="noStrike" kern="1200" cap="none" spc="-75" normalizeH="0" baseline="0" noProof="0" dirty="0">
                <a:ln>
                  <a:noFill/>
                </a:ln>
                <a:solidFill>
                  <a:srgbClr val="FFFFFF"/>
                </a:solidFill>
                <a:effectLst/>
                <a:uLnTx/>
                <a:uFillTx/>
                <a:latin typeface="Verdana"/>
                <a:ea typeface="+mn-ea"/>
                <a:cs typeface="Verdana"/>
              </a:rPr>
              <a:t>most</a:t>
            </a:r>
            <a:r>
              <a:rPr kumimoji="0" sz="1600" b="0" i="0" u="none" strike="noStrike" kern="1200" cap="none" spc="-130" normalizeH="0" baseline="0" noProof="0" dirty="0">
                <a:ln>
                  <a:noFill/>
                </a:ln>
                <a:solidFill>
                  <a:srgbClr val="FFFFFF"/>
                </a:solidFill>
                <a:effectLst/>
                <a:uLnTx/>
                <a:uFillTx/>
                <a:latin typeface="Verdana"/>
                <a:ea typeface="+mn-ea"/>
                <a:cs typeface="Verdana"/>
              </a:rPr>
              <a:t> </a:t>
            </a:r>
            <a:r>
              <a:rPr kumimoji="0" sz="1600" b="0" i="0" u="none" strike="noStrike" kern="1200" cap="none" spc="0" normalizeH="0" baseline="0" noProof="0" dirty="0">
                <a:ln>
                  <a:noFill/>
                </a:ln>
                <a:solidFill>
                  <a:srgbClr val="FFFFFF"/>
                </a:solidFill>
                <a:effectLst/>
                <a:uLnTx/>
                <a:uFillTx/>
                <a:latin typeface="Verdana"/>
                <a:ea typeface="+mn-ea"/>
                <a:cs typeface="Verdana"/>
              </a:rPr>
              <a:t>of</a:t>
            </a:r>
            <a:r>
              <a:rPr kumimoji="0" sz="1600" b="0" i="0" u="none" strike="noStrike" kern="1200" cap="none" spc="-130" normalizeH="0" baseline="0" noProof="0" dirty="0">
                <a:ln>
                  <a:noFill/>
                </a:ln>
                <a:solidFill>
                  <a:srgbClr val="FFFFFF"/>
                </a:solidFill>
                <a:effectLst/>
                <a:uLnTx/>
                <a:uFillTx/>
                <a:latin typeface="Verdana"/>
                <a:ea typeface="+mn-ea"/>
                <a:cs typeface="Verdana"/>
              </a:rPr>
              <a:t> </a:t>
            </a:r>
            <a:r>
              <a:rPr kumimoji="0" sz="1600" b="0" i="0" u="none" strike="noStrike" kern="1200" cap="none" spc="-35" normalizeH="0" baseline="0" noProof="0" dirty="0">
                <a:ln>
                  <a:noFill/>
                </a:ln>
                <a:solidFill>
                  <a:srgbClr val="FFFFFF"/>
                </a:solidFill>
                <a:effectLst/>
                <a:uLnTx/>
                <a:uFillTx/>
                <a:latin typeface="Verdana"/>
                <a:ea typeface="+mn-ea"/>
                <a:cs typeface="Verdana"/>
              </a:rPr>
              <a:t>them</a:t>
            </a:r>
            <a:r>
              <a:rPr kumimoji="0" sz="1600" b="0" i="0" u="none" strike="noStrike" kern="1200" cap="none" spc="-110" normalizeH="0" baseline="0" noProof="0" dirty="0">
                <a:ln>
                  <a:noFill/>
                </a:ln>
                <a:solidFill>
                  <a:srgbClr val="FFFFFF"/>
                </a:solidFill>
                <a:effectLst/>
                <a:uLnTx/>
                <a:uFillTx/>
                <a:latin typeface="Verdana"/>
                <a:ea typeface="+mn-ea"/>
                <a:cs typeface="Verdana"/>
              </a:rPr>
              <a:t> </a:t>
            </a:r>
            <a:r>
              <a:rPr kumimoji="0" sz="1600" b="0" i="0" u="none" strike="noStrike" kern="1200" cap="none" spc="15" normalizeH="0" baseline="0" noProof="0" dirty="0">
                <a:ln>
                  <a:noFill/>
                </a:ln>
                <a:solidFill>
                  <a:srgbClr val="FFFFFF"/>
                </a:solidFill>
                <a:effectLst/>
                <a:uLnTx/>
                <a:uFillTx/>
                <a:latin typeface="Verdana"/>
                <a:ea typeface="+mn-ea"/>
                <a:cs typeface="Verdana"/>
              </a:rPr>
              <a:t>die</a:t>
            </a:r>
            <a:r>
              <a:rPr kumimoji="0" sz="1600" b="0" i="0" u="none" strike="noStrike" kern="1200" cap="none" spc="-110" normalizeH="0" baseline="0" noProof="0" dirty="0">
                <a:ln>
                  <a:noFill/>
                </a:ln>
                <a:solidFill>
                  <a:srgbClr val="FFFFFF"/>
                </a:solidFill>
                <a:effectLst/>
                <a:uLnTx/>
                <a:uFillTx/>
                <a:latin typeface="Verdana"/>
                <a:ea typeface="+mn-ea"/>
                <a:cs typeface="Verdana"/>
              </a:rPr>
              <a:t> </a:t>
            </a:r>
            <a:r>
              <a:rPr kumimoji="0" sz="1600" b="0" i="0" u="none" strike="noStrike" kern="1200" cap="none" spc="-65" normalizeH="0" baseline="0" noProof="0" dirty="0">
                <a:ln>
                  <a:noFill/>
                </a:ln>
                <a:solidFill>
                  <a:srgbClr val="FFFFFF"/>
                </a:solidFill>
                <a:effectLst/>
                <a:uLnTx/>
                <a:uFillTx/>
                <a:latin typeface="Verdana"/>
                <a:ea typeface="+mn-ea"/>
                <a:cs typeface="Verdana"/>
              </a:rPr>
              <a:t>from</a:t>
            </a:r>
            <a:r>
              <a:rPr kumimoji="0" sz="1600" b="0" i="0" u="none" strike="noStrike" kern="1200" cap="none" spc="-114" normalizeH="0" baseline="0" noProof="0" dirty="0">
                <a:ln>
                  <a:noFill/>
                </a:ln>
                <a:solidFill>
                  <a:srgbClr val="FFFFFF"/>
                </a:solidFill>
                <a:effectLst/>
                <a:uLnTx/>
                <a:uFillTx/>
                <a:latin typeface="Verdana"/>
                <a:ea typeface="+mn-ea"/>
                <a:cs typeface="Verdana"/>
              </a:rPr>
              <a:t> </a:t>
            </a:r>
            <a:r>
              <a:rPr kumimoji="0" sz="1600" b="0" i="0" u="none" strike="noStrike" kern="1200" cap="none" spc="-80" normalizeH="0" baseline="0" noProof="0" dirty="0">
                <a:ln>
                  <a:noFill/>
                </a:ln>
                <a:solidFill>
                  <a:srgbClr val="FFFFFF"/>
                </a:solidFill>
                <a:effectLst/>
                <a:uLnTx/>
                <a:uFillTx/>
                <a:latin typeface="Verdana"/>
                <a:ea typeface="+mn-ea"/>
                <a:cs typeface="Verdana"/>
              </a:rPr>
              <a:t>their</a:t>
            </a:r>
            <a:r>
              <a:rPr kumimoji="0" sz="1600" b="0" i="0" u="none" strike="noStrike" kern="1200" cap="none" spc="-100" normalizeH="0" baseline="0" noProof="0" dirty="0">
                <a:ln>
                  <a:noFill/>
                </a:ln>
                <a:solidFill>
                  <a:srgbClr val="FFFFFF"/>
                </a:solidFill>
                <a:effectLst/>
                <a:uLnTx/>
                <a:uFillTx/>
                <a:latin typeface="Verdana"/>
                <a:ea typeface="+mn-ea"/>
                <a:cs typeface="Verdana"/>
              </a:rPr>
              <a:t> </a:t>
            </a:r>
            <a:r>
              <a:rPr kumimoji="0" sz="1600" b="0" i="0" u="none" strike="noStrike" kern="1200" cap="none" spc="-45" normalizeH="0" baseline="0" noProof="0" dirty="0">
                <a:ln>
                  <a:noFill/>
                </a:ln>
                <a:solidFill>
                  <a:srgbClr val="FFFFFF"/>
                </a:solidFill>
                <a:effectLst/>
                <a:uLnTx/>
                <a:uFillTx/>
                <a:latin typeface="Verdana"/>
                <a:ea typeface="+mn-ea"/>
                <a:cs typeface="Verdana"/>
              </a:rPr>
              <a:t>disease.</a:t>
            </a:r>
            <a:r>
              <a:rPr kumimoji="0" sz="1400" b="0" i="0" u="none" strike="noStrike" kern="1200" cap="none" spc="-67" normalizeH="0" baseline="26455" noProof="0" dirty="0">
                <a:ln>
                  <a:noFill/>
                </a:ln>
                <a:solidFill>
                  <a:srgbClr val="FFFFFF"/>
                </a:solidFill>
                <a:effectLst/>
                <a:uLnTx/>
                <a:uFillTx/>
                <a:latin typeface="Verdana"/>
                <a:ea typeface="+mn-ea"/>
                <a:cs typeface="Verdana"/>
              </a:rPr>
              <a:t>2</a:t>
            </a:r>
            <a:endParaRPr kumimoji="0" sz="1400" b="0" i="0" u="none" strike="noStrike" kern="1200" cap="none" spc="0" normalizeH="0" baseline="26455" noProof="0" dirty="0">
              <a:ln>
                <a:noFill/>
              </a:ln>
              <a:solidFill>
                <a:srgbClr val="FFFFFF"/>
              </a:solidFill>
              <a:effectLst/>
              <a:uLnTx/>
              <a:uFillTx/>
              <a:latin typeface="Verdana"/>
              <a:ea typeface="+mn-ea"/>
              <a:cs typeface="Verdana"/>
            </a:endParaRPr>
          </a:p>
          <a:p>
            <a:pPr marL="299085" marR="0" lvl="0" indent="-286385" algn="l" defTabSz="914400" rtl="0" eaLnBrk="1" fontAlgn="auto" latinLnBrk="0" hangingPunct="1">
              <a:lnSpc>
                <a:spcPct val="100000"/>
              </a:lnSpc>
              <a:spcBef>
                <a:spcPts val="1200"/>
              </a:spcBef>
              <a:spcAft>
                <a:spcPts val="0"/>
              </a:spcAft>
              <a:buClr>
                <a:srgbClr val="00A9DF"/>
              </a:buClr>
              <a:buSzTx/>
              <a:buFont typeface="Arial"/>
              <a:buChar char="•"/>
              <a:tabLst>
                <a:tab pos="299085" algn="l"/>
                <a:tab pos="299720" algn="l"/>
              </a:tabLst>
              <a:defRPr/>
            </a:pPr>
            <a:r>
              <a:rPr kumimoji="0" sz="1600" b="0" i="0" u="none" strike="noStrike" kern="1200" cap="none" spc="0" normalizeH="0" baseline="0" noProof="0" dirty="0">
                <a:ln>
                  <a:noFill/>
                </a:ln>
                <a:solidFill>
                  <a:srgbClr val="FFFFFF"/>
                </a:solidFill>
                <a:effectLst/>
                <a:uLnTx/>
                <a:uFillTx/>
                <a:latin typeface="Verdana"/>
                <a:ea typeface="+mn-ea"/>
                <a:cs typeface="Verdana"/>
              </a:rPr>
              <a:t>Clinical outcomes </a:t>
            </a:r>
            <a:r>
              <a:rPr kumimoji="0" sz="1600" b="0" i="0" u="none" strike="noStrike" kern="1200" cap="none" spc="-80" normalizeH="0" baseline="0" noProof="0" dirty="0">
                <a:ln>
                  <a:noFill/>
                </a:ln>
                <a:solidFill>
                  <a:srgbClr val="FFFFFF"/>
                </a:solidFill>
                <a:effectLst/>
                <a:uLnTx/>
                <a:uFillTx/>
                <a:latin typeface="Verdana"/>
                <a:ea typeface="+mn-ea"/>
                <a:cs typeface="Verdana"/>
              </a:rPr>
              <a:t>in </a:t>
            </a:r>
            <a:r>
              <a:rPr kumimoji="0" sz="1600" b="0" i="0" u="none" strike="noStrike" kern="1200" cap="none" spc="35" normalizeH="0" baseline="0" noProof="0" dirty="0">
                <a:ln>
                  <a:noFill/>
                </a:ln>
                <a:solidFill>
                  <a:srgbClr val="FFFFFF"/>
                </a:solidFill>
                <a:effectLst/>
                <a:uLnTx/>
                <a:uFillTx/>
                <a:latin typeface="Verdana"/>
                <a:ea typeface="+mn-ea"/>
                <a:cs typeface="Verdana"/>
              </a:rPr>
              <a:t>mCRC</a:t>
            </a:r>
            <a:r>
              <a:rPr kumimoji="0" sz="1600" b="0" i="0" u="none" strike="noStrike" kern="1200" cap="none" spc="-395" normalizeH="0" baseline="0" noProof="0" dirty="0">
                <a:ln>
                  <a:noFill/>
                </a:ln>
                <a:solidFill>
                  <a:srgbClr val="FFFFFF"/>
                </a:solidFill>
                <a:effectLst/>
                <a:uLnTx/>
                <a:uFillTx/>
                <a:latin typeface="Verdana"/>
                <a:ea typeface="+mn-ea"/>
                <a:cs typeface="Verdana"/>
              </a:rPr>
              <a:t> </a:t>
            </a:r>
            <a:r>
              <a:rPr kumimoji="0" sz="1600" b="0" i="0" u="none" strike="noStrike" kern="1200" cap="none" spc="-45" normalizeH="0" baseline="0" noProof="0" dirty="0">
                <a:ln>
                  <a:noFill/>
                </a:ln>
                <a:solidFill>
                  <a:srgbClr val="FFFFFF"/>
                </a:solidFill>
                <a:effectLst/>
                <a:uLnTx/>
                <a:uFillTx/>
                <a:latin typeface="Verdana"/>
                <a:ea typeface="+mn-ea"/>
                <a:cs typeface="Verdana"/>
              </a:rPr>
              <a:t>improved</a:t>
            </a:r>
            <a:r>
              <a:rPr kumimoji="0" sz="1400" b="0" i="0" u="none" strike="noStrike" kern="1200" cap="none" spc="-67" normalizeH="0" baseline="26455" noProof="0" dirty="0">
                <a:ln>
                  <a:noFill/>
                </a:ln>
                <a:solidFill>
                  <a:srgbClr val="FFFFFF"/>
                </a:solidFill>
                <a:effectLst/>
                <a:uLnTx/>
                <a:uFillTx/>
                <a:latin typeface="Verdana"/>
                <a:ea typeface="+mn-ea"/>
                <a:cs typeface="Verdana"/>
              </a:rPr>
              <a:t>3</a:t>
            </a:r>
            <a:r>
              <a:rPr kumimoji="0" sz="1600" b="0" i="0" u="none" strike="noStrike" kern="1200" cap="none" spc="-45" normalizeH="0" baseline="0" noProof="0" dirty="0">
                <a:ln>
                  <a:noFill/>
                </a:ln>
                <a:solidFill>
                  <a:srgbClr val="FFFFFF"/>
                </a:solidFill>
                <a:effectLst/>
                <a:uLnTx/>
                <a:uFillTx/>
                <a:latin typeface="Verdana"/>
                <a:ea typeface="+mn-ea"/>
                <a:cs typeface="Verdana"/>
              </a:rPr>
              <a:t>:</a:t>
            </a:r>
            <a:endParaRPr kumimoji="0" sz="1600" b="0" i="0" u="none" strike="noStrike" kern="1200" cap="none" spc="0" normalizeH="0" baseline="0" noProof="0" dirty="0">
              <a:ln>
                <a:noFill/>
              </a:ln>
              <a:solidFill>
                <a:srgbClr val="FFFFFF"/>
              </a:solidFill>
              <a:effectLst/>
              <a:uLnTx/>
              <a:uFillTx/>
              <a:latin typeface="Verdana"/>
              <a:ea typeface="+mn-ea"/>
              <a:cs typeface="Verdana"/>
            </a:endParaRPr>
          </a:p>
          <a:p>
            <a:pPr marL="287020" marR="0" lvl="0" indent="0" algn="l" defTabSz="914400" rtl="0" eaLnBrk="1" fontAlgn="auto" latinLnBrk="0" hangingPunct="1">
              <a:lnSpc>
                <a:spcPct val="100000"/>
              </a:lnSpc>
              <a:spcBef>
                <a:spcPts val="10"/>
              </a:spcBef>
              <a:spcAft>
                <a:spcPts val="0"/>
              </a:spcAft>
              <a:buClrTx/>
              <a:buSzTx/>
              <a:buFontTx/>
              <a:buNone/>
              <a:tabLst/>
              <a:defRPr/>
            </a:pPr>
            <a:r>
              <a:rPr kumimoji="0" sz="1400" b="0" i="0" u="none" strike="noStrike" kern="1200" cap="none" spc="-60" normalizeH="0" baseline="0" noProof="0" dirty="0">
                <a:ln>
                  <a:noFill/>
                </a:ln>
                <a:solidFill>
                  <a:srgbClr val="FFFFFF"/>
                </a:solidFill>
                <a:effectLst/>
                <a:uLnTx/>
                <a:uFillTx/>
                <a:latin typeface="Verdana"/>
                <a:ea typeface="+mn-ea"/>
                <a:cs typeface="Verdana"/>
              </a:rPr>
              <a:t>mOS</a:t>
            </a:r>
            <a:r>
              <a:rPr kumimoji="0" sz="1400" b="0" i="0" u="none" strike="noStrike" kern="1200" cap="none" spc="-135" normalizeH="0" baseline="0" noProof="0" dirty="0">
                <a:ln>
                  <a:noFill/>
                </a:ln>
                <a:solidFill>
                  <a:srgbClr val="FFFFFF"/>
                </a:solidFill>
                <a:effectLst/>
                <a:uLnTx/>
                <a:uFillTx/>
                <a:latin typeface="Verdana"/>
                <a:ea typeface="+mn-ea"/>
                <a:cs typeface="Verdana"/>
              </a:rPr>
              <a:t> </a:t>
            </a:r>
            <a:r>
              <a:rPr kumimoji="0" sz="1400" b="0" i="0" u="none" strike="noStrike" kern="1200" cap="none" spc="-60" normalizeH="0" baseline="0" noProof="0" dirty="0">
                <a:ln>
                  <a:noFill/>
                </a:ln>
                <a:solidFill>
                  <a:srgbClr val="FFFFFF"/>
                </a:solidFill>
                <a:effectLst/>
                <a:uLnTx/>
                <a:uFillTx/>
                <a:latin typeface="Verdana"/>
                <a:ea typeface="+mn-ea"/>
                <a:cs typeface="Verdana"/>
              </a:rPr>
              <a:t>in</a:t>
            </a:r>
            <a:r>
              <a:rPr kumimoji="0" sz="1400" b="0" i="0" u="none" strike="noStrike" kern="1200" cap="none" spc="-140" normalizeH="0" baseline="0" noProof="0" dirty="0">
                <a:ln>
                  <a:noFill/>
                </a:ln>
                <a:solidFill>
                  <a:srgbClr val="FFFFFF"/>
                </a:solidFill>
                <a:effectLst/>
                <a:uLnTx/>
                <a:uFillTx/>
                <a:latin typeface="Verdana"/>
                <a:ea typeface="+mn-ea"/>
                <a:cs typeface="Verdana"/>
              </a:rPr>
              <a:t> </a:t>
            </a:r>
            <a:r>
              <a:rPr kumimoji="0" sz="1400" b="0" i="0" u="none" strike="noStrike" kern="1200" cap="none" spc="5" normalizeH="0" baseline="0" noProof="0" dirty="0">
                <a:ln>
                  <a:noFill/>
                </a:ln>
                <a:solidFill>
                  <a:srgbClr val="FFFFFF"/>
                </a:solidFill>
                <a:effectLst/>
                <a:uLnTx/>
                <a:uFillTx/>
                <a:latin typeface="Verdana"/>
                <a:ea typeface="+mn-ea"/>
                <a:cs typeface="Verdana"/>
              </a:rPr>
              <a:t>phase</a:t>
            </a:r>
            <a:r>
              <a:rPr kumimoji="0" sz="1400" b="0" i="0" u="none" strike="noStrike" kern="1200" cap="none" spc="-125" normalizeH="0" baseline="0" noProof="0" dirty="0">
                <a:ln>
                  <a:noFill/>
                </a:ln>
                <a:solidFill>
                  <a:srgbClr val="FFFFFF"/>
                </a:solidFill>
                <a:effectLst/>
                <a:uLnTx/>
                <a:uFillTx/>
                <a:latin typeface="Verdana"/>
                <a:ea typeface="+mn-ea"/>
                <a:cs typeface="Verdana"/>
              </a:rPr>
              <a:t> </a:t>
            </a:r>
            <a:r>
              <a:rPr kumimoji="0" sz="1400" b="0" i="0" u="none" strike="noStrike" kern="1200" cap="none" spc="-270" normalizeH="0" baseline="0" noProof="0" dirty="0">
                <a:ln>
                  <a:noFill/>
                </a:ln>
                <a:solidFill>
                  <a:srgbClr val="FFFFFF"/>
                </a:solidFill>
                <a:effectLst/>
                <a:uLnTx/>
                <a:uFillTx/>
                <a:latin typeface="Verdana"/>
                <a:ea typeface="+mn-ea"/>
                <a:cs typeface="Verdana"/>
              </a:rPr>
              <a:t>III</a:t>
            </a:r>
            <a:r>
              <a:rPr kumimoji="0" sz="1400" b="0" i="0" u="none" strike="noStrike" kern="1200" cap="none" spc="-145" normalizeH="0" baseline="0" noProof="0" dirty="0">
                <a:ln>
                  <a:noFill/>
                </a:ln>
                <a:solidFill>
                  <a:srgbClr val="FFFFFF"/>
                </a:solidFill>
                <a:effectLst/>
                <a:uLnTx/>
                <a:uFillTx/>
                <a:latin typeface="Verdana"/>
                <a:ea typeface="+mn-ea"/>
                <a:cs typeface="Verdana"/>
              </a:rPr>
              <a:t> </a:t>
            </a:r>
            <a:r>
              <a:rPr kumimoji="0" sz="1400" b="0" i="0" u="none" strike="noStrike" kern="1200" cap="none" spc="-85" normalizeH="0" baseline="0" noProof="0" dirty="0">
                <a:ln>
                  <a:noFill/>
                </a:ln>
                <a:solidFill>
                  <a:srgbClr val="FFFFFF"/>
                </a:solidFill>
                <a:effectLst/>
                <a:uLnTx/>
                <a:uFillTx/>
                <a:latin typeface="Verdana"/>
                <a:ea typeface="+mn-ea"/>
                <a:cs typeface="Verdana"/>
              </a:rPr>
              <a:t>trials</a:t>
            </a:r>
            <a:r>
              <a:rPr kumimoji="0" sz="1400" b="0" i="0" u="none" strike="noStrike" kern="1200" cap="none" spc="-155" normalizeH="0" baseline="0" noProof="0" dirty="0">
                <a:ln>
                  <a:noFill/>
                </a:ln>
                <a:solidFill>
                  <a:srgbClr val="FFFFFF"/>
                </a:solidFill>
                <a:effectLst/>
                <a:uLnTx/>
                <a:uFillTx/>
                <a:latin typeface="Verdana"/>
                <a:ea typeface="+mn-ea"/>
                <a:cs typeface="Verdana"/>
              </a:rPr>
              <a:t> </a:t>
            </a:r>
            <a:r>
              <a:rPr kumimoji="0" sz="1400" b="0" i="0" u="none" strike="noStrike" kern="1200" cap="none" spc="45" normalizeH="0" baseline="0" noProof="0" dirty="0">
                <a:ln>
                  <a:noFill/>
                </a:ln>
                <a:solidFill>
                  <a:srgbClr val="FFFFFF"/>
                </a:solidFill>
                <a:effectLst/>
                <a:uLnTx/>
                <a:uFillTx/>
                <a:latin typeface="Verdana"/>
                <a:ea typeface="+mn-ea"/>
                <a:cs typeface="Verdana"/>
              </a:rPr>
              <a:t>&amp;</a:t>
            </a:r>
            <a:r>
              <a:rPr kumimoji="0" sz="1400" b="0" i="0" u="none" strike="noStrike" kern="1200" cap="none" spc="-105" normalizeH="0" baseline="0" noProof="0" dirty="0">
                <a:ln>
                  <a:noFill/>
                </a:ln>
                <a:solidFill>
                  <a:srgbClr val="FFFFFF"/>
                </a:solidFill>
                <a:effectLst/>
                <a:uLnTx/>
                <a:uFillTx/>
                <a:latin typeface="Verdana"/>
                <a:ea typeface="+mn-ea"/>
                <a:cs typeface="Verdana"/>
              </a:rPr>
              <a:t> </a:t>
            </a:r>
            <a:r>
              <a:rPr kumimoji="0" sz="1400" b="0" i="0" u="none" strike="noStrike" kern="1200" cap="none" spc="-5" normalizeH="0" baseline="0" noProof="0" dirty="0">
                <a:ln>
                  <a:noFill/>
                </a:ln>
                <a:solidFill>
                  <a:srgbClr val="FFFFFF"/>
                </a:solidFill>
                <a:effectLst/>
                <a:uLnTx/>
                <a:uFillTx/>
                <a:latin typeface="Verdana"/>
                <a:ea typeface="+mn-ea"/>
                <a:cs typeface="Verdana"/>
              </a:rPr>
              <a:t>large</a:t>
            </a:r>
            <a:r>
              <a:rPr kumimoji="0" sz="1400" b="0" i="0" u="none" strike="noStrike" kern="1200" cap="none" spc="-125" normalizeH="0" baseline="0" noProof="0" dirty="0">
                <a:ln>
                  <a:noFill/>
                </a:ln>
                <a:solidFill>
                  <a:srgbClr val="FFFFFF"/>
                </a:solidFill>
                <a:effectLst/>
                <a:uLnTx/>
                <a:uFillTx/>
                <a:latin typeface="Verdana"/>
                <a:ea typeface="+mn-ea"/>
                <a:cs typeface="Verdana"/>
              </a:rPr>
              <a:t> </a:t>
            </a:r>
            <a:r>
              <a:rPr kumimoji="0" sz="1400" b="0" i="0" u="none" strike="noStrike" kern="1200" cap="none" spc="-30" normalizeH="0" baseline="0" noProof="0" dirty="0">
                <a:ln>
                  <a:noFill/>
                </a:ln>
                <a:solidFill>
                  <a:srgbClr val="FFFFFF"/>
                </a:solidFill>
                <a:effectLst/>
                <a:uLnTx/>
                <a:uFillTx/>
                <a:latin typeface="Verdana"/>
                <a:ea typeface="+mn-ea"/>
                <a:cs typeface="Verdana"/>
              </a:rPr>
              <a:t>observationals</a:t>
            </a:r>
            <a:endParaRPr kumimoji="0" sz="1400" b="0" i="0" u="none" strike="noStrike" kern="1200" cap="none" spc="0" normalizeH="0" baseline="0" noProof="0" dirty="0">
              <a:ln>
                <a:noFill/>
              </a:ln>
              <a:solidFill>
                <a:srgbClr val="FFFFFF"/>
              </a:solidFill>
              <a:effectLst/>
              <a:uLnTx/>
              <a:uFillTx/>
              <a:latin typeface="Verdana"/>
              <a:ea typeface="+mn-ea"/>
              <a:cs typeface="Verdana"/>
            </a:endParaRPr>
          </a:p>
          <a:p>
            <a:pPr marL="28702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140" normalizeH="0" baseline="0" noProof="0" dirty="0">
                <a:ln>
                  <a:noFill/>
                </a:ln>
                <a:solidFill>
                  <a:srgbClr val="FFFFFF"/>
                </a:solidFill>
                <a:effectLst/>
                <a:uLnTx/>
                <a:uFillTx/>
                <a:latin typeface="DejaVu Sans"/>
                <a:ea typeface="+mn-ea"/>
                <a:cs typeface="DejaVu Sans"/>
              </a:rPr>
              <a:t>∼</a:t>
            </a:r>
            <a:r>
              <a:rPr kumimoji="0" sz="1400" b="0" i="0" u="none" strike="noStrike" kern="1200" cap="none" spc="-140" normalizeH="0" baseline="0" noProof="0" dirty="0">
                <a:ln>
                  <a:noFill/>
                </a:ln>
                <a:solidFill>
                  <a:srgbClr val="FFFFFF"/>
                </a:solidFill>
                <a:effectLst/>
                <a:uLnTx/>
                <a:uFillTx/>
                <a:latin typeface="Verdana"/>
                <a:ea typeface="+mn-ea"/>
                <a:cs typeface="Verdana"/>
              </a:rPr>
              <a:t>30</a:t>
            </a:r>
            <a:r>
              <a:rPr kumimoji="0" sz="1400" b="0" i="0" u="none" strike="noStrike" kern="1200" cap="none" spc="-110" normalizeH="0" baseline="0" noProof="0" dirty="0">
                <a:ln>
                  <a:noFill/>
                </a:ln>
                <a:solidFill>
                  <a:srgbClr val="FFFFFF"/>
                </a:solidFill>
                <a:effectLst/>
                <a:uLnTx/>
                <a:uFillTx/>
                <a:latin typeface="Verdana"/>
                <a:ea typeface="+mn-ea"/>
                <a:cs typeface="Verdana"/>
              </a:rPr>
              <a:t> </a:t>
            </a:r>
            <a:r>
              <a:rPr kumimoji="0" sz="1400" b="0" i="0" u="none" strike="noStrike" kern="1200" cap="none" spc="-55" normalizeH="0" baseline="0" noProof="0" dirty="0">
                <a:ln>
                  <a:noFill/>
                </a:ln>
                <a:solidFill>
                  <a:srgbClr val="FFFFFF"/>
                </a:solidFill>
                <a:effectLst/>
                <a:uLnTx/>
                <a:uFillTx/>
                <a:latin typeface="Verdana"/>
                <a:ea typeface="+mn-ea"/>
                <a:cs typeface="Verdana"/>
              </a:rPr>
              <a:t>months</a:t>
            </a:r>
            <a:endParaRPr kumimoji="0" sz="1400" b="0" i="0" u="none" strike="noStrike" kern="1200" cap="none" spc="0" normalizeH="0" baseline="0" noProof="0" dirty="0">
              <a:ln>
                <a:noFill/>
              </a:ln>
              <a:solidFill>
                <a:srgbClr val="FFFFFF"/>
              </a:solidFill>
              <a:effectLst/>
              <a:uLnTx/>
              <a:uFillTx/>
              <a:latin typeface="Verdana"/>
              <a:ea typeface="+mn-ea"/>
              <a:cs typeface="Verdana"/>
            </a:endParaRPr>
          </a:p>
        </p:txBody>
      </p:sp>
      <p:sp>
        <p:nvSpPr>
          <p:cNvPr id="9" name="object 9"/>
          <p:cNvSpPr txBox="1"/>
          <p:nvPr/>
        </p:nvSpPr>
        <p:spPr>
          <a:xfrm>
            <a:off x="1569821" y="6360059"/>
            <a:ext cx="8261350" cy="166071"/>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1" u="none" strike="noStrike" kern="1200" cap="none" spc="-85" normalizeH="0" baseline="0" noProof="0" dirty="0">
                <a:ln>
                  <a:noFill/>
                </a:ln>
                <a:solidFill>
                  <a:srgbClr val="808080"/>
                </a:solidFill>
                <a:effectLst/>
                <a:uLnTx/>
                <a:uFillTx/>
                <a:latin typeface="Verdana"/>
                <a:ea typeface="+mn-ea"/>
                <a:cs typeface="Verdana"/>
              </a:rPr>
              <a:t>1 </a:t>
            </a:r>
            <a:r>
              <a:rPr kumimoji="0" sz="1000" b="0" i="1" u="none" strike="noStrike" kern="1200" cap="none" spc="-140" normalizeH="0" baseline="0" noProof="0" dirty="0">
                <a:ln>
                  <a:noFill/>
                </a:ln>
                <a:solidFill>
                  <a:srgbClr val="808080"/>
                </a:solidFill>
                <a:effectLst/>
                <a:uLnTx/>
                <a:uFillTx/>
                <a:latin typeface="Verdana"/>
                <a:ea typeface="+mn-ea"/>
                <a:cs typeface="Verdana"/>
              </a:rPr>
              <a:t>– </a:t>
            </a:r>
            <a:r>
              <a:rPr kumimoji="0" sz="1000" b="0" i="1" u="none" strike="noStrike" kern="1200" cap="none" spc="30" normalizeH="0" baseline="0" noProof="0" dirty="0">
                <a:ln>
                  <a:noFill/>
                </a:ln>
                <a:solidFill>
                  <a:srgbClr val="808080"/>
                </a:solidFill>
                <a:effectLst/>
                <a:uLnTx/>
                <a:uFillTx/>
                <a:latin typeface="Verdana"/>
                <a:ea typeface="+mn-ea"/>
                <a:cs typeface="Verdana"/>
              </a:rPr>
              <a:t>Cancer </a:t>
            </a:r>
            <a:r>
              <a:rPr kumimoji="0" sz="1000" b="0" i="1" u="none" strike="noStrike" kern="1200" cap="none" spc="-40" normalizeH="0" baseline="0" noProof="0" dirty="0">
                <a:ln>
                  <a:noFill/>
                </a:ln>
                <a:solidFill>
                  <a:srgbClr val="808080"/>
                </a:solidFill>
                <a:effectLst/>
                <a:uLnTx/>
                <a:uFillTx/>
                <a:latin typeface="Verdana"/>
                <a:ea typeface="+mn-ea"/>
                <a:cs typeface="Verdana"/>
              </a:rPr>
              <a:t>Today:</a:t>
            </a:r>
            <a:r>
              <a:rPr kumimoji="0" sz="1000" b="0" i="1" u="none" strike="noStrike" kern="1200" cap="none" spc="-40" normalizeH="0" baseline="0" noProof="0" dirty="0">
                <a:ln>
                  <a:noFill/>
                </a:ln>
                <a:solidFill>
                  <a:srgbClr val="003089"/>
                </a:solidFill>
                <a:effectLst/>
                <a:uLnTx/>
                <a:uFillTx/>
                <a:latin typeface="Verdana"/>
                <a:ea typeface="+mn-ea"/>
                <a:cs typeface="Verdana"/>
              </a:rPr>
              <a:t> </a:t>
            </a:r>
            <a:r>
              <a:rPr kumimoji="0" sz="1000" b="0" i="1" u="sng" strike="noStrike" kern="1200" cap="none" spc="-15" normalizeH="0" baseline="0" noProof="0" dirty="0">
                <a:ln>
                  <a:noFill/>
                </a:ln>
                <a:solidFill>
                  <a:srgbClr val="003089"/>
                </a:solidFill>
                <a:effectLst/>
                <a:uLnTx/>
                <a:uFill>
                  <a:solidFill>
                    <a:srgbClr val="003089"/>
                  </a:solidFill>
                </a:uFill>
                <a:latin typeface="Verdana"/>
                <a:ea typeface="+mn-ea"/>
                <a:cs typeface="Verdana"/>
                <a:hlinkClick r:id="rId2"/>
              </a:rPr>
              <a:t>http://gco.iarc.fr/today/home</a:t>
            </a:r>
            <a:r>
              <a:rPr kumimoji="0" sz="1000" b="0" i="1" u="none" strike="noStrike" kern="1200" cap="none" spc="-15" normalizeH="0" baseline="0" noProof="0" dirty="0">
                <a:ln>
                  <a:noFill/>
                </a:ln>
                <a:solidFill>
                  <a:srgbClr val="808080"/>
                </a:solidFill>
                <a:effectLst/>
                <a:uLnTx/>
                <a:uFillTx/>
                <a:latin typeface="Verdana"/>
                <a:ea typeface="+mn-ea"/>
                <a:cs typeface="Verdana"/>
              </a:rPr>
              <a:t>, </a:t>
            </a:r>
            <a:r>
              <a:rPr kumimoji="0" sz="1000" b="0" i="1" u="none" strike="noStrike" kern="1200" cap="none" spc="-50" normalizeH="0" baseline="0" noProof="0" dirty="0">
                <a:ln>
                  <a:noFill/>
                </a:ln>
                <a:solidFill>
                  <a:srgbClr val="808080"/>
                </a:solidFill>
                <a:effectLst/>
                <a:uLnTx/>
                <a:uFillTx/>
                <a:latin typeface="Verdana"/>
                <a:ea typeface="+mn-ea"/>
                <a:cs typeface="Verdana"/>
              </a:rPr>
              <a:t>last </a:t>
            </a:r>
            <a:r>
              <a:rPr kumimoji="0" sz="1000" b="0" i="1" u="none" strike="noStrike" kern="1200" cap="none" spc="25" normalizeH="0" baseline="0" noProof="0" dirty="0">
                <a:ln>
                  <a:noFill/>
                </a:ln>
                <a:solidFill>
                  <a:srgbClr val="808080"/>
                </a:solidFill>
                <a:effectLst/>
                <a:uLnTx/>
                <a:uFillTx/>
                <a:latin typeface="Verdana"/>
                <a:ea typeface="+mn-ea"/>
                <a:cs typeface="Verdana"/>
              </a:rPr>
              <a:t>accessed </a:t>
            </a:r>
            <a:r>
              <a:rPr kumimoji="0" sz="1000" b="0" i="1" u="none" strike="noStrike" kern="1200" cap="none" spc="-70" normalizeH="0" baseline="0" noProof="0" dirty="0">
                <a:ln>
                  <a:noFill/>
                </a:ln>
                <a:solidFill>
                  <a:srgbClr val="808080"/>
                </a:solidFill>
                <a:effectLst/>
                <a:uLnTx/>
                <a:uFillTx/>
                <a:latin typeface="Verdana"/>
                <a:ea typeface="+mn-ea"/>
                <a:cs typeface="Verdana"/>
              </a:rPr>
              <a:t>15-June-2018; </a:t>
            </a:r>
            <a:r>
              <a:rPr kumimoji="0" sz="1000" b="0" i="1" u="none" strike="noStrike" kern="1200" cap="none" spc="-85" normalizeH="0" baseline="0" noProof="0" dirty="0">
                <a:ln>
                  <a:noFill/>
                </a:ln>
                <a:solidFill>
                  <a:srgbClr val="808080"/>
                </a:solidFill>
                <a:effectLst/>
                <a:uLnTx/>
                <a:uFillTx/>
                <a:latin typeface="Verdana"/>
                <a:ea typeface="+mn-ea"/>
                <a:cs typeface="Verdana"/>
              </a:rPr>
              <a:t>2 </a:t>
            </a:r>
            <a:r>
              <a:rPr kumimoji="0" sz="1000" b="0" i="1" u="none" strike="noStrike" kern="1200" cap="none" spc="-140" normalizeH="0" baseline="0" noProof="0" dirty="0">
                <a:ln>
                  <a:noFill/>
                </a:ln>
                <a:solidFill>
                  <a:srgbClr val="808080"/>
                </a:solidFill>
                <a:effectLst/>
                <a:uLnTx/>
                <a:uFillTx/>
                <a:latin typeface="Verdana"/>
                <a:ea typeface="+mn-ea"/>
                <a:cs typeface="Verdana"/>
              </a:rPr>
              <a:t>– </a:t>
            </a:r>
            <a:r>
              <a:rPr kumimoji="0" sz="1000" b="0" i="1" u="none" strike="noStrike" kern="1200" cap="none" spc="-35" normalizeH="0" baseline="0" noProof="0" dirty="0">
                <a:ln>
                  <a:noFill/>
                </a:ln>
                <a:solidFill>
                  <a:srgbClr val="808080"/>
                </a:solidFill>
                <a:effectLst/>
                <a:uLnTx/>
                <a:uFillTx/>
                <a:latin typeface="Verdana"/>
                <a:ea typeface="+mn-ea"/>
                <a:cs typeface="Verdana"/>
              </a:rPr>
              <a:t>ESMO </a:t>
            </a:r>
            <a:r>
              <a:rPr kumimoji="0" sz="1000" b="0" i="1" u="none" strike="noStrike" kern="1200" cap="none" spc="-15" normalizeH="0" baseline="0" noProof="0" dirty="0">
                <a:ln>
                  <a:noFill/>
                </a:ln>
                <a:solidFill>
                  <a:srgbClr val="808080"/>
                </a:solidFill>
                <a:effectLst/>
                <a:uLnTx/>
                <a:uFillTx/>
                <a:latin typeface="Verdana"/>
                <a:ea typeface="+mn-ea"/>
                <a:cs typeface="Verdana"/>
              </a:rPr>
              <a:t>Guidelines </a:t>
            </a:r>
            <a:r>
              <a:rPr kumimoji="0" sz="1000" b="0" i="1" u="none" strike="noStrike" kern="1200" cap="none" spc="5" normalizeH="0" baseline="0" noProof="0" dirty="0">
                <a:ln>
                  <a:noFill/>
                </a:ln>
                <a:solidFill>
                  <a:srgbClr val="808080"/>
                </a:solidFill>
                <a:effectLst/>
                <a:uLnTx/>
                <a:uFillTx/>
                <a:latin typeface="Verdana"/>
                <a:ea typeface="+mn-ea"/>
                <a:cs typeface="Verdana"/>
              </a:rPr>
              <a:t>on </a:t>
            </a:r>
            <a:r>
              <a:rPr kumimoji="0" sz="1000" b="0" i="1" u="none" strike="noStrike" kern="1200" cap="none" spc="-60" normalizeH="0" baseline="0" noProof="0" dirty="0">
                <a:ln>
                  <a:noFill/>
                </a:ln>
                <a:solidFill>
                  <a:srgbClr val="808080"/>
                </a:solidFill>
                <a:effectLst/>
                <a:uLnTx/>
                <a:uFillTx/>
                <a:latin typeface="Verdana"/>
                <a:ea typeface="+mn-ea"/>
                <a:cs typeface="Verdana"/>
              </a:rPr>
              <a:t>Early </a:t>
            </a:r>
            <a:r>
              <a:rPr kumimoji="0" sz="1000" b="0" i="1" u="none" strike="noStrike" kern="1200" cap="none" spc="15" normalizeH="0" baseline="0" noProof="0" dirty="0">
                <a:ln>
                  <a:noFill/>
                </a:ln>
                <a:solidFill>
                  <a:srgbClr val="808080"/>
                </a:solidFill>
                <a:effectLst/>
                <a:uLnTx/>
                <a:uFillTx/>
                <a:latin typeface="Verdana"/>
                <a:ea typeface="+mn-ea"/>
                <a:cs typeface="Verdana"/>
              </a:rPr>
              <a:t>Colon </a:t>
            </a:r>
            <a:r>
              <a:rPr kumimoji="0" sz="1000" b="0" i="1" u="none" strike="noStrike" kern="1200" cap="none" spc="5" normalizeH="0" baseline="0" noProof="0" dirty="0">
                <a:ln>
                  <a:noFill/>
                </a:ln>
                <a:solidFill>
                  <a:srgbClr val="808080"/>
                </a:solidFill>
                <a:effectLst/>
                <a:uLnTx/>
                <a:uFillTx/>
                <a:latin typeface="Verdana"/>
                <a:ea typeface="+mn-ea"/>
                <a:cs typeface="Verdana"/>
              </a:rPr>
              <a:t>Cancer:</a:t>
            </a:r>
            <a:r>
              <a:rPr kumimoji="0" sz="1000" b="0" i="1" u="none" strike="noStrike" kern="1200" cap="none" spc="-60" normalizeH="0" baseline="0" noProof="0" dirty="0">
                <a:ln>
                  <a:noFill/>
                </a:ln>
                <a:solidFill>
                  <a:srgbClr val="808080"/>
                </a:solidFill>
                <a:effectLst/>
                <a:uLnTx/>
                <a:uFillTx/>
                <a:latin typeface="Verdana"/>
                <a:ea typeface="+mn-ea"/>
                <a:cs typeface="Verdana"/>
              </a:rPr>
              <a:t> </a:t>
            </a:r>
            <a:r>
              <a:rPr kumimoji="0" sz="1000" b="0" i="1" u="none" strike="noStrike" kern="1200" cap="none" spc="25" normalizeH="0" baseline="0" noProof="0" dirty="0">
                <a:ln>
                  <a:noFill/>
                </a:ln>
                <a:solidFill>
                  <a:srgbClr val="808080"/>
                </a:solidFill>
                <a:effectLst/>
                <a:uLnTx/>
                <a:uFillTx/>
                <a:latin typeface="Verdana"/>
                <a:ea typeface="+mn-ea"/>
                <a:cs typeface="Verdana"/>
              </a:rPr>
              <a:t>Labianca</a:t>
            </a:r>
            <a:endParaRPr kumimoji="0" sz="1000" b="0" i="0" u="none" strike="noStrike" kern="1200" cap="none" spc="0" normalizeH="0" baseline="0" noProof="0">
              <a:ln>
                <a:noFill/>
              </a:ln>
              <a:solidFill>
                <a:srgbClr val="FFFFFF"/>
              </a:solidFill>
              <a:effectLst/>
              <a:uLnTx/>
              <a:uFillTx/>
              <a:latin typeface="Verdana"/>
              <a:ea typeface="+mn-ea"/>
              <a:cs typeface="Verdana"/>
            </a:endParaRPr>
          </a:p>
        </p:txBody>
      </p:sp>
      <p:sp>
        <p:nvSpPr>
          <p:cNvPr id="10" name="object 10"/>
          <p:cNvSpPr/>
          <p:nvPr/>
        </p:nvSpPr>
        <p:spPr>
          <a:xfrm>
            <a:off x="6024372" y="1409700"/>
            <a:ext cx="4812791" cy="45460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object 11"/>
          <p:cNvSpPr/>
          <p:nvPr/>
        </p:nvSpPr>
        <p:spPr>
          <a:xfrm>
            <a:off x="6019800" y="1405127"/>
            <a:ext cx="4822190" cy="4555490"/>
          </a:xfrm>
          <a:custGeom>
            <a:avLst/>
            <a:gdLst/>
            <a:ahLst/>
            <a:cxnLst/>
            <a:rect l="l" t="t" r="r" b="b"/>
            <a:pathLst>
              <a:path w="4822190" h="4555490">
                <a:moveTo>
                  <a:pt x="0" y="4555236"/>
                </a:moveTo>
                <a:lnTo>
                  <a:pt x="4821936" y="4555236"/>
                </a:lnTo>
                <a:lnTo>
                  <a:pt x="4821936" y="0"/>
                </a:lnTo>
                <a:lnTo>
                  <a:pt x="0" y="0"/>
                </a:lnTo>
                <a:lnTo>
                  <a:pt x="0" y="4555236"/>
                </a:lnTo>
                <a:close/>
              </a:path>
            </a:pathLst>
          </a:custGeom>
          <a:ln w="9144">
            <a:solidFill>
              <a:srgbClr val="7E7E7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object 12"/>
          <p:cNvSpPr/>
          <p:nvPr/>
        </p:nvSpPr>
        <p:spPr>
          <a:xfrm>
            <a:off x="8904731" y="5445253"/>
            <a:ext cx="647700" cy="360045"/>
          </a:xfrm>
          <a:custGeom>
            <a:avLst/>
            <a:gdLst/>
            <a:ahLst/>
            <a:cxnLst/>
            <a:rect l="l" t="t" r="r" b="b"/>
            <a:pathLst>
              <a:path w="647700" h="360045">
                <a:moveTo>
                  <a:pt x="0" y="359664"/>
                </a:moveTo>
                <a:lnTo>
                  <a:pt x="647700" y="359664"/>
                </a:lnTo>
                <a:lnTo>
                  <a:pt x="647700" y="0"/>
                </a:lnTo>
                <a:lnTo>
                  <a:pt x="0" y="0"/>
                </a:lnTo>
                <a:lnTo>
                  <a:pt x="0" y="359664"/>
                </a:lnTo>
                <a:close/>
              </a:path>
            </a:pathLst>
          </a:custGeom>
          <a:ln w="12192">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object 13"/>
          <p:cNvSpPr txBox="1"/>
          <p:nvPr/>
        </p:nvSpPr>
        <p:spPr>
          <a:xfrm>
            <a:off x="1569822" y="6511718"/>
            <a:ext cx="7896859" cy="33342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000" b="0" i="1" u="none" strike="noStrike" kern="1200" cap="none" spc="-95" normalizeH="0" baseline="0" noProof="0" dirty="0">
                <a:ln>
                  <a:noFill/>
                </a:ln>
                <a:solidFill>
                  <a:srgbClr val="808080"/>
                </a:solidFill>
                <a:effectLst/>
                <a:uLnTx/>
                <a:uFillTx/>
                <a:latin typeface="Verdana"/>
                <a:ea typeface="+mn-ea"/>
                <a:cs typeface="Verdana"/>
              </a:rPr>
              <a:t>R</a:t>
            </a:r>
            <a:r>
              <a:rPr kumimoji="0" sz="1000" b="0" i="1" u="none" strike="noStrike" kern="1200" cap="none" spc="-65" normalizeH="0" baseline="0" noProof="0" dirty="0">
                <a:ln>
                  <a:noFill/>
                </a:ln>
                <a:solidFill>
                  <a:srgbClr val="808080"/>
                </a:solidFill>
                <a:effectLst/>
                <a:uLnTx/>
                <a:uFillTx/>
                <a:latin typeface="Verdana"/>
                <a:ea typeface="+mn-ea"/>
                <a:cs typeface="Verdana"/>
              </a:rPr>
              <a:t> </a:t>
            </a:r>
            <a:r>
              <a:rPr kumimoji="0" sz="1000" b="0" i="1" u="none" strike="noStrike" kern="1200" cap="none" spc="-5" normalizeH="0" baseline="0" noProof="0" dirty="0">
                <a:ln>
                  <a:noFill/>
                </a:ln>
                <a:solidFill>
                  <a:srgbClr val="808080"/>
                </a:solidFill>
                <a:effectLst/>
                <a:uLnTx/>
                <a:uFillTx/>
                <a:latin typeface="Verdana"/>
                <a:ea typeface="+mn-ea"/>
                <a:cs typeface="Verdana"/>
              </a:rPr>
              <a:t>et</a:t>
            </a:r>
            <a:r>
              <a:rPr kumimoji="0" sz="1000" b="0" i="1" u="none" strike="noStrike" kern="1200" cap="none" spc="-75" normalizeH="0" baseline="0" noProof="0" dirty="0">
                <a:ln>
                  <a:noFill/>
                </a:ln>
                <a:solidFill>
                  <a:srgbClr val="808080"/>
                </a:solidFill>
                <a:effectLst/>
                <a:uLnTx/>
                <a:uFillTx/>
                <a:latin typeface="Verdana"/>
                <a:ea typeface="+mn-ea"/>
                <a:cs typeface="Verdana"/>
              </a:rPr>
              <a:t> </a:t>
            </a:r>
            <a:r>
              <a:rPr kumimoji="0" sz="1000" b="0" i="1" u="none" strike="noStrike" kern="1200" cap="none" spc="-45" normalizeH="0" baseline="0" noProof="0" dirty="0">
                <a:ln>
                  <a:noFill/>
                </a:ln>
                <a:solidFill>
                  <a:srgbClr val="808080"/>
                </a:solidFill>
                <a:effectLst/>
                <a:uLnTx/>
                <a:uFillTx/>
                <a:latin typeface="Verdana"/>
                <a:ea typeface="+mn-ea"/>
                <a:cs typeface="Verdana"/>
              </a:rPr>
              <a:t>al.,</a:t>
            </a:r>
            <a:r>
              <a:rPr kumimoji="0" sz="1000" b="0" i="1" u="none" strike="noStrike" kern="1200" cap="none" spc="-70" normalizeH="0" baseline="0" noProof="0" dirty="0">
                <a:ln>
                  <a:noFill/>
                </a:ln>
                <a:solidFill>
                  <a:srgbClr val="808080"/>
                </a:solidFill>
                <a:effectLst/>
                <a:uLnTx/>
                <a:uFillTx/>
                <a:latin typeface="Verdana"/>
                <a:ea typeface="+mn-ea"/>
                <a:cs typeface="Verdana"/>
              </a:rPr>
              <a:t> </a:t>
            </a:r>
            <a:r>
              <a:rPr kumimoji="0" sz="1000" b="0" i="1" u="none" strike="noStrike" kern="1200" cap="none" spc="-5" normalizeH="0" baseline="0" noProof="0" dirty="0">
                <a:ln>
                  <a:noFill/>
                </a:ln>
                <a:solidFill>
                  <a:srgbClr val="808080"/>
                </a:solidFill>
                <a:effectLst/>
                <a:uLnTx/>
                <a:uFillTx/>
                <a:latin typeface="Verdana"/>
                <a:ea typeface="+mn-ea"/>
                <a:cs typeface="Verdana"/>
              </a:rPr>
              <a:t>Ann</a:t>
            </a:r>
            <a:r>
              <a:rPr kumimoji="0" sz="1000" b="0" i="1" u="none" strike="noStrike" kern="1200" cap="none" spc="-65" normalizeH="0" baseline="0" noProof="0" dirty="0">
                <a:ln>
                  <a:noFill/>
                </a:ln>
                <a:solidFill>
                  <a:srgbClr val="808080"/>
                </a:solidFill>
                <a:effectLst/>
                <a:uLnTx/>
                <a:uFillTx/>
                <a:latin typeface="Verdana"/>
                <a:ea typeface="+mn-ea"/>
                <a:cs typeface="Verdana"/>
              </a:rPr>
              <a:t> </a:t>
            </a:r>
            <a:r>
              <a:rPr kumimoji="0" sz="1000" b="0" i="1" u="none" strike="noStrike" kern="1200" cap="none" spc="25" normalizeH="0" baseline="0" noProof="0" dirty="0">
                <a:ln>
                  <a:noFill/>
                </a:ln>
                <a:solidFill>
                  <a:srgbClr val="808080"/>
                </a:solidFill>
                <a:effectLst/>
                <a:uLnTx/>
                <a:uFillTx/>
                <a:latin typeface="Verdana"/>
                <a:ea typeface="+mn-ea"/>
                <a:cs typeface="Verdana"/>
              </a:rPr>
              <a:t>Oncol</a:t>
            </a:r>
            <a:r>
              <a:rPr kumimoji="0" sz="1000" b="0" i="1" u="none" strike="noStrike" kern="1200" cap="none" spc="-50" normalizeH="0" baseline="0" noProof="0" dirty="0">
                <a:ln>
                  <a:noFill/>
                </a:ln>
                <a:solidFill>
                  <a:srgbClr val="808080"/>
                </a:solidFill>
                <a:effectLst/>
                <a:uLnTx/>
                <a:uFillTx/>
                <a:latin typeface="Verdana"/>
                <a:ea typeface="+mn-ea"/>
                <a:cs typeface="Verdana"/>
              </a:rPr>
              <a:t> </a:t>
            </a:r>
            <a:r>
              <a:rPr kumimoji="0" sz="1000" b="0" i="1" u="none" strike="noStrike" kern="1200" cap="none" spc="-75" normalizeH="0" baseline="0" noProof="0" dirty="0">
                <a:ln>
                  <a:noFill/>
                </a:ln>
                <a:solidFill>
                  <a:srgbClr val="808080"/>
                </a:solidFill>
                <a:effectLst/>
                <a:uLnTx/>
                <a:uFillTx/>
                <a:latin typeface="Verdana"/>
                <a:ea typeface="+mn-ea"/>
                <a:cs typeface="Verdana"/>
              </a:rPr>
              <a:t>2013;24(Suppl</a:t>
            </a:r>
            <a:r>
              <a:rPr kumimoji="0" sz="1000" b="0" i="1" u="none" strike="noStrike" kern="1200" cap="none" spc="-50" normalizeH="0" baseline="0" noProof="0" dirty="0">
                <a:ln>
                  <a:noFill/>
                </a:ln>
                <a:solidFill>
                  <a:srgbClr val="808080"/>
                </a:solidFill>
                <a:effectLst/>
                <a:uLnTx/>
                <a:uFillTx/>
                <a:latin typeface="Verdana"/>
                <a:ea typeface="+mn-ea"/>
                <a:cs typeface="Verdana"/>
              </a:rPr>
              <a:t> </a:t>
            </a:r>
            <a:r>
              <a:rPr kumimoji="0" sz="1000" b="0" i="1" u="none" strike="noStrike" kern="1200" cap="none" spc="-95" normalizeH="0" baseline="0" noProof="0" dirty="0">
                <a:ln>
                  <a:noFill/>
                </a:ln>
                <a:solidFill>
                  <a:srgbClr val="808080"/>
                </a:solidFill>
                <a:effectLst/>
                <a:uLnTx/>
                <a:uFillTx/>
                <a:latin typeface="Verdana"/>
                <a:ea typeface="+mn-ea"/>
                <a:cs typeface="Verdana"/>
              </a:rPr>
              <a:t>6):</a:t>
            </a:r>
            <a:r>
              <a:rPr kumimoji="0" sz="1000" b="0" i="1" u="none" strike="noStrike" kern="1200" cap="none" spc="-95" normalizeH="0" baseline="0" noProof="0" dirty="0">
                <a:ln>
                  <a:noFill/>
                </a:ln>
                <a:solidFill>
                  <a:srgbClr val="7E7E7E"/>
                </a:solidFill>
                <a:effectLst/>
                <a:uLnTx/>
                <a:uFillTx/>
                <a:latin typeface="Verdana"/>
                <a:ea typeface="+mn-ea"/>
                <a:cs typeface="Verdana"/>
              </a:rPr>
              <a:t>vi64-vi72;</a:t>
            </a:r>
            <a:r>
              <a:rPr kumimoji="0" sz="1000" b="0" i="1" u="none" strike="noStrike" kern="1200" cap="none" spc="-85" normalizeH="0" baseline="0" noProof="0" dirty="0">
                <a:ln>
                  <a:noFill/>
                </a:ln>
                <a:solidFill>
                  <a:srgbClr val="7E7E7E"/>
                </a:solidFill>
                <a:effectLst/>
                <a:uLnTx/>
                <a:uFillTx/>
                <a:latin typeface="Verdana"/>
                <a:ea typeface="+mn-ea"/>
                <a:cs typeface="Verdana"/>
              </a:rPr>
              <a:t> 3 </a:t>
            </a:r>
            <a:r>
              <a:rPr kumimoji="0" sz="1000" b="0" i="1" u="none" strike="noStrike" kern="1200" cap="none" spc="-140" normalizeH="0" baseline="0" noProof="0" dirty="0">
                <a:ln>
                  <a:noFill/>
                </a:ln>
                <a:solidFill>
                  <a:srgbClr val="7E7E7E"/>
                </a:solidFill>
                <a:effectLst/>
                <a:uLnTx/>
                <a:uFillTx/>
                <a:latin typeface="Verdana"/>
                <a:ea typeface="+mn-ea"/>
                <a:cs typeface="Verdana"/>
              </a:rPr>
              <a:t>–</a:t>
            </a:r>
            <a:r>
              <a:rPr kumimoji="0" sz="1000" b="0" i="1" u="none" strike="noStrike" kern="1200" cap="none" spc="-60" normalizeH="0" baseline="0" noProof="0" dirty="0">
                <a:ln>
                  <a:noFill/>
                </a:ln>
                <a:solidFill>
                  <a:srgbClr val="7E7E7E"/>
                </a:solidFill>
                <a:effectLst/>
                <a:uLnTx/>
                <a:uFillTx/>
                <a:latin typeface="Verdana"/>
                <a:ea typeface="+mn-ea"/>
                <a:cs typeface="Verdana"/>
              </a:rPr>
              <a:t> </a:t>
            </a:r>
            <a:r>
              <a:rPr kumimoji="0" sz="1000" b="0" i="1" u="none" strike="noStrike" kern="1200" cap="none" spc="-40" normalizeH="0" baseline="0" noProof="0" dirty="0">
                <a:ln>
                  <a:noFill/>
                </a:ln>
                <a:solidFill>
                  <a:srgbClr val="7E7E7E"/>
                </a:solidFill>
                <a:effectLst/>
                <a:uLnTx/>
                <a:uFillTx/>
                <a:latin typeface="Verdana"/>
                <a:ea typeface="+mn-ea"/>
                <a:cs typeface="Verdana"/>
              </a:rPr>
              <a:t>ESMO</a:t>
            </a:r>
            <a:r>
              <a:rPr kumimoji="0" sz="1000" b="0" i="1" u="none" strike="noStrike" kern="1200" cap="none" spc="-35" normalizeH="0" baseline="0" noProof="0" dirty="0">
                <a:ln>
                  <a:noFill/>
                </a:ln>
                <a:solidFill>
                  <a:srgbClr val="7E7E7E"/>
                </a:solidFill>
                <a:effectLst/>
                <a:uLnTx/>
                <a:uFillTx/>
                <a:latin typeface="Verdana"/>
                <a:ea typeface="+mn-ea"/>
                <a:cs typeface="Verdana"/>
              </a:rPr>
              <a:t> </a:t>
            </a:r>
            <a:r>
              <a:rPr kumimoji="0" sz="1000" b="0" i="1" u="none" strike="noStrike" kern="1200" cap="none" spc="-20" normalizeH="0" baseline="0" noProof="0" dirty="0">
                <a:ln>
                  <a:noFill/>
                </a:ln>
                <a:solidFill>
                  <a:srgbClr val="7E7E7E"/>
                </a:solidFill>
                <a:effectLst/>
                <a:uLnTx/>
                <a:uFillTx/>
                <a:latin typeface="Verdana"/>
                <a:ea typeface="+mn-ea"/>
                <a:cs typeface="Verdana"/>
              </a:rPr>
              <a:t>Guidelines</a:t>
            </a:r>
            <a:r>
              <a:rPr kumimoji="0" sz="1000" b="0" i="1" u="none" strike="noStrike" kern="1200" cap="none" spc="-70" normalizeH="0" baseline="0" noProof="0" dirty="0">
                <a:ln>
                  <a:noFill/>
                </a:ln>
                <a:solidFill>
                  <a:srgbClr val="7E7E7E"/>
                </a:solidFill>
                <a:effectLst/>
                <a:uLnTx/>
                <a:uFillTx/>
                <a:latin typeface="Verdana"/>
                <a:ea typeface="+mn-ea"/>
                <a:cs typeface="Verdana"/>
              </a:rPr>
              <a:t> </a:t>
            </a:r>
            <a:r>
              <a:rPr kumimoji="0" sz="1000" b="0" i="1" u="none" strike="noStrike" kern="1200" cap="none" spc="5" normalizeH="0" baseline="0" noProof="0" dirty="0">
                <a:ln>
                  <a:noFill/>
                </a:ln>
                <a:solidFill>
                  <a:srgbClr val="7E7E7E"/>
                </a:solidFill>
                <a:effectLst/>
                <a:uLnTx/>
                <a:uFillTx/>
                <a:latin typeface="Verdana"/>
                <a:ea typeface="+mn-ea"/>
                <a:cs typeface="Verdana"/>
              </a:rPr>
              <a:t>on</a:t>
            </a:r>
            <a:r>
              <a:rPr kumimoji="0" sz="1000" b="0" i="1" u="none" strike="noStrike" kern="1200" cap="none" spc="-70" normalizeH="0" baseline="0" noProof="0" dirty="0">
                <a:ln>
                  <a:noFill/>
                </a:ln>
                <a:solidFill>
                  <a:srgbClr val="7E7E7E"/>
                </a:solidFill>
                <a:effectLst/>
                <a:uLnTx/>
                <a:uFillTx/>
                <a:latin typeface="Verdana"/>
                <a:ea typeface="+mn-ea"/>
                <a:cs typeface="Verdana"/>
              </a:rPr>
              <a:t> </a:t>
            </a:r>
            <a:r>
              <a:rPr kumimoji="0" sz="1000" b="0" i="1" u="none" strike="noStrike" kern="1200" cap="none" spc="-20" normalizeH="0" baseline="0" noProof="0" dirty="0">
                <a:ln>
                  <a:noFill/>
                </a:ln>
                <a:solidFill>
                  <a:srgbClr val="7E7E7E"/>
                </a:solidFill>
                <a:effectLst/>
                <a:uLnTx/>
                <a:uFillTx/>
                <a:latin typeface="Verdana"/>
                <a:ea typeface="+mn-ea"/>
                <a:cs typeface="Verdana"/>
              </a:rPr>
              <a:t>mCRC:</a:t>
            </a:r>
            <a:r>
              <a:rPr kumimoji="0" sz="1000" b="0" i="1" u="none" strike="noStrike" kern="1200" cap="none" spc="-45" normalizeH="0" baseline="0" noProof="0" dirty="0">
                <a:ln>
                  <a:noFill/>
                </a:ln>
                <a:solidFill>
                  <a:srgbClr val="7E7E7E"/>
                </a:solidFill>
                <a:effectLst/>
                <a:uLnTx/>
                <a:uFillTx/>
                <a:latin typeface="Verdana"/>
                <a:ea typeface="+mn-ea"/>
                <a:cs typeface="Verdana"/>
              </a:rPr>
              <a:t> </a:t>
            </a:r>
            <a:r>
              <a:rPr kumimoji="0" sz="1000" b="0" i="1" u="none" strike="noStrike" kern="1200" cap="none" spc="0" normalizeH="0" baseline="0" noProof="0" dirty="0">
                <a:ln>
                  <a:noFill/>
                </a:ln>
                <a:solidFill>
                  <a:srgbClr val="7E7E7E"/>
                </a:solidFill>
                <a:effectLst/>
                <a:uLnTx/>
                <a:uFillTx/>
                <a:latin typeface="Verdana"/>
                <a:ea typeface="+mn-ea"/>
                <a:cs typeface="Verdana"/>
              </a:rPr>
              <a:t>van</a:t>
            </a:r>
            <a:r>
              <a:rPr kumimoji="0" sz="1000" b="0" i="1" u="none" strike="noStrike" kern="1200" cap="none" spc="-60" normalizeH="0" baseline="0" noProof="0" dirty="0">
                <a:ln>
                  <a:noFill/>
                </a:ln>
                <a:solidFill>
                  <a:srgbClr val="7E7E7E"/>
                </a:solidFill>
                <a:effectLst/>
                <a:uLnTx/>
                <a:uFillTx/>
                <a:latin typeface="Verdana"/>
                <a:ea typeface="+mn-ea"/>
                <a:cs typeface="Verdana"/>
              </a:rPr>
              <a:t> </a:t>
            </a:r>
            <a:r>
              <a:rPr kumimoji="0" sz="1000" b="0" i="1" u="none" strike="noStrike" kern="1200" cap="none" spc="-20" normalizeH="0" baseline="0" noProof="0" dirty="0">
                <a:ln>
                  <a:noFill/>
                </a:ln>
                <a:solidFill>
                  <a:srgbClr val="7E7E7E"/>
                </a:solidFill>
                <a:effectLst/>
                <a:uLnTx/>
                <a:uFillTx/>
                <a:latin typeface="Verdana"/>
                <a:ea typeface="+mn-ea"/>
                <a:cs typeface="Verdana"/>
              </a:rPr>
              <a:t>Cutsem</a:t>
            </a:r>
            <a:r>
              <a:rPr kumimoji="0" sz="1000" b="0" i="1" u="none" strike="noStrike" kern="1200" cap="none" spc="-60" normalizeH="0" baseline="0" noProof="0" dirty="0">
                <a:ln>
                  <a:noFill/>
                </a:ln>
                <a:solidFill>
                  <a:srgbClr val="7E7E7E"/>
                </a:solidFill>
                <a:effectLst/>
                <a:uLnTx/>
                <a:uFillTx/>
                <a:latin typeface="Verdana"/>
                <a:ea typeface="+mn-ea"/>
                <a:cs typeface="Verdana"/>
              </a:rPr>
              <a:t> </a:t>
            </a:r>
            <a:r>
              <a:rPr kumimoji="0" sz="1000" b="0" i="1" u="none" strike="noStrike" kern="1200" cap="none" spc="-95" normalizeH="0" baseline="0" noProof="0" dirty="0">
                <a:ln>
                  <a:noFill/>
                </a:ln>
                <a:solidFill>
                  <a:srgbClr val="7E7E7E"/>
                </a:solidFill>
                <a:effectLst/>
                <a:uLnTx/>
                <a:uFillTx/>
                <a:latin typeface="Verdana"/>
                <a:ea typeface="+mn-ea"/>
                <a:cs typeface="Verdana"/>
              </a:rPr>
              <a:t>E,</a:t>
            </a:r>
            <a:r>
              <a:rPr kumimoji="0" sz="1000" b="0" i="1" u="none" strike="noStrike" kern="1200" cap="none" spc="-70" normalizeH="0" baseline="0" noProof="0" dirty="0">
                <a:ln>
                  <a:noFill/>
                </a:ln>
                <a:solidFill>
                  <a:srgbClr val="7E7E7E"/>
                </a:solidFill>
                <a:effectLst/>
                <a:uLnTx/>
                <a:uFillTx/>
                <a:latin typeface="Verdana"/>
                <a:ea typeface="+mn-ea"/>
                <a:cs typeface="Verdana"/>
              </a:rPr>
              <a:t> </a:t>
            </a:r>
            <a:r>
              <a:rPr kumimoji="0" sz="1000" b="0" i="1" u="none" strike="noStrike" kern="1200" cap="none" spc="-5" normalizeH="0" baseline="0" noProof="0" dirty="0">
                <a:ln>
                  <a:noFill/>
                </a:ln>
                <a:solidFill>
                  <a:srgbClr val="7E7E7E"/>
                </a:solidFill>
                <a:effectLst/>
                <a:uLnTx/>
                <a:uFillTx/>
                <a:latin typeface="Verdana"/>
                <a:ea typeface="+mn-ea"/>
                <a:cs typeface="Verdana"/>
              </a:rPr>
              <a:t>et</a:t>
            </a:r>
            <a:r>
              <a:rPr kumimoji="0" sz="1000" b="0" i="1" u="none" strike="noStrike" kern="1200" cap="none" spc="-75" normalizeH="0" baseline="0" noProof="0" dirty="0">
                <a:ln>
                  <a:noFill/>
                </a:ln>
                <a:solidFill>
                  <a:srgbClr val="7E7E7E"/>
                </a:solidFill>
                <a:effectLst/>
                <a:uLnTx/>
                <a:uFillTx/>
                <a:latin typeface="Verdana"/>
                <a:ea typeface="+mn-ea"/>
                <a:cs typeface="Verdana"/>
              </a:rPr>
              <a:t> </a:t>
            </a:r>
            <a:r>
              <a:rPr kumimoji="0" sz="1000" b="0" i="1" u="none" strike="noStrike" kern="1200" cap="none" spc="-45" normalizeH="0" baseline="0" noProof="0" dirty="0">
                <a:ln>
                  <a:noFill/>
                </a:ln>
                <a:solidFill>
                  <a:srgbClr val="7E7E7E"/>
                </a:solidFill>
                <a:effectLst/>
                <a:uLnTx/>
                <a:uFillTx/>
                <a:latin typeface="Verdana"/>
                <a:ea typeface="+mn-ea"/>
                <a:cs typeface="Verdana"/>
              </a:rPr>
              <a:t>al.,</a:t>
            </a:r>
            <a:r>
              <a:rPr kumimoji="0" sz="1000" b="0" i="1" u="none" strike="noStrike" kern="1200" cap="none" spc="-75" normalizeH="0" baseline="0" noProof="0" dirty="0">
                <a:ln>
                  <a:noFill/>
                </a:ln>
                <a:solidFill>
                  <a:srgbClr val="7E7E7E"/>
                </a:solidFill>
                <a:effectLst/>
                <a:uLnTx/>
                <a:uFillTx/>
                <a:latin typeface="Verdana"/>
                <a:ea typeface="+mn-ea"/>
                <a:cs typeface="Verdana"/>
              </a:rPr>
              <a:t> </a:t>
            </a:r>
            <a:r>
              <a:rPr kumimoji="0" sz="1000" b="0" i="1" u="none" strike="noStrike" kern="1200" cap="none" spc="-5" normalizeH="0" baseline="0" noProof="0" dirty="0">
                <a:ln>
                  <a:noFill/>
                </a:ln>
                <a:solidFill>
                  <a:srgbClr val="7E7E7E"/>
                </a:solidFill>
                <a:effectLst/>
                <a:uLnTx/>
                <a:uFillTx/>
                <a:latin typeface="Verdana"/>
                <a:ea typeface="+mn-ea"/>
                <a:cs typeface="Verdana"/>
              </a:rPr>
              <a:t>Ann</a:t>
            </a:r>
            <a:r>
              <a:rPr kumimoji="0" sz="1000" b="0" i="1" u="none" strike="noStrike" kern="1200" cap="none" spc="-60" normalizeH="0" baseline="0" noProof="0" dirty="0">
                <a:ln>
                  <a:noFill/>
                </a:ln>
                <a:solidFill>
                  <a:srgbClr val="7E7E7E"/>
                </a:solidFill>
                <a:effectLst/>
                <a:uLnTx/>
                <a:uFillTx/>
                <a:latin typeface="Verdana"/>
                <a:ea typeface="+mn-ea"/>
                <a:cs typeface="Verdana"/>
              </a:rPr>
              <a:t> </a:t>
            </a:r>
            <a:r>
              <a:rPr kumimoji="0" sz="1000" b="0" i="1" u="none" strike="noStrike" kern="1200" cap="none" spc="25" normalizeH="0" baseline="0" noProof="0" dirty="0">
                <a:ln>
                  <a:noFill/>
                </a:ln>
                <a:solidFill>
                  <a:srgbClr val="7E7E7E"/>
                </a:solidFill>
                <a:effectLst/>
                <a:uLnTx/>
                <a:uFillTx/>
                <a:latin typeface="Verdana"/>
                <a:ea typeface="+mn-ea"/>
                <a:cs typeface="Verdana"/>
              </a:rPr>
              <a:t>Oncol</a:t>
            </a:r>
            <a:r>
              <a:rPr kumimoji="0" sz="1000" b="0" i="1" u="none" strike="noStrike" kern="1200" cap="none" spc="-50" normalizeH="0" baseline="0" noProof="0" dirty="0">
                <a:ln>
                  <a:noFill/>
                </a:ln>
                <a:solidFill>
                  <a:srgbClr val="7E7E7E"/>
                </a:solidFill>
                <a:effectLst/>
                <a:uLnTx/>
                <a:uFillTx/>
                <a:latin typeface="Verdana"/>
                <a:ea typeface="+mn-ea"/>
                <a:cs typeface="Verdana"/>
              </a:rPr>
              <a:t> </a:t>
            </a:r>
            <a:r>
              <a:rPr kumimoji="0" sz="1000" b="0" i="1" u="none" strike="noStrike" kern="1200" cap="none" spc="-100" normalizeH="0" baseline="0" noProof="0" dirty="0">
                <a:ln>
                  <a:noFill/>
                </a:ln>
                <a:solidFill>
                  <a:srgbClr val="7E7E7E"/>
                </a:solidFill>
                <a:effectLst/>
                <a:uLnTx/>
                <a:uFillTx/>
                <a:latin typeface="Verdana"/>
                <a:ea typeface="+mn-ea"/>
                <a:cs typeface="Verdana"/>
              </a:rPr>
              <a:t>2016;27:1386-1422</a:t>
            </a:r>
            <a:r>
              <a:rPr kumimoji="0" sz="1000" b="0" i="1" u="none" strike="noStrike" kern="1200" cap="none" spc="-100" normalizeH="0" baseline="0" noProof="0" dirty="0">
                <a:ln>
                  <a:noFill/>
                </a:ln>
                <a:solidFill>
                  <a:srgbClr val="808080"/>
                </a:solidFill>
                <a:effectLst/>
                <a:uLnTx/>
                <a:uFillTx/>
                <a:latin typeface="Verdana"/>
                <a:ea typeface="+mn-ea"/>
                <a:cs typeface="Verdana"/>
              </a:rPr>
              <a:t>.</a:t>
            </a:r>
            <a:endParaRPr kumimoji="0" sz="1000" b="0" i="0" u="none" strike="noStrike" kern="1200" cap="none" spc="0" normalizeH="0" baseline="0" noProof="0">
              <a:ln>
                <a:noFill/>
              </a:ln>
              <a:solidFill>
                <a:srgbClr val="FFFFFF"/>
              </a:solidFill>
              <a:effectLst/>
              <a:uLnTx/>
              <a:uFillTx/>
              <a:latin typeface="Verdana"/>
              <a:ea typeface="+mn-ea"/>
              <a:cs typeface="Verdana"/>
            </a:endParaRPr>
          </a:p>
          <a:p>
            <a:pPr marL="34290" marR="0" lvl="0" indent="0" algn="ctr" defTabSz="914400" rtl="0" eaLnBrk="1" fontAlgn="auto" latinLnBrk="0" hangingPunct="1">
              <a:lnSpc>
                <a:spcPct val="100000"/>
              </a:lnSpc>
              <a:spcBef>
                <a:spcPts val="145"/>
              </a:spcBef>
              <a:spcAft>
                <a:spcPts val="0"/>
              </a:spcAft>
              <a:buClrTx/>
              <a:buSzTx/>
              <a:buFontTx/>
              <a:buNone/>
              <a:tabLst/>
              <a:defRPr/>
            </a:pPr>
            <a:r>
              <a:rPr kumimoji="0" sz="1000" b="0" i="0" u="none" strike="noStrike" kern="1200" cap="none" spc="-5" normalizeH="0" baseline="0" noProof="0" dirty="0">
                <a:ln>
                  <a:noFill/>
                </a:ln>
                <a:solidFill>
                  <a:srgbClr val="8A8A8A"/>
                </a:solidFill>
                <a:effectLst/>
                <a:uLnTx/>
                <a:uFillTx/>
                <a:latin typeface="Arial"/>
                <a:ea typeface="+mn-ea"/>
                <a:cs typeface="Arial"/>
              </a:rPr>
              <a:t>Medical Training CRC &amp; BEACON | Version 0.2 | August 2018 | CONFIDENTIAL – For internal use</a:t>
            </a:r>
            <a:r>
              <a:rPr kumimoji="0" sz="1000" b="0" i="0" u="none" strike="noStrike" kern="1200" cap="none" spc="45" normalizeH="0" baseline="0" noProof="0" dirty="0">
                <a:ln>
                  <a:noFill/>
                </a:ln>
                <a:solidFill>
                  <a:srgbClr val="8A8A8A"/>
                </a:solidFill>
                <a:effectLst/>
                <a:uLnTx/>
                <a:uFillTx/>
                <a:latin typeface="Arial"/>
                <a:ea typeface="+mn-ea"/>
                <a:cs typeface="Arial"/>
              </a:rPr>
              <a:t> </a:t>
            </a:r>
            <a:r>
              <a:rPr kumimoji="0" sz="1000" b="0" i="0" u="none" strike="noStrike" kern="1200" cap="none" spc="-5" normalizeH="0" baseline="0" noProof="0" dirty="0">
                <a:ln>
                  <a:noFill/>
                </a:ln>
                <a:solidFill>
                  <a:srgbClr val="8A8A8A"/>
                </a:solidFill>
                <a:effectLst/>
                <a:uLnTx/>
                <a:uFillTx/>
                <a:latin typeface="Arial"/>
                <a:ea typeface="+mn-ea"/>
                <a:cs typeface="Arial"/>
              </a:rPr>
              <a:t>only</a:t>
            </a:r>
            <a:endParaRPr kumimoji="0" sz="10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xmlns="" val="244639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743" y="1042416"/>
            <a:ext cx="9905256" cy="4784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object 3"/>
          <p:cNvSpPr txBox="1">
            <a:spLocks noGrp="1"/>
          </p:cNvSpPr>
          <p:nvPr>
            <p:ph type="title"/>
          </p:nvPr>
        </p:nvSpPr>
        <p:spPr>
          <a:xfrm>
            <a:off x="1143001" y="450461"/>
            <a:ext cx="11141055" cy="567463"/>
          </a:xfrm>
          <a:prstGeom prst="rect">
            <a:avLst/>
          </a:prstGeom>
        </p:spPr>
        <p:txBody>
          <a:bodyPr vert="horz" wrap="square" lIns="0" tIns="13335" rIns="0" bIns="0" rtlCol="0">
            <a:spAutoFit/>
          </a:bodyPr>
          <a:lstStyle/>
          <a:p>
            <a:pPr marL="12700">
              <a:spcBef>
                <a:spcPts val="105"/>
              </a:spcBef>
            </a:pPr>
            <a:r>
              <a:rPr dirty="0"/>
              <a:t>CRC Stages at </a:t>
            </a:r>
            <a:r>
              <a:rPr lang="en-US" dirty="0"/>
              <a:t> </a:t>
            </a:r>
            <a:r>
              <a:rPr dirty="0"/>
              <a:t>Diagnosis</a:t>
            </a:r>
            <a:r>
              <a:rPr sz="3150" baseline="25132" dirty="0"/>
              <a:t>1</a:t>
            </a:r>
          </a:p>
        </p:txBody>
      </p:sp>
      <p:sp>
        <p:nvSpPr>
          <p:cNvPr id="4" name="object 4"/>
          <p:cNvSpPr/>
          <p:nvPr/>
        </p:nvSpPr>
        <p:spPr>
          <a:xfrm>
            <a:off x="2450591" y="1629155"/>
            <a:ext cx="7216902" cy="381381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object 5"/>
          <p:cNvSpPr txBox="1"/>
          <p:nvPr/>
        </p:nvSpPr>
        <p:spPr>
          <a:xfrm>
            <a:off x="6843898" y="1137459"/>
            <a:ext cx="1491720" cy="555152"/>
          </a:xfrm>
          <a:prstGeom prst="rect">
            <a:avLst/>
          </a:prstGeom>
          <a:solidFill>
            <a:schemeClr val="bg1"/>
          </a:solidFill>
        </p:spPr>
        <p:txBody>
          <a:bodyPr vert="horz" wrap="square" lIns="0" tIns="7620" rIns="0" bIns="0" rtlCol="0">
            <a:spAutoFit/>
          </a:bodyPr>
          <a:lstStyle/>
          <a:p>
            <a:pPr marL="12700" marR="5080" lvl="0" indent="-1905" algn="ctr" defTabSz="914400" rtl="0" eaLnBrk="1" fontAlgn="auto" latinLnBrk="0" hangingPunct="1">
              <a:lnSpc>
                <a:spcPct val="101699"/>
              </a:lnSpc>
              <a:spcBef>
                <a:spcPts val="60"/>
              </a:spcBef>
              <a:spcAft>
                <a:spcPts val="0"/>
              </a:spcAft>
              <a:buClrTx/>
              <a:buSzTx/>
              <a:buFontTx/>
              <a:buNone/>
              <a:tabLst/>
              <a:defRPr/>
            </a:pPr>
            <a:r>
              <a:rPr kumimoji="0" sz="1800" b="1" i="0" u="none" strike="noStrike" kern="1200" cap="none" spc="-85" normalizeH="0" baseline="0" noProof="0" dirty="0">
                <a:ln>
                  <a:noFill/>
                </a:ln>
                <a:solidFill>
                  <a:srgbClr val="5F5F5F"/>
                </a:solidFill>
                <a:effectLst/>
                <a:uLnTx/>
                <a:uFillTx/>
                <a:latin typeface="Trebuchet MS"/>
                <a:ea typeface="+mn-ea"/>
                <a:cs typeface="Trebuchet MS"/>
              </a:rPr>
              <a:t>Unknown  </a:t>
            </a:r>
            <a:r>
              <a:rPr kumimoji="0" sz="1800" b="1" i="0" u="none" strike="noStrike" kern="1200" cap="none" spc="-80" normalizeH="0" baseline="0" noProof="0" dirty="0">
                <a:ln>
                  <a:noFill/>
                </a:ln>
                <a:solidFill>
                  <a:srgbClr val="5F5F5F"/>
                </a:solidFill>
                <a:effectLst/>
                <a:uLnTx/>
                <a:uFillTx/>
                <a:latin typeface="Trebuchet MS"/>
                <a:ea typeface="+mn-ea"/>
                <a:cs typeface="Trebuchet MS"/>
              </a:rPr>
              <a:t>(</a:t>
            </a:r>
            <a:r>
              <a:rPr kumimoji="0" sz="1800" b="1" i="0" u="none" strike="noStrike" kern="1200" cap="none" spc="-120" normalizeH="0" baseline="0" noProof="0" dirty="0">
                <a:ln>
                  <a:noFill/>
                </a:ln>
                <a:solidFill>
                  <a:srgbClr val="5F5F5F"/>
                </a:solidFill>
                <a:effectLst/>
                <a:uLnTx/>
                <a:uFillTx/>
                <a:latin typeface="Trebuchet MS"/>
                <a:ea typeface="+mn-ea"/>
                <a:cs typeface="Trebuchet MS"/>
              </a:rPr>
              <a:t>u</a:t>
            </a:r>
            <a:r>
              <a:rPr kumimoji="0" sz="1800" b="1" i="0" u="none" strike="noStrike" kern="1200" cap="none" spc="-100" normalizeH="0" baseline="0" noProof="0" dirty="0">
                <a:ln>
                  <a:noFill/>
                </a:ln>
                <a:solidFill>
                  <a:srgbClr val="5F5F5F"/>
                </a:solidFill>
                <a:effectLst/>
                <a:uLnTx/>
                <a:uFillTx/>
                <a:latin typeface="Trebuchet MS"/>
                <a:ea typeface="+mn-ea"/>
                <a:cs typeface="Trebuchet MS"/>
              </a:rPr>
              <a:t>n</a:t>
            </a:r>
            <a:r>
              <a:rPr kumimoji="0" sz="1800" b="1" i="0" u="none" strike="noStrike" kern="1200" cap="none" spc="-85" normalizeH="0" baseline="0" noProof="0" dirty="0">
                <a:ln>
                  <a:noFill/>
                </a:ln>
                <a:solidFill>
                  <a:srgbClr val="5F5F5F"/>
                </a:solidFill>
                <a:effectLst/>
                <a:uLnTx/>
                <a:uFillTx/>
                <a:latin typeface="Trebuchet MS"/>
                <a:ea typeface="+mn-ea"/>
                <a:cs typeface="Trebuchet MS"/>
              </a:rPr>
              <a:t>s</a:t>
            </a:r>
            <a:r>
              <a:rPr kumimoji="0" sz="1800" b="1" i="0" u="none" strike="noStrike" kern="1200" cap="none" spc="-105" normalizeH="0" baseline="0" noProof="0" dirty="0">
                <a:ln>
                  <a:noFill/>
                </a:ln>
                <a:solidFill>
                  <a:srgbClr val="5F5F5F"/>
                </a:solidFill>
                <a:effectLst/>
                <a:uLnTx/>
                <a:uFillTx/>
                <a:latin typeface="Trebuchet MS"/>
                <a:ea typeface="+mn-ea"/>
                <a:cs typeface="Trebuchet MS"/>
              </a:rPr>
              <a:t>t</a:t>
            </a:r>
            <a:r>
              <a:rPr kumimoji="0" sz="1800" b="1" i="0" u="none" strike="noStrike" kern="1200" cap="none" spc="-65" normalizeH="0" baseline="0" noProof="0" dirty="0">
                <a:ln>
                  <a:noFill/>
                </a:ln>
                <a:solidFill>
                  <a:srgbClr val="5F5F5F"/>
                </a:solidFill>
                <a:effectLst/>
                <a:uLnTx/>
                <a:uFillTx/>
                <a:latin typeface="Trebuchet MS"/>
                <a:ea typeface="+mn-ea"/>
                <a:cs typeface="Trebuchet MS"/>
              </a:rPr>
              <a:t>a</a:t>
            </a:r>
            <a:r>
              <a:rPr kumimoji="0" sz="1800" b="1" i="0" u="none" strike="noStrike" kern="1200" cap="none" spc="-90" normalizeH="0" baseline="0" noProof="0" dirty="0">
                <a:ln>
                  <a:noFill/>
                </a:ln>
                <a:solidFill>
                  <a:srgbClr val="5F5F5F"/>
                </a:solidFill>
                <a:effectLst/>
                <a:uLnTx/>
                <a:uFillTx/>
                <a:latin typeface="Trebuchet MS"/>
                <a:ea typeface="+mn-ea"/>
                <a:cs typeface="Trebuchet MS"/>
              </a:rPr>
              <a:t>g</a:t>
            </a:r>
            <a:r>
              <a:rPr kumimoji="0" sz="1800" b="1" i="0" u="none" strike="noStrike" kern="1200" cap="none" spc="-130" normalizeH="0" baseline="0" noProof="0" dirty="0">
                <a:ln>
                  <a:noFill/>
                </a:ln>
                <a:solidFill>
                  <a:srgbClr val="5F5F5F"/>
                </a:solidFill>
                <a:effectLst/>
                <a:uLnTx/>
                <a:uFillTx/>
                <a:latin typeface="Trebuchet MS"/>
                <a:ea typeface="+mn-ea"/>
                <a:cs typeface="Trebuchet MS"/>
              </a:rPr>
              <a:t>e</a:t>
            </a:r>
            <a:r>
              <a:rPr kumimoji="0" sz="1800" b="1" i="0" u="none" strike="noStrike" kern="1200" cap="none" spc="-80" normalizeH="0" baseline="0" noProof="0" dirty="0">
                <a:ln>
                  <a:noFill/>
                </a:ln>
                <a:solidFill>
                  <a:srgbClr val="5F5F5F"/>
                </a:solidFill>
                <a:effectLst/>
                <a:uLnTx/>
                <a:uFillTx/>
                <a:latin typeface="Trebuchet MS"/>
                <a:ea typeface="+mn-ea"/>
                <a:cs typeface="Trebuchet MS"/>
              </a:rPr>
              <a:t>d</a:t>
            </a:r>
            <a:r>
              <a:rPr kumimoji="0" sz="1800" b="1" i="0" u="none" strike="noStrike" kern="1200" cap="none" spc="-90" normalizeH="0" baseline="0" noProof="0" dirty="0">
                <a:ln>
                  <a:noFill/>
                </a:ln>
                <a:solidFill>
                  <a:srgbClr val="5F5F5F"/>
                </a:solidFill>
                <a:effectLst/>
                <a:uLnTx/>
                <a:uFillTx/>
                <a:latin typeface="Trebuchet MS"/>
                <a:ea typeface="+mn-ea"/>
                <a:cs typeface="Trebuchet MS"/>
              </a:rPr>
              <a:t>)  </a:t>
            </a:r>
            <a:r>
              <a:rPr kumimoji="0" sz="1800" b="1" i="0" u="none" strike="noStrike" kern="1200" cap="none" spc="-40" normalizeH="0" baseline="0" noProof="0" dirty="0">
                <a:ln>
                  <a:noFill/>
                </a:ln>
                <a:solidFill>
                  <a:srgbClr val="5F5F5F"/>
                </a:solidFill>
                <a:effectLst/>
                <a:uLnTx/>
                <a:uFillTx/>
                <a:latin typeface="Trebuchet MS"/>
                <a:ea typeface="+mn-ea"/>
                <a:cs typeface="Trebuchet MS"/>
              </a:rPr>
              <a:t>6%</a:t>
            </a:r>
            <a:endParaRPr kumimoji="0" sz="1800" b="0" i="0" u="none" strike="noStrike" kern="1200" cap="none" spc="0" normalizeH="0" baseline="0" noProof="0" dirty="0">
              <a:ln>
                <a:noFill/>
              </a:ln>
              <a:solidFill>
                <a:srgbClr val="FFFFFF"/>
              </a:solidFill>
              <a:effectLst/>
              <a:uLnTx/>
              <a:uFillTx/>
              <a:latin typeface="Trebuchet MS"/>
              <a:ea typeface="+mn-ea"/>
              <a:cs typeface="Trebuchet MS"/>
            </a:endParaRPr>
          </a:p>
        </p:txBody>
      </p:sp>
      <p:sp>
        <p:nvSpPr>
          <p:cNvPr id="6" name="object 6"/>
          <p:cNvSpPr txBox="1"/>
          <p:nvPr/>
        </p:nvSpPr>
        <p:spPr>
          <a:xfrm>
            <a:off x="9083168" y="2952954"/>
            <a:ext cx="1237615" cy="1137285"/>
          </a:xfrm>
          <a:prstGeom prst="rect">
            <a:avLst/>
          </a:prstGeom>
        </p:spPr>
        <p:txBody>
          <a:bodyPr vert="horz" wrap="square" lIns="0" tIns="8255" rIns="0" bIns="0" rtlCol="0">
            <a:spAutoFit/>
          </a:bodyPr>
          <a:lstStyle/>
          <a:p>
            <a:pPr marL="12700" marR="5080" lvl="0" indent="0" algn="ctr" defTabSz="914400" rtl="0" eaLnBrk="1" fontAlgn="auto" latinLnBrk="0" hangingPunct="1">
              <a:lnSpc>
                <a:spcPct val="101699"/>
              </a:lnSpc>
              <a:spcBef>
                <a:spcPts val="65"/>
              </a:spcBef>
              <a:spcAft>
                <a:spcPts val="0"/>
              </a:spcAft>
              <a:buClrTx/>
              <a:buSzTx/>
              <a:buFontTx/>
              <a:buNone/>
              <a:tabLst/>
              <a:defRPr/>
            </a:pPr>
            <a:r>
              <a:rPr kumimoji="0" sz="1800" b="1" i="0" u="none" strike="noStrike" kern="1200" cap="none" spc="-135" normalizeH="0" baseline="0" noProof="0" dirty="0">
                <a:ln>
                  <a:noFill/>
                </a:ln>
                <a:solidFill>
                  <a:srgbClr val="0077ED"/>
                </a:solidFill>
                <a:effectLst/>
                <a:uLnTx/>
                <a:uFillTx/>
                <a:latin typeface="Trebuchet MS"/>
                <a:ea typeface="+mn-ea"/>
                <a:cs typeface="Trebuchet MS"/>
              </a:rPr>
              <a:t>Localized  </a:t>
            </a:r>
            <a:r>
              <a:rPr kumimoji="0" sz="1800" b="1" i="0" u="none" strike="noStrike" kern="1200" cap="none" spc="-105" normalizeH="0" baseline="0" noProof="0" dirty="0">
                <a:ln>
                  <a:noFill/>
                </a:ln>
                <a:solidFill>
                  <a:srgbClr val="0077ED"/>
                </a:solidFill>
                <a:effectLst/>
                <a:uLnTx/>
                <a:uFillTx/>
                <a:latin typeface="Trebuchet MS"/>
                <a:ea typeface="+mn-ea"/>
                <a:cs typeface="Trebuchet MS"/>
              </a:rPr>
              <a:t>(confined </a:t>
            </a:r>
            <a:r>
              <a:rPr kumimoji="0" sz="1800" b="1" i="0" u="none" strike="noStrike" kern="1200" cap="none" spc="-80" normalizeH="0" baseline="0" noProof="0" dirty="0">
                <a:ln>
                  <a:noFill/>
                </a:ln>
                <a:solidFill>
                  <a:srgbClr val="0077ED"/>
                </a:solidFill>
                <a:effectLst/>
                <a:uLnTx/>
                <a:uFillTx/>
                <a:latin typeface="Trebuchet MS"/>
                <a:ea typeface="+mn-ea"/>
                <a:cs typeface="Trebuchet MS"/>
              </a:rPr>
              <a:t>to  </a:t>
            </a:r>
            <a:r>
              <a:rPr kumimoji="0" sz="1800" b="1" i="0" u="none" strike="noStrike" kern="1200" cap="none" spc="-105" normalizeH="0" baseline="0" noProof="0" dirty="0">
                <a:ln>
                  <a:noFill/>
                </a:ln>
                <a:solidFill>
                  <a:srgbClr val="0077ED"/>
                </a:solidFill>
                <a:effectLst/>
                <a:uLnTx/>
                <a:uFillTx/>
                <a:latin typeface="Trebuchet MS"/>
                <a:ea typeface="+mn-ea"/>
                <a:cs typeface="Trebuchet MS"/>
              </a:rPr>
              <a:t>primary</a:t>
            </a:r>
            <a:r>
              <a:rPr kumimoji="0" sz="1800" b="1" i="0" u="none" strike="noStrike" kern="1200" cap="none" spc="-210" normalizeH="0" baseline="0" noProof="0" dirty="0">
                <a:ln>
                  <a:noFill/>
                </a:ln>
                <a:solidFill>
                  <a:srgbClr val="0077ED"/>
                </a:solidFill>
                <a:effectLst/>
                <a:uLnTx/>
                <a:uFillTx/>
                <a:latin typeface="Trebuchet MS"/>
                <a:ea typeface="+mn-ea"/>
                <a:cs typeface="Trebuchet MS"/>
              </a:rPr>
              <a:t> </a:t>
            </a:r>
            <a:r>
              <a:rPr kumimoji="0" sz="1800" b="1" i="0" u="none" strike="noStrike" kern="1200" cap="none" spc="-100" normalizeH="0" baseline="0" noProof="0" dirty="0">
                <a:ln>
                  <a:noFill/>
                </a:ln>
                <a:solidFill>
                  <a:srgbClr val="0077ED"/>
                </a:solidFill>
                <a:effectLst/>
                <a:uLnTx/>
                <a:uFillTx/>
                <a:latin typeface="Trebuchet MS"/>
                <a:ea typeface="+mn-ea"/>
                <a:cs typeface="Trebuchet MS"/>
              </a:rPr>
              <a:t>site)  </a:t>
            </a:r>
            <a:r>
              <a:rPr kumimoji="0" sz="1800" b="1" i="0" u="none" strike="noStrike" kern="1200" cap="none" spc="-75" normalizeH="0" baseline="0" noProof="0" dirty="0">
                <a:ln>
                  <a:noFill/>
                </a:ln>
                <a:solidFill>
                  <a:srgbClr val="0077ED"/>
                </a:solidFill>
                <a:effectLst/>
                <a:uLnTx/>
                <a:uFillTx/>
                <a:latin typeface="Trebuchet MS"/>
                <a:ea typeface="+mn-ea"/>
                <a:cs typeface="Trebuchet MS"/>
              </a:rPr>
              <a:t>39%</a:t>
            </a:r>
            <a:endParaRPr kumimoji="0" sz="1800" b="0" i="0" u="none" strike="noStrike" kern="1200" cap="none" spc="0" normalizeH="0" baseline="0" noProof="0">
              <a:ln>
                <a:noFill/>
              </a:ln>
              <a:solidFill>
                <a:srgbClr val="FFFFFF"/>
              </a:solidFill>
              <a:effectLst/>
              <a:uLnTx/>
              <a:uFillTx/>
              <a:latin typeface="Trebuchet MS"/>
              <a:ea typeface="+mn-ea"/>
              <a:cs typeface="Trebuchet MS"/>
            </a:endParaRPr>
          </a:p>
        </p:txBody>
      </p:sp>
      <p:sp>
        <p:nvSpPr>
          <p:cNvPr id="7" name="object 7"/>
          <p:cNvSpPr txBox="1"/>
          <p:nvPr/>
        </p:nvSpPr>
        <p:spPr>
          <a:xfrm>
            <a:off x="1431235" y="1531697"/>
            <a:ext cx="1980367" cy="838306"/>
          </a:xfrm>
          <a:prstGeom prst="rect">
            <a:avLst/>
          </a:prstGeom>
          <a:noFill/>
        </p:spPr>
        <p:txBody>
          <a:bodyPr vert="horz" wrap="square" lIns="0" tIns="8255" rIns="0" bIns="0" rtlCol="0">
            <a:spAutoFit/>
          </a:bodyPr>
          <a:lstStyle/>
          <a:p>
            <a:pPr marL="12700" marR="5080" lvl="0" indent="0" algn="ctr" defTabSz="914400" rtl="0" eaLnBrk="1" fontAlgn="auto" latinLnBrk="0" hangingPunct="1">
              <a:lnSpc>
                <a:spcPct val="101699"/>
              </a:lnSpc>
              <a:spcBef>
                <a:spcPts val="65"/>
              </a:spcBef>
              <a:spcAft>
                <a:spcPts val="0"/>
              </a:spcAft>
              <a:buClrTx/>
              <a:buSzTx/>
              <a:buFontTx/>
              <a:buNone/>
              <a:tabLst/>
              <a:defRPr/>
            </a:pPr>
            <a:r>
              <a:rPr kumimoji="0" sz="1800" b="1" i="0" u="none" strike="noStrike" kern="1200" cap="none" spc="-90" normalizeH="0" baseline="0" noProof="0" dirty="0">
                <a:ln>
                  <a:noFill/>
                </a:ln>
                <a:solidFill>
                  <a:srgbClr val="F8F45A"/>
                </a:solidFill>
                <a:effectLst/>
                <a:uLnTx/>
                <a:uFillTx/>
                <a:latin typeface="Trebuchet MS"/>
                <a:ea typeface="+mn-ea"/>
                <a:cs typeface="Trebuchet MS"/>
              </a:rPr>
              <a:t>Regional</a:t>
            </a:r>
            <a:r>
              <a:rPr kumimoji="0" sz="1800" b="1" i="0" u="none" strike="noStrike" kern="1200" cap="none" spc="-210" normalizeH="0" baseline="0" noProof="0" dirty="0">
                <a:ln>
                  <a:noFill/>
                </a:ln>
                <a:solidFill>
                  <a:srgbClr val="F8F45A"/>
                </a:solidFill>
                <a:effectLst/>
                <a:uLnTx/>
                <a:uFillTx/>
                <a:latin typeface="Trebuchet MS"/>
                <a:ea typeface="+mn-ea"/>
                <a:cs typeface="Trebuchet MS"/>
              </a:rPr>
              <a:t> </a:t>
            </a:r>
            <a:r>
              <a:rPr kumimoji="0" sz="1800" b="1" i="0" u="none" strike="noStrike" kern="1200" cap="none" spc="-100" normalizeH="0" baseline="0" noProof="0" dirty="0">
                <a:ln>
                  <a:noFill/>
                </a:ln>
                <a:solidFill>
                  <a:srgbClr val="F8F45A"/>
                </a:solidFill>
                <a:effectLst/>
                <a:uLnTx/>
                <a:uFillTx/>
                <a:latin typeface="Trebuchet MS"/>
                <a:ea typeface="+mn-ea"/>
                <a:cs typeface="Trebuchet MS"/>
              </a:rPr>
              <a:t>(spread  </a:t>
            </a:r>
            <a:r>
              <a:rPr kumimoji="0" sz="1800" b="1" i="0" u="none" strike="noStrike" kern="1200" cap="none" spc="-80" normalizeH="0" baseline="0" noProof="0" dirty="0">
                <a:ln>
                  <a:noFill/>
                </a:ln>
                <a:solidFill>
                  <a:srgbClr val="F8F45A"/>
                </a:solidFill>
                <a:effectLst/>
                <a:uLnTx/>
                <a:uFillTx/>
                <a:latin typeface="Trebuchet MS"/>
                <a:ea typeface="+mn-ea"/>
                <a:cs typeface="Trebuchet MS"/>
              </a:rPr>
              <a:t>to </a:t>
            </a:r>
            <a:r>
              <a:rPr kumimoji="0" sz="1800" b="1" i="0" u="none" strike="noStrike" kern="1200" cap="none" spc="-95" normalizeH="0" baseline="0" noProof="0" dirty="0">
                <a:ln>
                  <a:noFill/>
                </a:ln>
                <a:solidFill>
                  <a:srgbClr val="F8F45A"/>
                </a:solidFill>
                <a:effectLst/>
                <a:uLnTx/>
                <a:uFillTx/>
                <a:latin typeface="Trebuchet MS"/>
                <a:ea typeface="+mn-ea"/>
                <a:cs typeface="Trebuchet MS"/>
              </a:rPr>
              <a:t>regional  lymph </a:t>
            </a:r>
            <a:r>
              <a:rPr kumimoji="0" sz="1800" b="1" i="0" u="none" strike="noStrike" kern="1200" cap="none" spc="-85" normalizeH="0" baseline="0" noProof="0" dirty="0">
                <a:ln>
                  <a:noFill/>
                </a:ln>
                <a:solidFill>
                  <a:srgbClr val="F8F45A"/>
                </a:solidFill>
                <a:effectLst/>
                <a:uLnTx/>
                <a:uFillTx/>
                <a:latin typeface="Trebuchet MS"/>
                <a:ea typeface="+mn-ea"/>
                <a:cs typeface="Trebuchet MS"/>
              </a:rPr>
              <a:t>nodes)  </a:t>
            </a:r>
            <a:r>
              <a:rPr kumimoji="0" sz="1800" b="1" i="0" u="none" strike="noStrike" kern="1200" cap="none" spc="-75" normalizeH="0" baseline="0" noProof="0" dirty="0">
                <a:ln>
                  <a:noFill/>
                </a:ln>
                <a:solidFill>
                  <a:srgbClr val="F8F45A"/>
                </a:solidFill>
                <a:effectLst/>
                <a:uLnTx/>
                <a:uFillTx/>
                <a:latin typeface="Trebuchet MS"/>
                <a:ea typeface="+mn-ea"/>
                <a:cs typeface="Trebuchet MS"/>
              </a:rPr>
              <a:t>35%</a:t>
            </a:r>
            <a:endParaRPr kumimoji="0" sz="1800" b="0" i="0" u="none" strike="noStrike" kern="1200" cap="none" spc="0" normalizeH="0" baseline="0" noProof="0" dirty="0">
              <a:ln>
                <a:noFill/>
              </a:ln>
              <a:solidFill>
                <a:srgbClr val="F8F45A"/>
              </a:solidFill>
              <a:effectLst/>
              <a:uLnTx/>
              <a:uFillTx/>
              <a:latin typeface="Trebuchet MS"/>
              <a:ea typeface="+mn-ea"/>
              <a:cs typeface="Trebuchet MS"/>
            </a:endParaRPr>
          </a:p>
        </p:txBody>
      </p:sp>
      <p:sp>
        <p:nvSpPr>
          <p:cNvPr id="8" name="object 8"/>
          <p:cNvSpPr txBox="1"/>
          <p:nvPr/>
        </p:nvSpPr>
        <p:spPr>
          <a:xfrm>
            <a:off x="1566164" y="4997578"/>
            <a:ext cx="8267065" cy="1849755"/>
          </a:xfrm>
          <a:prstGeom prst="rect">
            <a:avLst/>
          </a:prstGeom>
        </p:spPr>
        <p:txBody>
          <a:bodyPr vert="horz" wrap="square" lIns="0" tIns="7620" rIns="0" bIns="0" rtlCol="0">
            <a:spAutoFit/>
          </a:bodyPr>
          <a:lstStyle/>
          <a:p>
            <a:pPr marL="2183765" marR="4932045" lvl="0" indent="-1905" algn="ctr" defTabSz="914400" rtl="0" eaLnBrk="1" fontAlgn="auto" latinLnBrk="0" hangingPunct="1">
              <a:lnSpc>
                <a:spcPct val="101699"/>
              </a:lnSpc>
              <a:spcBef>
                <a:spcPts val="60"/>
              </a:spcBef>
              <a:spcAft>
                <a:spcPts val="0"/>
              </a:spcAft>
              <a:buClrTx/>
              <a:buSzTx/>
              <a:buFontTx/>
              <a:buNone/>
              <a:tabLst/>
              <a:defRPr/>
            </a:pPr>
            <a:r>
              <a:rPr kumimoji="0" sz="1800" b="1" i="0" u="none" strike="noStrike" kern="1200" cap="none" spc="-85" normalizeH="0" baseline="0" noProof="0" dirty="0">
                <a:ln>
                  <a:noFill/>
                </a:ln>
                <a:solidFill>
                  <a:srgbClr val="FF0000"/>
                </a:solidFill>
                <a:effectLst/>
                <a:uLnTx/>
                <a:uFillTx/>
                <a:latin typeface="Trebuchet MS"/>
                <a:ea typeface="+mn-ea"/>
                <a:cs typeface="Trebuchet MS"/>
              </a:rPr>
              <a:t>Distant  </a:t>
            </a:r>
            <a:r>
              <a:rPr kumimoji="0" sz="1800" b="1" i="0" u="none" strike="noStrike" kern="1200" cap="none" spc="-110" normalizeH="0" baseline="0" noProof="0" dirty="0">
                <a:ln>
                  <a:noFill/>
                </a:ln>
                <a:solidFill>
                  <a:srgbClr val="FF0000"/>
                </a:solidFill>
                <a:effectLst/>
                <a:uLnTx/>
                <a:uFillTx/>
                <a:latin typeface="Trebuchet MS"/>
                <a:ea typeface="+mn-ea"/>
                <a:cs typeface="Trebuchet MS"/>
              </a:rPr>
              <a:t>(me</a:t>
            </a:r>
            <a:r>
              <a:rPr kumimoji="0" sz="1800" b="1" i="0" u="none" strike="noStrike" kern="1200" cap="none" spc="-90" normalizeH="0" baseline="0" noProof="0" dirty="0">
                <a:ln>
                  <a:noFill/>
                </a:ln>
                <a:solidFill>
                  <a:srgbClr val="FF0000"/>
                </a:solidFill>
                <a:effectLst/>
                <a:uLnTx/>
                <a:uFillTx/>
                <a:latin typeface="Trebuchet MS"/>
                <a:ea typeface="+mn-ea"/>
                <a:cs typeface="Trebuchet MS"/>
              </a:rPr>
              <a:t>t</a:t>
            </a:r>
            <a:r>
              <a:rPr kumimoji="0" sz="1800" b="1" i="0" u="none" strike="noStrike" kern="1200" cap="none" spc="-75" normalizeH="0" baseline="0" noProof="0" dirty="0">
                <a:ln>
                  <a:noFill/>
                </a:ln>
                <a:solidFill>
                  <a:srgbClr val="FF0000"/>
                </a:solidFill>
                <a:effectLst/>
                <a:uLnTx/>
                <a:uFillTx/>
                <a:latin typeface="Trebuchet MS"/>
                <a:ea typeface="+mn-ea"/>
                <a:cs typeface="Trebuchet MS"/>
              </a:rPr>
              <a:t>a</a:t>
            </a:r>
            <a:r>
              <a:rPr kumimoji="0" sz="1800" b="1" i="0" u="none" strike="noStrike" kern="1200" cap="none" spc="-85" normalizeH="0" baseline="0" noProof="0" dirty="0">
                <a:ln>
                  <a:noFill/>
                </a:ln>
                <a:solidFill>
                  <a:srgbClr val="FF0000"/>
                </a:solidFill>
                <a:effectLst/>
                <a:uLnTx/>
                <a:uFillTx/>
                <a:latin typeface="Trebuchet MS"/>
                <a:ea typeface="+mn-ea"/>
                <a:cs typeface="Trebuchet MS"/>
              </a:rPr>
              <a:t>s</a:t>
            </a:r>
            <a:r>
              <a:rPr kumimoji="0" sz="1800" b="1" i="0" u="none" strike="noStrike" kern="1200" cap="none" spc="-105" normalizeH="0" baseline="0" noProof="0" dirty="0">
                <a:ln>
                  <a:noFill/>
                </a:ln>
                <a:solidFill>
                  <a:srgbClr val="FF0000"/>
                </a:solidFill>
                <a:effectLst/>
                <a:uLnTx/>
                <a:uFillTx/>
                <a:latin typeface="Trebuchet MS"/>
                <a:ea typeface="+mn-ea"/>
                <a:cs typeface="Trebuchet MS"/>
              </a:rPr>
              <a:t>t</a:t>
            </a:r>
            <a:r>
              <a:rPr kumimoji="0" sz="1800" b="1" i="0" u="none" strike="noStrike" kern="1200" cap="none" spc="-90" normalizeH="0" baseline="0" noProof="0" dirty="0">
                <a:ln>
                  <a:noFill/>
                </a:ln>
                <a:solidFill>
                  <a:srgbClr val="FF0000"/>
                </a:solidFill>
                <a:effectLst/>
                <a:uLnTx/>
                <a:uFillTx/>
                <a:latin typeface="Trebuchet MS"/>
                <a:ea typeface="+mn-ea"/>
                <a:cs typeface="Trebuchet MS"/>
              </a:rPr>
              <a:t>a</a:t>
            </a:r>
            <a:r>
              <a:rPr kumimoji="0" sz="1800" b="1" i="0" u="none" strike="noStrike" kern="1200" cap="none" spc="-105" normalizeH="0" baseline="0" noProof="0" dirty="0">
                <a:ln>
                  <a:noFill/>
                </a:ln>
                <a:solidFill>
                  <a:srgbClr val="FF0000"/>
                </a:solidFill>
                <a:effectLst/>
                <a:uLnTx/>
                <a:uFillTx/>
                <a:latin typeface="Trebuchet MS"/>
                <a:ea typeface="+mn-ea"/>
                <a:cs typeface="Trebuchet MS"/>
              </a:rPr>
              <a:t>tic)  </a:t>
            </a:r>
            <a:r>
              <a:rPr kumimoji="0" sz="1800" b="1" i="0" u="none" strike="noStrike" kern="1200" cap="none" spc="-75" normalizeH="0" baseline="0" noProof="0" dirty="0">
                <a:ln>
                  <a:noFill/>
                </a:ln>
                <a:solidFill>
                  <a:srgbClr val="FF0000"/>
                </a:solidFill>
                <a:effectLst/>
                <a:uLnTx/>
                <a:uFillTx/>
                <a:latin typeface="Trebuchet MS"/>
                <a:ea typeface="+mn-ea"/>
                <a:cs typeface="Trebuchet MS"/>
              </a:rPr>
              <a:t>20%</a:t>
            </a:r>
            <a:endParaRPr kumimoji="0" sz="1800" b="0" i="0" u="none" strike="noStrike" kern="1200" cap="none" spc="0" normalizeH="0" baseline="0" noProof="0" dirty="0">
              <a:ln>
                <a:noFill/>
              </a:ln>
              <a:solidFill>
                <a:srgbClr val="FFFFFF"/>
              </a:solidFill>
              <a:effectLst/>
              <a:uLnTx/>
              <a:uFillTx/>
              <a:latin typeface="Trebuchet MS"/>
              <a:ea typeface="+mn-ea"/>
              <a:cs typeface="Trebuchet MS"/>
            </a:endParaRPr>
          </a:p>
          <a:p>
            <a:pPr marL="12700" marR="0" lvl="0" indent="0" algn="l" defTabSz="914400" rtl="0" eaLnBrk="1" fontAlgn="auto" latinLnBrk="0" hangingPunct="1">
              <a:lnSpc>
                <a:spcPct val="100000"/>
              </a:lnSpc>
              <a:spcBef>
                <a:spcPts val="590"/>
              </a:spcBef>
              <a:spcAft>
                <a:spcPts val="0"/>
              </a:spcAft>
              <a:buClrTx/>
              <a:buSzTx/>
              <a:buFontTx/>
              <a:buNone/>
              <a:tabLst/>
              <a:defRPr/>
            </a:pPr>
            <a:r>
              <a:rPr kumimoji="0" sz="1800" b="0" i="0" u="none" strike="noStrike" kern="1200" cap="none" spc="-5" normalizeH="0" baseline="0" noProof="0" dirty="0">
                <a:ln>
                  <a:noFill/>
                </a:ln>
                <a:solidFill>
                  <a:srgbClr val="FFFFFF"/>
                </a:solidFill>
                <a:effectLst/>
                <a:uLnTx/>
                <a:uFillTx/>
                <a:latin typeface="Arial"/>
                <a:ea typeface="+mn-ea"/>
                <a:cs typeface="Arial"/>
              </a:rPr>
              <a:t>Similar data </a:t>
            </a:r>
            <a:r>
              <a:rPr kumimoji="0" sz="1800" b="0" i="0" u="none" strike="noStrike" kern="1200" cap="none" spc="-10" normalizeH="0" baseline="0" noProof="0" dirty="0">
                <a:ln>
                  <a:noFill/>
                </a:ln>
                <a:solidFill>
                  <a:srgbClr val="FFFFFF"/>
                </a:solidFill>
                <a:effectLst/>
                <a:uLnTx/>
                <a:uFillTx/>
                <a:latin typeface="Arial"/>
                <a:ea typeface="+mn-ea"/>
                <a:cs typeface="Arial"/>
              </a:rPr>
              <a:t>were </a:t>
            </a:r>
            <a:r>
              <a:rPr kumimoji="0" sz="1800" b="0" i="0" u="none" strike="noStrike" kern="1200" cap="none" spc="-5" normalizeH="0" baseline="0" noProof="0" dirty="0">
                <a:ln>
                  <a:noFill/>
                </a:ln>
                <a:solidFill>
                  <a:srgbClr val="FFFFFF"/>
                </a:solidFill>
                <a:effectLst/>
                <a:uLnTx/>
                <a:uFillTx/>
                <a:latin typeface="Arial"/>
                <a:ea typeface="+mn-ea"/>
                <a:cs typeface="Arial"/>
              </a:rPr>
              <a:t>recorded in the UK</a:t>
            </a:r>
            <a:r>
              <a:rPr kumimoji="0" sz="1800" b="0" i="0" u="none" strike="noStrike" kern="1200" cap="none" spc="60" normalizeH="0" baseline="0" noProof="0" dirty="0">
                <a:ln>
                  <a:noFill/>
                </a:ln>
                <a:solidFill>
                  <a:srgbClr val="FFFFFF"/>
                </a:solidFill>
                <a:effectLst/>
                <a:uLnTx/>
                <a:uFillTx/>
                <a:latin typeface="Arial"/>
                <a:ea typeface="+mn-ea"/>
                <a:cs typeface="Arial"/>
              </a:rPr>
              <a:t> </a:t>
            </a:r>
            <a:r>
              <a:rPr kumimoji="0" sz="1800" b="0" i="0" u="none" strike="noStrike" kern="1200" cap="none" spc="-7" normalizeH="0" baseline="25462" noProof="0" dirty="0">
                <a:ln>
                  <a:noFill/>
                </a:ln>
                <a:solidFill>
                  <a:srgbClr val="FFFFFF"/>
                </a:solidFill>
                <a:effectLst/>
                <a:uLnTx/>
                <a:uFillTx/>
                <a:latin typeface="Arial"/>
                <a:ea typeface="+mn-ea"/>
                <a:cs typeface="Arial"/>
              </a:rPr>
              <a:t>2</a:t>
            </a:r>
            <a:endParaRPr kumimoji="0" sz="1800" b="0" i="0" u="none" strike="noStrike" kern="1200" cap="none" spc="0" normalizeH="0" baseline="25462" noProof="0" dirty="0">
              <a:ln>
                <a:noFill/>
              </a:ln>
              <a:solidFill>
                <a:srgbClr val="FFFFFF"/>
              </a:solidFill>
              <a:effectLst/>
              <a:uLnTx/>
              <a:uFillTx/>
              <a:latin typeface="Arial"/>
              <a:ea typeface="+mn-ea"/>
              <a:cs typeface="Arial"/>
            </a:endParaRPr>
          </a:p>
          <a:p>
            <a:pPr marL="15875" marR="5080" lvl="0" indent="0" algn="just" defTabSz="914400" rtl="0" eaLnBrk="1" fontAlgn="auto" latinLnBrk="0" hangingPunct="1">
              <a:lnSpc>
                <a:spcPct val="100000"/>
              </a:lnSpc>
              <a:spcBef>
                <a:spcPts val="290"/>
              </a:spcBef>
              <a:spcAft>
                <a:spcPts val="0"/>
              </a:spcAft>
              <a:buClrTx/>
              <a:buSzTx/>
              <a:buFontTx/>
              <a:buNone/>
              <a:tabLst/>
              <a:defRPr/>
            </a:pPr>
            <a:r>
              <a:rPr kumimoji="0" sz="1000" b="0" i="1" u="none" strike="noStrike" kern="1200" cap="none" spc="-85" normalizeH="0" baseline="0" noProof="0" dirty="0">
                <a:ln>
                  <a:noFill/>
                </a:ln>
                <a:solidFill>
                  <a:srgbClr val="808080"/>
                </a:solidFill>
                <a:effectLst/>
                <a:uLnTx/>
                <a:uFillTx/>
                <a:latin typeface="Verdana"/>
                <a:ea typeface="+mn-ea"/>
                <a:cs typeface="Verdana"/>
              </a:rPr>
              <a:t>1 </a:t>
            </a:r>
            <a:r>
              <a:rPr kumimoji="0" sz="1000" b="0" i="1" u="none" strike="noStrike" kern="1200" cap="none" spc="40" normalizeH="0" baseline="0" noProof="0" dirty="0">
                <a:ln>
                  <a:noFill/>
                </a:ln>
                <a:solidFill>
                  <a:srgbClr val="808080"/>
                </a:solidFill>
                <a:effectLst/>
                <a:uLnTx/>
                <a:uFillTx/>
                <a:latin typeface="Verdana"/>
                <a:ea typeface="+mn-ea"/>
                <a:cs typeface="Verdana"/>
              </a:rPr>
              <a:t>Adapted </a:t>
            </a:r>
            <a:r>
              <a:rPr kumimoji="0" sz="1000" b="0" i="1" u="none" strike="noStrike" kern="1200" cap="none" spc="-45" normalizeH="0" baseline="0" noProof="0" dirty="0">
                <a:ln>
                  <a:noFill/>
                </a:ln>
                <a:solidFill>
                  <a:srgbClr val="808080"/>
                </a:solidFill>
                <a:effectLst/>
                <a:uLnTx/>
                <a:uFillTx/>
                <a:latin typeface="Verdana"/>
                <a:ea typeface="+mn-ea"/>
                <a:cs typeface="Verdana"/>
              </a:rPr>
              <a:t>from </a:t>
            </a:r>
            <a:r>
              <a:rPr kumimoji="0" sz="1000" b="0" i="1" u="none" strike="noStrike" kern="1200" cap="none" spc="0" normalizeH="0" baseline="0" noProof="0" dirty="0">
                <a:ln>
                  <a:noFill/>
                </a:ln>
                <a:solidFill>
                  <a:srgbClr val="808080"/>
                </a:solidFill>
                <a:effectLst/>
                <a:uLnTx/>
                <a:uFillTx/>
                <a:latin typeface="Verdana"/>
                <a:ea typeface="+mn-ea"/>
                <a:cs typeface="Verdana"/>
              </a:rPr>
              <a:t>American </a:t>
            </a:r>
            <a:r>
              <a:rPr kumimoji="0" sz="1000" b="0" i="1" u="none" strike="noStrike" kern="1200" cap="none" spc="30" normalizeH="0" baseline="0" noProof="0" dirty="0">
                <a:ln>
                  <a:noFill/>
                </a:ln>
                <a:solidFill>
                  <a:srgbClr val="808080"/>
                </a:solidFill>
                <a:effectLst/>
                <a:uLnTx/>
                <a:uFillTx/>
                <a:latin typeface="Verdana"/>
                <a:ea typeface="+mn-ea"/>
                <a:cs typeface="Verdana"/>
              </a:rPr>
              <a:t>Cancer </a:t>
            </a:r>
            <a:r>
              <a:rPr kumimoji="0" sz="1000" b="0" i="1" u="none" strike="noStrike" kern="1200" cap="none" spc="-25" normalizeH="0" baseline="0" noProof="0" dirty="0">
                <a:ln>
                  <a:noFill/>
                </a:ln>
                <a:solidFill>
                  <a:srgbClr val="808080"/>
                </a:solidFill>
                <a:effectLst/>
                <a:uLnTx/>
                <a:uFillTx/>
                <a:latin typeface="Verdana"/>
                <a:ea typeface="+mn-ea"/>
                <a:cs typeface="Verdana"/>
              </a:rPr>
              <a:t>Society </a:t>
            </a:r>
            <a:r>
              <a:rPr kumimoji="0" sz="1000" b="0" i="1" u="none" strike="noStrike" kern="1200" cap="none" spc="-30" normalizeH="0" baseline="0" noProof="0" dirty="0">
                <a:ln>
                  <a:noFill/>
                </a:ln>
                <a:solidFill>
                  <a:srgbClr val="808080"/>
                </a:solidFill>
                <a:effectLst/>
                <a:uLnTx/>
                <a:uFillTx/>
                <a:latin typeface="Verdana"/>
                <a:ea typeface="+mn-ea"/>
                <a:cs typeface="Verdana"/>
              </a:rPr>
              <a:t>colorectal-cancer-facts-and-figures-2017-2019 </a:t>
            </a:r>
            <a:r>
              <a:rPr kumimoji="0" sz="975" b="0" i="1" u="none" strike="noStrike" kern="1200" cap="none" spc="-67" normalizeH="0" baseline="25641" noProof="0" dirty="0">
                <a:ln>
                  <a:noFill/>
                </a:ln>
                <a:solidFill>
                  <a:srgbClr val="808080"/>
                </a:solidFill>
                <a:effectLst/>
                <a:uLnTx/>
                <a:uFillTx/>
                <a:latin typeface="Verdana"/>
                <a:ea typeface="+mn-ea"/>
                <a:cs typeface="Verdana"/>
              </a:rPr>
              <a:t>2 </a:t>
            </a:r>
            <a:r>
              <a:rPr kumimoji="0" sz="1000" b="0" i="1" u="none" strike="noStrike" kern="1200" cap="none" spc="30" normalizeH="0" baseline="0" noProof="0" dirty="0">
                <a:ln>
                  <a:noFill/>
                </a:ln>
                <a:solidFill>
                  <a:srgbClr val="808080"/>
                </a:solidFill>
                <a:effectLst/>
                <a:uLnTx/>
                <a:uFillTx/>
                <a:latin typeface="Verdana"/>
                <a:ea typeface="+mn-ea"/>
                <a:cs typeface="Verdana"/>
              </a:rPr>
              <a:t>Cancer </a:t>
            </a:r>
            <a:r>
              <a:rPr kumimoji="0" sz="1000" b="0" i="1" u="none" strike="noStrike" kern="1200" cap="none" spc="-10" normalizeH="0" baseline="0" noProof="0" dirty="0">
                <a:ln>
                  <a:noFill/>
                </a:ln>
                <a:solidFill>
                  <a:srgbClr val="808080"/>
                </a:solidFill>
                <a:effectLst/>
                <a:uLnTx/>
                <a:uFillTx/>
                <a:latin typeface="Verdana"/>
                <a:ea typeface="+mn-ea"/>
                <a:cs typeface="Verdana"/>
              </a:rPr>
              <a:t>Research </a:t>
            </a:r>
            <a:r>
              <a:rPr kumimoji="0" sz="1000" b="0" i="1" u="none" strike="noStrike" kern="1200" cap="none" spc="-95" normalizeH="0" baseline="0" noProof="0" dirty="0">
                <a:ln>
                  <a:noFill/>
                </a:ln>
                <a:solidFill>
                  <a:srgbClr val="808080"/>
                </a:solidFill>
                <a:effectLst/>
                <a:uLnTx/>
                <a:uFillTx/>
                <a:latin typeface="Verdana"/>
                <a:ea typeface="+mn-ea"/>
                <a:cs typeface="Verdana"/>
              </a:rPr>
              <a:t>UK </a:t>
            </a:r>
            <a:r>
              <a:rPr kumimoji="0" sz="1000" b="0" i="1" u="none" strike="noStrike" kern="1200" cap="none" spc="-20" normalizeH="0" baseline="0" noProof="0" dirty="0">
                <a:ln>
                  <a:noFill/>
                </a:ln>
                <a:solidFill>
                  <a:srgbClr val="808080"/>
                </a:solidFill>
                <a:effectLst/>
                <a:uLnTx/>
                <a:uFillTx/>
                <a:latin typeface="Verdana"/>
                <a:ea typeface="+mn-ea"/>
                <a:cs typeface="Verdana"/>
              </a:rPr>
              <a:t>Bowel </a:t>
            </a:r>
            <a:r>
              <a:rPr kumimoji="0" sz="1000" b="0" i="1" u="none" strike="noStrike" kern="1200" cap="none" spc="35" normalizeH="0" baseline="0" noProof="0" dirty="0">
                <a:ln>
                  <a:noFill/>
                </a:ln>
                <a:solidFill>
                  <a:srgbClr val="808080"/>
                </a:solidFill>
                <a:effectLst/>
                <a:uLnTx/>
                <a:uFillTx/>
                <a:latin typeface="Verdana"/>
                <a:ea typeface="+mn-ea"/>
                <a:cs typeface="Verdana"/>
              </a:rPr>
              <a:t>cancer  </a:t>
            </a:r>
            <a:r>
              <a:rPr kumimoji="0" sz="1000" b="0" i="1" u="none" strike="noStrike" kern="1200" cap="none" spc="20" normalizeH="0" baseline="0" noProof="0" dirty="0">
                <a:ln>
                  <a:noFill/>
                </a:ln>
                <a:solidFill>
                  <a:srgbClr val="808080"/>
                </a:solidFill>
                <a:effectLst/>
                <a:uLnTx/>
                <a:uFillTx/>
                <a:latin typeface="Verdana"/>
                <a:ea typeface="+mn-ea"/>
                <a:cs typeface="Verdana"/>
              </a:rPr>
              <a:t>incidence </a:t>
            </a:r>
            <a:r>
              <a:rPr kumimoji="0" sz="1000" b="0" i="1" u="none" strike="noStrike" kern="1200" cap="none" spc="-55" normalizeH="0" baseline="0" noProof="0" dirty="0">
                <a:ln>
                  <a:noFill/>
                </a:ln>
                <a:solidFill>
                  <a:srgbClr val="808080"/>
                </a:solidFill>
                <a:effectLst/>
                <a:uLnTx/>
                <a:uFillTx/>
                <a:latin typeface="Verdana"/>
                <a:ea typeface="+mn-ea"/>
                <a:cs typeface="Verdana"/>
              </a:rPr>
              <a:t>statistics </a:t>
            </a:r>
            <a:r>
              <a:rPr kumimoji="0" sz="1000" b="0" i="1" u="none" strike="noStrike" kern="1200" cap="none" spc="5" normalizeH="0" baseline="0" noProof="0" dirty="0">
                <a:ln>
                  <a:noFill/>
                </a:ln>
                <a:solidFill>
                  <a:srgbClr val="808080"/>
                </a:solidFill>
                <a:effectLst/>
                <a:uLnTx/>
                <a:uFillTx/>
                <a:latin typeface="Verdana"/>
                <a:ea typeface="+mn-ea"/>
                <a:cs typeface="Verdana"/>
              </a:rPr>
              <a:t>available  at  </a:t>
            </a:r>
            <a:r>
              <a:rPr kumimoji="0" sz="1000" b="0" i="1" u="none" strike="noStrike" kern="1200" cap="none" spc="-180" normalizeH="0" baseline="0" noProof="0" dirty="0">
                <a:ln>
                  <a:noFill/>
                </a:ln>
                <a:solidFill>
                  <a:srgbClr val="808080"/>
                </a:solidFill>
                <a:effectLst/>
                <a:uLnTx/>
                <a:uFillTx/>
                <a:latin typeface="Verdana"/>
                <a:ea typeface="+mn-ea"/>
                <a:cs typeface="Verdana"/>
              </a:rPr>
              <a:t>: </a:t>
            </a:r>
            <a:r>
              <a:rPr kumimoji="0" sz="1000" b="0" i="1" u="none" strike="noStrike" kern="1200" cap="none" spc="-25" normalizeH="0" baseline="0" noProof="0" dirty="0">
                <a:ln>
                  <a:noFill/>
                </a:ln>
                <a:solidFill>
                  <a:srgbClr val="808080"/>
                </a:solidFill>
                <a:effectLst/>
                <a:uLnTx/>
                <a:uFillTx/>
                <a:latin typeface="Verdana"/>
                <a:ea typeface="+mn-ea"/>
                <a:cs typeface="Verdana"/>
              </a:rPr>
              <a:t>https://</a:t>
            </a:r>
            <a:r>
              <a:rPr kumimoji="0" sz="1000" b="0" i="1" u="none" strike="noStrike" kern="1200" cap="none" spc="-25" normalizeH="0" baseline="0" noProof="0" dirty="0">
                <a:ln>
                  <a:noFill/>
                </a:ln>
                <a:solidFill>
                  <a:srgbClr val="808080"/>
                </a:solidFill>
                <a:effectLst/>
                <a:uLnTx/>
                <a:uFillTx/>
                <a:latin typeface="Verdana"/>
                <a:ea typeface="+mn-ea"/>
                <a:cs typeface="Verdana"/>
                <a:hlinkClick r:id="rId4"/>
              </a:rPr>
              <a:t>www.cancerresearchuk.org/health-professional/cancer-statistics/statistics-by-cancer- </a:t>
            </a:r>
            <a:r>
              <a:rPr kumimoji="0" sz="1000" b="0" i="1" u="none" strike="noStrike" kern="1200" cap="none" spc="-25" normalizeH="0" baseline="0" noProof="0" dirty="0">
                <a:ln>
                  <a:noFill/>
                </a:ln>
                <a:solidFill>
                  <a:srgbClr val="808080"/>
                </a:solidFill>
                <a:effectLst/>
                <a:uLnTx/>
                <a:uFillTx/>
                <a:latin typeface="Verdana"/>
                <a:ea typeface="+mn-ea"/>
                <a:cs typeface="Verdana"/>
              </a:rPr>
              <a:t> </a:t>
            </a:r>
            <a:r>
              <a:rPr kumimoji="0" sz="1000" b="0" i="1" u="none" strike="noStrike" kern="1200" cap="none" spc="10" normalizeH="0" baseline="0" noProof="0" dirty="0">
                <a:ln>
                  <a:noFill/>
                </a:ln>
                <a:solidFill>
                  <a:srgbClr val="808080"/>
                </a:solidFill>
                <a:effectLst/>
                <a:uLnTx/>
                <a:uFillTx/>
                <a:latin typeface="Verdana"/>
                <a:ea typeface="+mn-ea"/>
                <a:cs typeface="Verdana"/>
              </a:rPr>
              <a:t>type/bowel-cancer/incidence</a:t>
            </a:r>
            <a:endParaRPr kumimoji="0" sz="1000" b="0" i="0" u="none" strike="noStrike" kern="1200" cap="none" spc="0" normalizeH="0" baseline="0" noProof="0" dirty="0">
              <a:ln>
                <a:noFill/>
              </a:ln>
              <a:solidFill>
                <a:srgbClr val="FFFFFF"/>
              </a:solidFill>
              <a:effectLst/>
              <a:uLnTx/>
              <a:uFillTx/>
              <a:latin typeface="Verdana"/>
              <a:ea typeface="+mn-ea"/>
              <a:cs typeface="Verdana"/>
            </a:endParaRPr>
          </a:p>
          <a:p>
            <a:pPr marL="1605915" marR="0" lvl="0" indent="0" algn="l" defTabSz="914400" rtl="0" eaLnBrk="1" fontAlgn="auto" latinLnBrk="0" hangingPunct="1">
              <a:lnSpc>
                <a:spcPct val="100000"/>
              </a:lnSpc>
              <a:spcBef>
                <a:spcPts val="210"/>
              </a:spcBef>
              <a:spcAft>
                <a:spcPts val="0"/>
              </a:spcAft>
              <a:buClrTx/>
              <a:buSzTx/>
              <a:buFontTx/>
              <a:buNone/>
              <a:tabLst/>
              <a:defRPr/>
            </a:pPr>
            <a:r>
              <a:rPr kumimoji="0" sz="800" b="0" i="0" u="none" strike="noStrike" kern="1200" cap="none" spc="5" normalizeH="0" baseline="0" noProof="0" dirty="0">
                <a:ln>
                  <a:noFill/>
                </a:ln>
                <a:solidFill>
                  <a:srgbClr val="8A8A8A"/>
                </a:solidFill>
                <a:effectLst/>
                <a:uLnTx/>
                <a:uFillTx/>
                <a:latin typeface="Arial"/>
                <a:ea typeface="+mn-ea"/>
                <a:cs typeface="Arial"/>
              </a:rPr>
              <a:t>Medical</a:t>
            </a:r>
            <a:r>
              <a:rPr kumimoji="0" sz="800" b="0" i="0" u="none" strike="noStrike" kern="1200" cap="none" spc="-35"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Training</a:t>
            </a:r>
            <a:r>
              <a:rPr kumimoji="0" sz="800" b="0" i="0" u="none" strike="noStrike" kern="1200" cap="none" spc="-30" normalizeH="0" baseline="0" noProof="0" dirty="0">
                <a:ln>
                  <a:noFill/>
                </a:ln>
                <a:solidFill>
                  <a:srgbClr val="8A8A8A"/>
                </a:solidFill>
                <a:effectLst/>
                <a:uLnTx/>
                <a:uFillTx/>
                <a:latin typeface="Arial"/>
                <a:ea typeface="+mn-ea"/>
                <a:cs typeface="Arial"/>
              </a:rPr>
              <a:t> </a:t>
            </a:r>
            <a:r>
              <a:rPr kumimoji="0" sz="800" b="0" i="0" u="none" strike="noStrike" kern="1200" cap="none" spc="10" normalizeH="0" baseline="0" noProof="0" dirty="0">
                <a:ln>
                  <a:noFill/>
                </a:ln>
                <a:solidFill>
                  <a:srgbClr val="8A8A8A"/>
                </a:solidFill>
                <a:effectLst/>
                <a:uLnTx/>
                <a:uFillTx/>
                <a:latin typeface="Arial"/>
                <a:ea typeface="+mn-ea"/>
                <a:cs typeface="Arial"/>
              </a:rPr>
              <a:t>CRC</a:t>
            </a:r>
            <a:r>
              <a:rPr kumimoji="0" sz="800" b="0" i="0" u="none" strike="noStrike" kern="1200" cap="none" spc="-10" normalizeH="0" baseline="0" noProof="0" dirty="0">
                <a:ln>
                  <a:noFill/>
                </a:ln>
                <a:solidFill>
                  <a:srgbClr val="8A8A8A"/>
                </a:solidFill>
                <a:effectLst/>
                <a:uLnTx/>
                <a:uFillTx/>
                <a:latin typeface="Arial"/>
                <a:ea typeface="+mn-ea"/>
                <a:cs typeface="Arial"/>
              </a:rPr>
              <a:t> </a:t>
            </a:r>
            <a:r>
              <a:rPr kumimoji="0" sz="800" b="0" i="0" u="none" strike="noStrike" kern="1200" cap="none" spc="10" normalizeH="0" baseline="0" noProof="0" dirty="0">
                <a:ln>
                  <a:noFill/>
                </a:ln>
                <a:solidFill>
                  <a:srgbClr val="8A8A8A"/>
                </a:solidFill>
                <a:effectLst/>
                <a:uLnTx/>
                <a:uFillTx/>
                <a:latin typeface="Arial"/>
                <a:ea typeface="+mn-ea"/>
                <a:cs typeface="Arial"/>
              </a:rPr>
              <a:t>&amp;</a:t>
            </a:r>
            <a:r>
              <a:rPr kumimoji="0" sz="800" b="0" i="0" u="none" strike="noStrike" kern="1200" cap="none" spc="0"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BEACON</a:t>
            </a:r>
            <a:r>
              <a:rPr kumimoji="0" sz="800" b="0" i="0" u="none" strike="noStrike" kern="1200" cap="none" spc="-10" normalizeH="0" baseline="0" noProof="0" dirty="0">
                <a:ln>
                  <a:noFill/>
                </a:ln>
                <a:solidFill>
                  <a:srgbClr val="8A8A8A"/>
                </a:solidFill>
                <a:effectLst/>
                <a:uLnTx/>
                <a:uFillTx/>
                <a:latin typeface="Arial"/>
                <a:ea typeface="+mn-ea"/>
                <a:cs typeface="Arial"/>
              </a:rPr>
              <a:t> </a:t>
            </a:r>
            <a:r>
              <a:rPr kumimoji="0" sz="800" b="0" i="0" u="none" strike="noStrike" kern="1200" cap="none" spc="0"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Version</a:t>
            </a:r>
            <a:r>
              <a:rPr kumimoji="0" sz="800" b="0" i="0" u="none" strike="noStrike" kern="1200" cap="none" spc="-20"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0.2</a:t>
            </a:r>
            <a:r>
              <a:rPr kumimoji="0" sz="800" b="0" i="0" u="none" strike="noStrike" kern="1200" cap="none" spc="-5" normalizeH="0" baseline="0" noProof="0" dirty="0">
                <a:ln>
                  <a:noFill/>
                </a:ln>
                <a:solidFill>
                  <a:srgbClr val="8A8A8A"/>
                </a:solidFill>
                <a:effectLst/>
                <a:uLnTx/>
                <a:uFillTx/>
                <a:latin typeface="Arial"/>
                <a:ea typeface="+mn-ea"/>
                <a:cs typeface="Arial"/>
              </a:rPr>
              <a:t> </a:t>
            </a:r>
            <a:r>
              <a:rPr kumimoji="0" sz="800" b="0" i="0" u="none" strike="noStrike" kern="1200" cap="none" spc="0" normalizeH="0" baseline="0" noProof="0" dirty="0">
                <a:ln>
                  <a:noFill/>
                </a:ln>
                <a:solidFill>
                  <a:srgbClr val="8A8A8A"/>
                </a:solidFill>
                <a:effectLst/>
                <a:uLnTx/>
                <a:uFillTx/>
                <a:latin typeface="Arial"/>
                <a:ea typeface="+mn-ea"/>
                <a:cs typeface="Arial"/>
              </a:rPr>
              <a:t>|</a:t>
            </a:r>
            <a:r>
              <a:rPr kumimoji="0" sz="800" b="0" i="0" u="none" strike="noStrike" kern="1200" cap="none" spc="-5"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August</a:t>
            </a:r>
            <a:r>
              <a:rPr kumimoji="0" sz="800" b="0" i="0" u="none" strike="noStrike" kern="1200" cap="none" spc="-20"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2018</a:t>
            </a:r>
            <a:r>
              <a:rPr kumimoji="0" sz="800" b="0" i="0" u="none" strike="noStrike" kern="1200" cap="none" spc="-15" normalizeH="0" baseline="0" noProof="0" dirty="0">
                <a:ln>
                  <a:noFill/>
                </a:ln>
                <a:solidFill>
                  <a:srgbClr val="8A8A8A"/>
                </a:solidFill>
                <a:effectLst/>
                <a:uLnTx/>
                <a:uFillTx/>
                <a:latin typeface="Arial"/>
                <a:ea typeface="+mn-ea"/>
                <a:cs typeface="Arial"/>
              </a:rPr>
              <a:t> </a:t>
            </a:r>
            <a:r>
              <a:rPr kumimoji="0" sz="800" b="0" i="0" u="none" strike="noStrike" kern="1200" cap="none" spc="0" normalizeH="0" baseline="0" noProof="0" dirty="0">
                <a:ln>
                  <a:noFill/>
                </a:ln>
                <a:solidFill>
                  <a:srgbClr val="8A8A8A"/>
                </a:solidFill>
                <a:effectLst/>
                <a:uLnTx/>
                <a:uFillTx/>
                <a:latin typeface="Arial"/>
                <a:ea typeface="+mn-ea"/>
                <a:cs typeface="Arial"/>
              </a:rPr>
              <a:t>|</a:t>
            </a:r>
            <a:r>
              <a:rPr kumimoji="0" sz="800" b="0" i="0" u="none" strike="noStrike" kern="1200" cap="none" spc="10" normalizeH="0" baseline="0" noProof="0" dirty="0">
                <a:ln>
                  <a:noFill/>
                </a:ln>
                <a:solidFill>
                  <a:srgbClr val="8A8A8A"/>
                </a:solidFill>
                <a:effectLst/>
                <a:uLnTx/>
                <a:uFillTx/>
                <a:latin typeface="Arial"/>
                <a:ea typeface="+mn-ea"/>
                <a:cs typeface="Arial"/>
              </a:rPr>
              <a:t> CONFIDENTIAL</a:t>
            </a:r>
            <a:r>
              <a:rPr kumimoji="0" sz="800" b="0" i="0" u="none" strike="noStrike" kern="1200" cap="none" spc="-25"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a:t>
            </a:r>
            <a:r>
              <a:rPr kumimoji="0" sz="800" b="0" i="0" u="none" strike="noStrike" kern="1200" cap="none" spc="-5"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For</a:t>
            </a:r>
            <a:r>
              <a:rPr kumimoji="0" sz="800" b="0" i="0" u="none" strike="noStrike" kern="1200" cap="none" spc="-5"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internal</a:t>
            </a:r>
            <a:r>
              <a:rPr kumimoji="0" sz="800" b="0" i="0" u="none" strike="noStrike" kern="1200" cap="none" spc="-35"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use</a:t>
            </a:r>
            <a:r>
              <a:rPr kumimoji="0" sz="800" b="0" i="0" u="none" strike="noStrike" kern="1200" cap="none" spc="0" normalizeH="0" baseline="0" noProof="0" dirty="0">
                <a:ln>
                  <a:noFill/>
                </a:ln>
                <a:solidFill>
                  <a:srgbClr val="8A8A8A"/>
                </a:solidFill>
                <a:effectLst/>
                <a:uLnTx/>
                <a:uFillTx/>
                <a:latin typeface="Arial"/>
                <a:ea typeface="+mn-ea"/>
                <a:cs typeface="Arial"/>
              </a:rPr>
              <a:t> </a:t>
            </a:r>
            <a:r>
              <a:rPr kumimoji="0" sz="800" b="0" i="0" u="none" strike="noStrike" kern="1200" cap="none" spc="5" normalizeH="0" baseline="0" noProof="0" dirty="0">
                <a:ln>
                  <a:noFill/>
                </a:ln>
                <a:solidFill>
                  <a:srgbClr val="8A8A8A"/>
                </a:solidFill>
                <a:effectLst/>
                <a:uLnTx/>
                <a:uFillTx/>
                <a:latin typeface="Arial"/>
                <a:ea typeface="+mn-ea"/>
                <a:cs typeface="Arial"/>
              </a:rPr>
              <a:t>only</a:t>
            </a:r>
            <a:endParaRPr kumimoji="0" sz="8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xmlns="" val="272244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Luxury of So Many Options: How Do We Personalize Therapy?</a:t>
            </a:r>
          </a:p>
        </p:txBody>
      </p:sp>
      <p:pic>
        <p:nvPicPr>
          <p:cNvPr id="3" name="Picture 2"/>
          <p:cNvPicPr>
            <a:picLocks noChangeAspect="1"/>
          </p:cNvPicPr>
          <p:nvPr/>
        </p:nvPicPr>
        <p:blipFill>
          <a:blip r:embed="rId3"/>
          <a:stretch>
            <a:fillRect/>
          </a:stretch>
        </p:blipFill>
        <p:spPr>
          <a:xfrm>
            <a:off x="492004" y="1539354"/>
            <a:ext cx="5296519" cy="4588458"/>
          </a:xfrm>
          <a:prstGeom prst="rect">
            <a:avLst/>
          </a:prstGeom>
        </p:spPr>
      </p:pic>
      <p:sp>
        <p:nvSpPr>
          <p:cNvPr id="12" name="TextBox 11"/>
          <p:cNvSpPr txBox="1"/>
          <p:nvPr/>
        </p:nvSpPr>
        <p:spPr>
          <a:xfrm>
            <a:off x="6696651" y="2058896"/>
            <a:ext cx="117211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Patient X</a:t>
            </a:r>
          </a:p>
        </p:txBody>
      </p:sp>
      <p:sp>
        <p:nvSpPr>
          <p:cNvPr id="13" name="TextBox 12"/>
          <p:cNvSpPr txBox="1"/>
          <p:nvPr/>
        </p:nvSpPr>
        <p:spPr>
          <a:xfrm>
            <a:off x="6700819" y="3650991"/>
            <a:ext cx="116794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Patient Y</a:t>
            </a:r>
          </a:p>
        </p:txBody>
      </p:sp>
      <p:sp>
        <p:nvSpPr>
          <p:cNvPr id="16" name="TextBox 15"/>
          <p:cNvSpPr txBox="1"/>
          <p:nvPr/>
        </p:nvSpPr>
        <p:spPr>
          <a:xfrm>
            <a:off x="6696651" y="5233676"/>
            <a:ext cx="115929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Patient Z</a:t>
            </a:r>
          </a:p>
        </p:txBody>
      </p:sp>
      <p:grpSp>
        <p:nvGrpSpPr>
          <p:cNvPr id="4" name="Group 3">
            <a:extLst>
              <a:ext uri="{FF2B5EF4-FFF2-40B4-BE49-F238E27FC236}">
                <a16:creationId xmlns:a16="http://schemas.microsoft.com/office/drawing/2014/main" xmlns="" id="{DB0E3CB8-A888-482B-8CCD-F9FAFD70FA04}"/>
              </a:ext>
            </a:extLst>
          </p:cNvPr>
          <p:cNvGrpSpPr/>
          <p:nvPr/>
        </p:nvGrpSpPr>
        <p:grpSpPr>
          <a:xfrm>
            <a:off x="5824284" y="2428228"/>
            <a:ext cx="908128" cy="2805448"/>
            <a:chOff x="5970200" y="2324967"/>
            <a:chExt cx="1861820" cy="2805448"/>
          </a:xfrm>
        </p:grpSpPr>
        <p:cxnSp>
          <p:nvCxnSpPr>
            <p:cNvPr id="5" name="Straight Arrow Connector 4"/>
            <p:cNvCxnSpPr>
              <a:cxnSpLocks/>
            </p:cNvCxnSpPr>
            <p:nvPr/>
          </p:nvCxnSpPr>
          <p:spPr>
            <a:xfrm flipV="1">
              <a:off x="5972642" y="2324967"/>
              <a:ext cx="1859378" cy="138390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5970200" y="3717303"/>
              <a:ext cx="1861820" cy="141311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5970200" y="3707255"/>
              <a:ext cx="1788501"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xmlns="" id="{78893364-34D1-4DA4-8D05-2F485878D329}"/>
              </a:ext>
            </a:extLst>
          </p:cNvPr>
          <p:cNvGrpSpPr/>
          <p:nvPr/>
        </p:nvGrpSpPr>
        <p:grpSpPr>
          <a:xfrm>
            <a:off x="7868767" y="1474861"/>
            <a:ext cx="3882047" cy="4671310"/>
            <a:chOff x="7868767" y="1550277"/>
            <a:chExt cx="3376407" cy="4671310"/>
          </a:xfrm>
        </p:grpSpPr>
        <p:sp>
          <p:nvSpPr>
            <p:cNvPr id="22" name="Rectangle 21"/>
            <p:cNvSpPr/>
            <p:nvPr/>
          </p:nvSpPr>
          <p:spPr>
            <a:xfrm>
              <a:off x="7868767" y="4715283"/>
              <a:ext cx="3376407" cy="150630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p:cNvSpPr/>
            <p:nvPr/>
          </p:nvSpPr>
          <p:spPr>
            <a:xfrm>
              <a:off x="7868767" y="3132780"/>
              <a:ext cx="3376407" cy="150630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p:cNvSpPr/>
            <p:nvPr/>
          </p:nvSpPr>
          <p:spPr>
            <a:xfrm>
              <a:off x="7868767" y="1550277"/>
              <a:ext cx="3376407" cy="150630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4" name="Picture 13"/>
            <p:cNvPicPr>
              <a:picLocks noChangeAspect="1"/>
            </p:cNvPicPr>
            <p:nvPr/>
          </p:nvPicPr>
          <p:blipFill>
            <a:blip r:embed="rId4" cstate="print"/>
            <a:stretch>
              <a:fillRect/>
            </a:stretch>
          </p:blipFill>
          <p:spPr>
            <a:xfrm>
              <a:off x="7944966" y="1629677"/>
              <a:ext cx="3208167" cy="1398086"/>
            </a:xfrm>
            <a:prstGeom prst="rect">
              <a:avLst/>
            </a:prstGeom>
          </p:spPr>
        </p:pic>
        <p:pic>
          <p:nvPicPr>
            <p:cNvPr id="15" name="Picture 14"/>
            <p:cNvPicPr>
              <a:picLocks noChangeAspect="1"/>
            </p:cNvPicPr>
            <p:nvPr/>
          </p:nvPicPr>
          <p:blipFill>
            <a:blip r:embed="rId5"/>
            <a:stretch>
              <a:fillRect/>
            </a:stretch>
          </p:blipFill>
          <p:spPr>
            <a:xfrm>
              <a:off x="7944966" y="3192732"/>
              <a:ext cx="3208167" cy="1398086"/>
            </a:xfrm>
            <a:prstGeom prst="rect">
              <a:avLst/>
            </a:prstGeom>
          </p:spPr>
        </p:pic>
        <p:pic>
          <p:nvPicPr>
            <p:cNvPr id="19" name="Picture 18"/>
            <p:cNvPicPr>
              <a:picLocks noChangeAspect="1"/>
            </p:cNvPicPr>
            <p:nvPr/>
          </p:nvPicPr>
          <p:blipFill>
            <a:blip r:embed="rId6" cstate="print"/>
            <a:stretch>
              <a:fillRect/>
            </a:stretch>
          </p:blipFill>
          <p:spPr>
            <a:xfrm>
              <a:off x="7950171" y="4786683"/>
              <a:ext cx="2233563" cy="1363857"/>
            </a:xfrm>
            <a:prstGeom prst="rect">
              <a:avLst/>
            </a:prstGeom>
          </p:spPr>
        </p:pic>
        <p:sp>
          <p:nvSpPr>
            <p:cNvPr id="10" name="Rectangle 9">
              <a:extLst>
                <a:ext uri="{FF2B5EF4-FFF2-40B4-BE49-F238E27FC236}">
                  <a16:creationId xmlns:a16="http://schemas.microsoft.com/office/drawing/2014/main" xmlns="" id="{8D67BD2A-95EC-4F57-8D1E-0AB0BF079D5B}"/>
                </a:ext>
              </a:extLst>
            </p:cNvPr>
            <p:cNvSpPr/>
            <p:nvPr/>
          </p:nvSpPr>
          <p:spPr bwMode="auto">
            <a:xfrm>
              <a:off x="8232889" y="2579799"/>
              <a:ext cx="657842" cy="190774"/>
            </a:xfrm>
            <a:prstGeom prst="rect">
              <a:avLst/>
            </a:prstGeom>
            <a:solidFill>
              <a:srgbClr val="1D1DFF"/>
            </a:solidFill>
            <a:ln>
              <a:noFill/>
            </a:ln>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charset="0"/>
              </a:endParaRPr>
            </a:p>
          </p:txBody>
        </p:sp>
        <p:sp>
          <p:nvSpPr>
            <p:cNvPr id="28" name="TextBox 27">
              <a:extLst>
                <a:ext uri="{FF2B5EF4-FFF2-40B4-BE49-F238E27FC236}">
                  <a16:creationId xmlns:a16="http://schemas.microsoft.com/office/drawing/2014/main" xmlns="" id="{C6429CB3-3649-47A9-80C9-5C881F010FE4}"/>
                </a:ext>
              </a:extLst>
            </p:cNvPr>
            <p:cNvSpPr txBox="1"/>
            <p:nvPr/>
          </p:nvSpPr>
          <p:spPr>
            <a:xfrm>
              <a:off x="7993303" y="2535970"/>
              <a:ext cx="973343"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Oxaliplatin</a:t>
              </a:r>
            </a:p>
          </p:txBody>
        </p:sp>
        <p:sp>
          <p:nvSpPr>
            <p:cNvPr id="30" name="Rectangle 29">
              <a:extLst>
                <a:ext uri="{FF2B5EF4-FFF2-40B4-BE49-F238E27FC236}">
                  <a16:creationId xmlns:a16="http://schemas.microsoft.com/office/drawing/2014/main" xmlns="" id="{4B4DF872-9AEA-41C5-8F0A-9B50DA78409E}"/>
                </a:ext>
              </a:extLst>
            </p:cNvPr>
            <p:cNvSpPr/>
            <p:nvPr/>
          </p:nvSpPr>
          <p:spPr bwMode="auto">
            <a:xfrm>
              <a:off x="10318270" y="1889590"/>
              <a:ext cx="657842" cy="190774"/>
            </a:xfrm>
            <a:prstGeom prst="rect">
              <a:avLst/>
            </a:prstGeom>
            <a:solidFill>
              <a:srgbClr val="3F3FFF"/>
            </a:solidFill>
            <a:ln>
              <a:noFill/>
            </a:ln>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charset="0"/>
              </a:endParaRPr>
            </a:p>
          </p:txBody>
        </p:sp>
        <p:sp>
          <p:nvSpPr>
            <p:cNvPr id="29" name="TextBox 28">
              <a:extLst>
                <a:ext uri="{FF2B5EF4-FFF2-40B4-BE49-F238E27FC236}">
                  <a16:creationId xmlns:a16="http://schemas.microsoft.com/office/drawing/2014/main" xmlns="" id="{EEE7E6AA-9DE9-4FA8-9C77-B8FADC1909CE}"/>
                </a:ext>
              </a:extLst>
            </p:cNvPr>
            <p:cNvSpPr txBox="1"/>
            <p:nvPr/>
          </p:nvSpPr>
          <p:spPr>
            <a:xfrm>
              <a:off x="10221398" y="1817035"/>
              <a:ext cx="920445"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Irinotecan</a:t>
              </a:r>
            </a:p>
          </p:txBody>
        </p:sp>
        <p:sp>
          <p:nvSpPr>
            <p:cNvPr id="11" name="Rectangle 10">
              <a:extLst>
                <a:ext uri="{FF2B5EF4-FFF2-40B4-BE49-F238E27FC236}">
                  <a16:creationId xmlns:a16="http://schemas.microsoft.com/office/drawing/2014/main" xmlns="" id="{132D17BC-9ACA-4D99-BC4D-28176A0ECBB8}"/>
                </a:ext>
              </a:extLst>
            </p:cNvPr>
            <p:cNvSpPr/>
            <p:nvPr/>
          </p:nvSpPr>
          <p:spPr bwMode="auto">
            <a:xfrm>
              <a:off x="9232809" y="2579799"/>
              <a:ext cx="794277" cy="173282"/>
            </a:xfrm>
            <a:prstGeom prst="rect">
              <a:avLst/>
            </a:prstGeom>
            <a:solidFill>
              <a:srgbClr val="FFC805"/>
            </a:solidFill>
            <a:ln>
              <a:noFill/>
            </a:ln>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charset="0"/>
              </a:endParaRPr>
            </a:p>
          </p:txBody>
        </p:sp>
        <p:sp>
          <p:nvSpPr>
            <p:cNvPr id="31" name="TextBox 30">
              <a:extLst>
                <a:ext uri="{FF2B5EF4-FFF2-40B4-BE49-F238E27FC236}">
                  <a16:creationId xmlns:a16="http://schemas.microsoft.com/office/drawing/2014/main" xmlns="" id="{2A34AEDE-FA1B-48B7-B1DC-A7E7B66364DC}"/>
                </a:ext>
              </a:extLst>
            </p:cNvPr>
            <p:cNvSpPr txBox="1"/>
            <p:nvPr/>
          </p:nvSpPr>
          <p:spPr>
            <a:xfrm>
              <a:off x="9035508" y="2550688"/>
              <a:ext cx="1165704"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3E">
                      <a:lumMod val="75000"/>
                      <a:lumOff val="25000"/>
                    </a:srgbClr>
                  </a:solidFill>
                  <a:effectLst/>
                  <a:uLnTx/>
                  <a:uFillTx/>
                  <a:latin typeface="Arial"/>
                  <a:ea typeface="+mn-ea"/>
                  <a:cs typeface="Arial" panose="020B0604020202020204" pitchFamily="34" charset="0"/>
                </a:rPr>
                <a:t>Bevacizumab</a:t>
              </a:r>
            </a:p>
          </p:txBody>
        </p:sp>
        <p:sp>
          <p:nvSpPr>
            <p:cNvPr id="33" name="Rectangle 32">
              <a:extLst>
                <a:ext uri="{FF2B5EF4-FFF2-40B4-BE49-F238E27FC236}">
                  <a16:creationId xmlns:a16="http://schemas.microsoft.com/office/drawing/2014/main" xmlns="" id="{767802E6-D170-41FB-9FC0-A83090F5EC30}"/>
                </a:ext>
              </a:extLst>
            </p:cNvPr>
            <p:cNvSpPr/>
            <p:nvPr/>
          </p:nvSpPr>
          <p:spPr bwMode="auto">
            <a:xfrm>
              <a:off x="8315119" y="1888461"/>
              <a:ext cx="309186" cy="176728"/>
            </a:xfrm>
            <a:prstGeom prst="rect">
              <a:avLst/>
            </a:prstGeom>
            <a:gradFill>
              <a:gsLst>
                <a:gs pos="0">
                  <a:srgbClr val="EFEFEF"/>
                </a:gs>
                <a:gs pos="100000">
                  <a:srgbClr val="D9D9D9"/>
                </a:gs>
              </a:gsLst>
              <a:lin ang="5400000" scaled="1"/>
            </a:gradFill>
            <a:ln>
              <a:noFill/>
            </a:ln>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charset="0"/>
              </a:endParaRPr>
            </a:p>
          </p:txBody>
        </p:sp>
        <p:sp>
          <p:nvSpPr>
            <p:cNvPr id="32" name="TextBox 31">
              <a:extLst>
                <a:ext uri="{FF2B5EF4-FFF2-40B4-BE49-F238E27FC236}">
                  <a16:creationId xmlns:a16="http://schemas.microsoft.com/office/drawing/2014/main" xmlns="" id="{F3D0A51C-4303-4692-BF63-29ABB44BDF52}"/>
                </a:ext>
              </a:extLst>
            </p:cNvPr>
            <p:cNvSpPr txBox="1"/>
            <p:nvPr/>
          </p:nvSpPr>
          <p:spPr>
            <a:xfrm>
              <a:off x="8222677" y="1832423"/>
              <a:ext cx="526106"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3E">
                      <a:lumMod val="75000"/>
                      <a:lumOff val="25000"/>
                    </a:srgbClr>
                  </a:solidFill>
                  <a:effectLst/>
                  <a:uLnTx/>
                  <a:uFillTx/>
                  <a:latin typeface="Arial"/>
                  <a:ea typeface="+mn-ea"/>
                  <a:cs typeface="Arial" panose="020B0604020202020204" pitchFamily="34" charset="0"/>
                </a:rPr>
                <a:t>5-FU</a:t>
              </a:r>
            </a:p>
          </p:txBody>
        </p:sp>
        <p:sp>
          <p:nvSpPr>
            <p:cNvPr id="34" name="Rectangle 33">
              <a:extLst>
                <a:ext uri="{FF2B5EF4-FFF2-40B4-BE49-F238E27FC236}">
                  <a16:creationId xmlns:a16="http://schemas.microsoft.com/office/drawing/2014/main" xmlns="" id="{BC6310AC-4659-44C2-A6EC-339B64996635}"/>
                </a:ext>
              </a:extLst>
            </p:cNvPr>
            <p:cNvSpPr/>
            <p:nvPr/>
          </p:nvSpPr>
          <p:spPr bwMode="auto">
            <a:xfrm>
              <a:off x="8315119" y="3464427"/>
              <a:ext cx="309186" cy="176728"/>
            </a:xfrm>
            <a:prstGeom prst="rect">
              <a:avLst/>
            </a:prstGeom>
            <a:gradFill>
              <a:gsLst>
                <a:gs pos="0">
                  <a:srgbClr val="EFEFEF"/>
                </a:gs>
                <a:gs pos="100000">
                  <a:srgbClr val="D9D9D9"/>
                </a:gs>
              </a:gsLst>
              <a:lin ang="5400000" scaled="1"/>
            </a:gradFill>
            <a:ln>
              <a:noFill/>
            </a:ln>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charset="0"/>
              </a:endParaRPr>
            </a:p>
          </p:txBody>
        </p:sp>
        <p:sp>
          <p:nvSpPr>
            <p:cNvPr id="35" name="TextBox 34">
              <a:extLst>
                <a:ext uri="{FF2B5EF4-FFF2-40B4-BE49-F238E27FC236}">
                  <a16:creationId xmlns:a16="http://schemas.microsoft.com/office/drawing/2014/main" xmlns="" id="{446F9627-BFF6-4828-894D-68CF093398D5}"/>
                </a:ext>
              </a:extLst>
            </p:cNvPr>
            <p:cNvSpPr txBox="1"/>
            <p:nvPr/>
          </p:nvSpPr>
          <p:spPr>
            <a:xfrm>
              <a:off x="8222677" y="3408389"/>
              <a:ext cx="526106"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3E">
                      <a:lumMod val="75000"/>
                      <a:lumOff val="25000"/>
                    </a:srgbClr>
                  </a:solidFill>
                  <a:effectLst/>
                  <a:uLnTx/>
                  <a:uFillTx/>
                  <a:latin typeface="Arial"/>
                  <a:ea typeface="+mn-ea"/>
                  <a:cs typeface="Arial" panose="020B0604020202020204" pitchFamily="34" charset="0"/>
                </a:rPr>
                <a:t>5-FU</a:t>
              </a:r>
            </a:p>
          </p:txBody>
        </p:sp>
        <p:sp>
          <p:nvSpPr>
            <p:cNvPr id="36" name="Rectangle 35">
              <a:extLst>
                <a:ext uri="{FF2B5EF4-FFF2-40B4-BE49-F238E27FC236}">
                  <a16:creationId xmlns:a16="http://schemas.microsoft.com/office/drawing/2014/main" xmlns="" id="{6BC5783E-22F3-4A97-8BE1-06C331346FF4}"/>
                </a:ext>
              </a:extLst>
            </p:cNvPr>
            <p:cNvSpPr/>
            <p:nvPr/>
          </p:nvSpPr>
          <p:spPr bwMode="auto">
            <a:xfrm>
              <a:off x="8232889" y="4139568"/>
              <a:ext cx="657842" cy="190774"/>
            </a:xfrm>
            <a:prstGeom prst="rect">
              <a:avLst/>
            </a:prstGeom>
            <a:solidFill>
              <a:srgbClr val="1D1DFF"/>
            </a:solidFill>
            <a:ln>
              <a:noFill/>
            </a:ln>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charset="0"/>
              </a:endParaRPr>
            </a:p>
          </p:txBody>
        </p:sp>
        <p:sp>
          <p:nvSpPr>
            <p:cNvPr id="37" name="TextBox 36">
              <a:extLst>
                <a:ext uri="{FF2B5EF4-FFF2-40B4-BE49-F238E27FC236}">
                  <a16:creationId xmlns:a16="http://schemas.microsoft.com/office/drawing/2014/main" xmlns="" id="{1ECBBF1C-60B8-4833-964B-3EDB29070566}"/>
                </a:ext>
              </a:extLst>
            </p:cNvPr>
            <p:cNvSpPr txBox="1"/>
            <p:nvPr/>
          </p:nvSpPr>
          <p:spPr>
            <a:xfrm>
              <a:off x="7993303" y="4095739"/>
              <a:ext cx="973343"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Oxaliplatin</a:t>
              </a:r>
            </a:p>
          </p:txBody>
        </p:sp>
        <p:sp>
          <p:nvSpPr>
            <p:cNvPr id="38" name="Rectangle 37">
              <a:extLst>
                <a:ext uri="{FF2B5EF4-FFF2-40B4-BE49-F238E27FC236}">
                  <a16:creationId xmlns:a16="http://schemas.microsoft.com/office/drawing/2014/main" xmlns="" id="{CB5E1CE4-17E6-437B-9441-EB2FBBED6674}"/>
                </a:ext>
              </a:extLst>
            </p:cNvPr>
            <p:cNvSpPr/>
            <p:nvPr/>
          </p:nvSpPr>
          <p:spPr bwMode="auto">
            <a:xfrm>
              <a:off x="9192405" y="5696700"/>
              <a:ext cx="794277" cy="173282"/>
            </a:xfrm>
            <a:prstGeom prst="rect">
              <a:avLst/>
            </a:prstGeom>
            <a:solidFill>
              <a:srgbClr val="FFC805"/>
            </a:solidFill>
            <a:ln>
              <a:noFill/>
            </a:ln>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charset="0"/>
              </a:endParaRPr>
            </a:p>
          </p:txBody>
        </p:sp>
        <p:sp>
          <p:nvSpPr>
            <p:cNvPr id="39" name="TextBox 38">
              <a:extLst>
                <a:ext uri="{FF2B5EF4-FFF2-40B4-BE49-F238E27FC236}">
                  <a16:creationId xmlns:a16="http://schemas.microsoft.com/office/drawing/2014/main" xmlns="" id="{3BCAB093-AD64-4502-AE60-B4F2CE25B281}"/>
                </a:ext>
              </a:extLst>
            </p:cNvPr>
            <p:cNvSpPr txBox="1"/>
            <p:nvPr/>
          </p:nvSpPr>
          <p:spPr>
            <a:xfrm>
              <a:off x="8995103" y="5667589"/>
              <a:ext cx="1165704"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3E">
                      <a:lumMod val="75000"/>
                      <a:lumOff val="25000"/>
                    </a:srgbClr>
                  </a:solidFill>
                  <a:effectLst/>
                  <a:uLnTx/>
                  <a:uFillTx/>
                  <a:latin typeface="Arial"/>
                  <a:ea typeface="+mn-ea"/>
                  <a:cs typeface="Arial" panose="020B0604020202020204" pitchFamily="34" charset="0"/>
                </a:rPr>
                <a:t>Bevacizumab</a:t>
              </a:r>
            </a:p>
          </p:txBody>
        </p:sp>
        <p:sp>
          <p:nvSpPr>
            <p:cNvPr id="40" name="Rectangle 39">
              <a:extLst>
                <a:ext uri="{FF2B5EF4-FFF2-40B4-BE49-F238E27FC236}">
                  <a16:creationId xmlns:a16="http://schemas.microsoft.com/office/drawing/2014/main" xmlns="" id="{1A377C5E-4004-447B-A323-020D2C57E1B3}"/>
                </a:ext>
              </a:extLst>
            </p:cNvPr>
            <p:cNvSpPr/>
            <p:nvPr/>
          </p:nvSpPr>
          <p:spPr bwMode="auto">
            <a:xfrm>
              <a:off x="8232889" y="5718289"/>
              <a:ext cx="657842" cy="190774"/>
            </a:xfrm>
            <a:prstGeom prst="rect">
              <a:avLst/>
            </a:prstGeom>
            <a:solidFill>
              <a:srgbClr val="1D1DFF"/>
            </a:solidFill>
            <a:ln>
              <a:noFill/>
            </a:ln>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charset="0"/>
              </a:endParaRPr>
            </a:p>
          </p:txBody>
        </p:sp>
        <p:sp>
          <p:nvSpPr>
            <p:cNvPr id="41" name="TextBox 40">
              <a:extLst>
                <a:ext uri="{FF2B5EF4-FFF2-40B4-BE49-F238E27FC236}">
                  <a16:creationId xmlns:a16="http://schemas.microsoft.com/office/drawing/2014/main" xmlns="" id="{A0E13C61-6A45-4907-BE64-3620340F37E5}"/>
                </a:ext>
              </a:extLst>
            </p:cNvPr>
            <p:cNvSpPr txBox="1"/>
            <p:nvPr/>
          </p:nvSpPr>
          <p:spPr>
            <a:xfrm>
              <a:off x="7993303" y="5674460"/>
              <a:ext cx="973343"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Oxaliplatin</a:t>
              </a:r>
            </a:p>
          </p:txBody>
        </p:sp>
        <p:sp>
          <p:nvSpPr>
            <p:cNvPr id="43" name="Rectangle 42">
              <a:extLst>
                <a:ext uri="{FF2B5EF4-FFF2-40B4-BE49-F238E27FC236}">
                  <a16:creationId xmlns:a16="http://schemas.microsoft.com/office/drawing/2014/main" xmlns="" id="{A6E90C63-4A1B-42E7-A5D3-17661BEA0695}"/>
                </a:ext>
              </a:extLst>
            </p:cNvPr>
            <p:cNvSpPr/>
            <p:nvPr/>
          </p:nvSpPr>
          <p:spPr bwMode="auto">
            <a:xfrm>
              <a:off x="10318270" y="4139568"/>
              <a:ext cx="700712" cy="190774"/>
            </a:xfrm>
            <a:prstGeom prst="rect">
              <a:avLst/>
            </a:prstGeom>
            <a:solidFill>
              <a:srgbClr val="046917"/>
            </a:solidFill>
            <a:ln>
              <a:noFill/>
            </a:ln>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charset="0"/>
              </a:endParaRPr>
            </a:p>
          </p:txBody>
        </p:sp>
        <p:sp>
          <p:nvSpPr>
            <p:cNvPr id="42" name="TextBox 41">
              <a:extLst>
                <a:ext uri="{FF2B5EF4-FFF2-40B4-BE49-F238E27FC236}">
                  <a16:creationId xmlns:a16="http://schemas.microsoft.com/office/drawing/2014/main" xmlns="" id="{B97BFBC8-7C5D-4685-8415-763ED25B5AC3}"/>
                </a:ext>
              </a:extLst>
            </p:cNvPr>
            <p:cNvSpPr txBox="1"/>
            <p:nvPr/>
          </p:nvSpPr>
          <p:spPr>
            <a:xfrm>
              <a:off x="10198107" y="4106571"/>
              <a:ext cx="970138"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Cetuximab</a:t>
              </a:r>
            </a:p>
          </p:txBody>
        </p:sp>
        <p:sp>
          <p:nvSpPr>
            <p:cNvPr id="45" name="Rectangle 44">
              <a:extLst>
                <a:ext uri="{FF2B5EF4-FFF2-40B4-BE49-F238E27FC236}">
                  <a16:creationId xmlns:a16="http://schemas.microsoft.com/office/drawing/2014/main" xmlns="" id="{357623C3-E0B3-4856-9A68-1555BC852186}"/>
                </a:ext>
              </a:extLst>
            </p:cNvPr>
            <p:cNvSpPr/>
            <p:nvPr/>
          </p:nvSpPr>
          <p:spPr bwMode="auto">
            <a:xfrm>
              <a:off x="9232809" y="5049435"/>
              <a:ext cx="753873" cy="160014"/>
            </a:xfrm>
            <a:prstGeom prst="rect">
              <a:avLst/>
            </a:prstGeom>
            <a:solidFill>
              <a:srgbClr val="5B84FF"/>
            </a:solidFill>
            <a:ln>
              <a:noFill/>
            </a:ln>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charset="0"/>
              </a:endParaRPr>
            </a:p>
          </p:txBody>
        </p:sp>
        <p:sp>
          <p:nvSpPr>
            <p:cNvPr id="44" name="TextBox 43">
              <a:extLst>
                <a:ext uri="{FF2B5EF4-FFF2-40B4-BE49-F238E27FC236}">
                  <a16:creationId xmlns:a16="http://schemas.microsoft.com/office/drawing/2014/main" xmlns="" id="{ADB2B025-12F3-469D-B345-391D942E3FF2}"/>
                </a:ext>
              </a:extLst>
            </p:cNvPr>
            <p:cNvSpPr txBox="1"/>
            <p:nvPr/>
          </p:nvSpPr>
          <p:spPr>
            <a:xfrm>
              <a:off x="9001966" y="4990942"/>
              <a:ext cx="114165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Capecitabine</a:t>
              </a:r>
            </a:p>
          </p:txBody>
        </p:sp>
      </p:grpSp>
    </p:spTree>
    <p:extLst>
      <p:ext uri="{BB962C8B-B14F-4D97-AF65-F5344CB8AC3E}">
        <p14:creationId xmlns:p14="http://schemas.microsoft.com/office/powerpoint/2010/main" xmlns="" val="209933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p:spPr>
        <p:txBody>
          <a:bodyPr/>
          <a:lstStyle/>
          <a:p>
            <a:r>
              <a:rPr lang="en-US" dirty="0"/>
              <a:t>Proportional Impact on Magnitude of OS Benefit Achieved Across Lines of Therapy</a:t>
            </a:r>
          </a:p>
        </p:txBody>
      </p:sp>
      <p:sp>
        <p:nvSpPr>
          <p:cNvPr id="58" name="TextBox 57"/>
          <p:cNvSpPr txBox="1"/>
          <p:nvPr/>
        </p:nvSpPr>
        <p:spPr>
          <a:xfrm>
            <a:off x="5943402" y="5959014"/>
            <a:ext cx="1351652"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HR for OS </a:t>
            </a:r>
          </a:p>
        </p:txBody>
      </p:sp>
      <p:sp>
        <p:nvSpPr>
          <p:cNvPr id="7" name="TextBox 6"/>
          <p:cNvSpPr txBox="1"/>
          <p:nvPr/>
        </p:nvSpPr>
        <p:spPr>
          <a:xfrm>
            <a:off x="8904143" y="1346545"/>
            <a:ext cx="1766830" cy="52322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Median 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Improvement, Mos</a:t>
            </a:r>
          </a:p>
        </p:txBody>
      </p:sp>
      <p:sp>
        <p:nvSpPr>
          <p:cNvPr id="73" name="Text Box 11"/>
          <p:cNvSpPr txBox="1">
            <a:spLocks noChangeArrowheads="1"/>
          </p:cNvSpPr>
          <p:nvPr/>
        </p:nvSpPr>
        <p:spPr bwMode="auto">
          <a:xfrm>
            <a:off x="414339" y="6354962"/>
            <a:ext cx="80105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CDCDCF"/>
                </a:solidFill>
                <a:effectLst/>
                <a:uLnTx/>
                <a:uFillTx/>
                <a:latin typeface="Arial" panose="020B0604020202020204" pitchFamily="34" charset="0"/>
                <a:ea typeface="+mn-ea"/>
                <a:cs typeface="Arial" panose="020B0604020202020204" pitchFamily="34" charset="0"/>
              </a:rPr>
              <a:t>References in slidenotes.</a:t>
            </a:r>
          </a:p>
        </p:txBody>
      </p:sp>
      <p:sp>
        <p:nvSpPr>
          <p:cNvPr id="9" name="Rectangle 8"/>
          <p:cNvSpPr/>
          <p:nvPr/>
        </p:nvSpPr>
        <p:spPr>
          <a:xfrm>
            <a:off x="632918" y="5857880"/>
            <a:ext cx="3746254"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*KRAS WT subset; </a:t>
            </a:r>
            <a:r>
              <a:rPr kumimoji="0" lang="en-US" altLang="en-US" sz="14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P</a:t>
            </a:r>
            <a:r>
              <a:rPr kumimoji="0" lang="en-US" alt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 significant.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30000" noProof="0" dirty="0">
                <a:ln>
                  <a:noFill/>
                </a:ln>
                <a:solidFill>
                  <a:srgbClr val="FFFFFF"/>
                </a:solidFill>
                <a:effectLst/>
                <a:uLnTx/>
                <a:uFillTx/>
                <a:latin typeface="Arial"/>
                <a:ea typeface="+mn-ea"/>
                <a:cs typeface="Arial" panose="020B0604020202020204" pitchFamily="34" charset="0"/>
              </a:rPr>
              <a:t>†</a:t>
            </a:r>
            <a:r>
              <a:rPr kumimoji="0" lang="en-US" alt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KRAS WT subset; </a:t>
            </a:r>
            <a:r>
              <a:rPr kumimoji="0" lang="en-US" altLang="en-US" sz="1400" b="0"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P</a:t>
            </a:r>
            <a:r>
              <a:rPr kumimoji="0" lang="en-US" alt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 not significant.</a:t>
            </a:r>
          </a:p>
        </p:txBody>
      </p:sp>
      <p:sp>
        <p:nvSpPr>
          <p:cNvPr id="53" name="CasellaDiTesto 90"/>
          <p:cNvSpPr txBox="1">
            <a:spLocks noChangeArrowheads="1"/>
          </p:cNvSpPr>
          <p:nvPr/>
        </p:nvSpPr>
        <p:spPr bwMode="auto">
          <a:xfrm>
            <a:off x="1302576" y="2595582"/>
            <a:ext cx="3477182" cy="309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FOLFOX/XELOX ± bevacizumab</a:t>
            </a:r>
            <a:r>
              <a:rPr kumimoji="0" lang="en-GB" sz="1600" b="1" i="0" u="none" strike="noStrike" kern="1200" cap="none" spc="0" normalizeH="0" baseline="30000" noProof="0" dirty="0">
                <a:ln>
                  <a:noFill/>
                </a:ln>
                <a:solidFill>
                  <a:srgbClr val="FFFFFF"/>
                </a:solidFill>
                <a:effectLst/>
                <a:uLnTx/>
                <a:uFillTx/>
                <a:latin typeface="Arial" pitchFamily="34" charset="0"/>
                <a:ea typeface="+mn-ea"/>
                <a:cs typeface="Arial" pitchFamily="34" charset="0"/>
              </a:rPr>
              <a:t>[3]</a:t>
            </a:r>
          </a:p>
        </p:txBody>
      </p:sp>
      <p:sp>
        <p:nvSpPr>
          <p:cNvPr id="61" name="CasellaDiTesto 90"/>
          <p:cNvSpPr txBox="1">
            <a:spLocks noChangeArrowheads="1"/>
          </p:cNvSpPr>
          <p:nvPr/>
        </p:nvSpPr>
        <p:spPr bwMode="auto">
          <a:xfrm>
            <a:off x="2275232" y="1822956"/>
            <a:ext cx="2504526" cy="309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1" u="none" strike="noStrike" kern="1200" cap="none" spc="0" normalizeH="0" baseline="0" noProof="0" dirty="0">
                <a:ln>
                  <a:noFill/>
                </a:ln>
                <a:solidFill>
                  <a:srgbClr val="FFFFFF"/>
                </a:solidFill>
                <a:effectLst/>
                <a:uLnTx/>
                <a:uFillTx/>
                <a:latin typeface="Arial" pitchFamily="34" charset="0"/>
                <a:ea typeface="+mn-ea"/>
                <a:cs typeface="Arial" pitchFamily="34" charset="0"/>
              </a:rPr>
              <a:t> </a:t>
            </a: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FOLFIRI</a:t>
            </a:r>
            <a:r>
              <a:rPr kumimoji="0" lang="en-GB" sz="1600" b="1" i="1" u="none" strike="noStrike" kern="1200" cap="none" spc="0" normalizeH="0" baseline="0" noProof="0" dirty="0">
                <a:ln>
                  <a:noFill/>
                </a:ln>
                <a:solidFill>
                  <a:srgbClr val="FFFFFF"/>
                </a:solidFill>
                <a:effectLst/>
                <a:uLnTx/>
                <a:uFillTx/>
                <a:latin typeface="Arial" pitchFamily="34" charset="0"/>
                <a:ea typeface="+mn-ea"/>
                <a:cs typeface="Arial" pitchFamily="34" charset="0"/>
              </a:rPr>
              <a:t> ± </a:t>
            </a: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cetuximab</a:t>
            </a:r>
            <a:r>
              <a:rPr kumimoji="0" lang="en-GB" sz="1600" b="1" i="0" u="none" strike="noStrike" kern="1200" cap="none" spc="0" normalizeH="0" baseline="30000" noProof="0" dirty="0">
                <a:ln>
                  <a:noFill/>
                </a:ln>
                <a:solidFill>
                  <a:srgbClr val="FFFFFF"/>
                </a:solidFill>
                <a:effectLst/>
                <a:uLnTx/>
                <a:uFillTx/>
                <a:latin typeface="Arial" pitchFamily="34" charset="0"/>
                <a:ea typeface="+mn-ea"/>
                <a:cs typeface="Arial" pitchFamily="34" charset="0"/>
              </a:rPr>
              <a:t>[1]</a:t>
            </a:r>
          </a:p>
        </p:txBody>
      </p:sp>
      <p:sp>
        <p:nvSpPr>
          <p:cNvPr id="62" name="CasellaDiTesto 90"/>
          <p:cNvSpPr txBox="1">
            <a:spLocks noChangeArrowheads="1"/>
          </p:cNvSpPr>
          <p:nvPr/>
        </p:nvSpPr>
        <p:spPr bwMode="auto">
          <a:xfrm>
            <a:off x="2107814" y="3001078"/>
            <a:ext cx="2671945" cy="309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FOLFOX ± bevacizumab</a:t>
            </a:r>
            <a:r>
              <a:rPr kumimoji="0" lang="en-GB" sz="1600" b="1" i="0" u="none" strike="noStrike" kern="1200" cap="none" spc="0" normalizeH="0" baseline="30000" noProof="0" dirty="0">
                <a:ln>
                  <a:noFill/>
                </a:ln>
                <a:solidFill>
                  <a:srgbClr val="FFFFFF"/>
                </a:solidFill>
                <a:effectLst/>
                <a:uLnTx/>
                <a:uFillTx/>
                <a:latin typeface="Arial" pitchFamily="34" charset="0"/>
                <a:ea typeface="+mn-ea"/>
                <a:cs typeface="Arial" pitchFamily="34" charset="0"/>
              </a:rPr>
              <a:t>[4]</a:t>
            </a:r>
          </a:p>
        </p:txBody>
      </p:sp>
      <p:sp>
        <p:nvSpPr>
          <p:cNvPr id="63" name="CasellaDiTesto 90"/>
          <p:cNvSpPr txBox="1">
            <a:spLocks noChangeArrowheads="1"/>
          </p:cNvSpPr>
          <p:nvPr/>
        </p:nvSpPr>
        <p:spPr bwMode="auto">
          <a:xfrm>
            <a:off x="1703558" y="2204371"/>
            <a:ext cx="3076200" cy="309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FOLFOX4 ± panitumumab</a:t>
            </a:r>
            <a:r>
              <a:rPr kumimoji="0" lang="en-GB" sz="1600" b="1" i="0" u="none" strike="noStrike" kern="1200" cap="none" spc="0" normalizeH="0" baseline="30000" noProof="0" dirty="0">
                <a:ln>
                  <a:noFill/>
                </a:ln>
                <a:solidFill>
                  <a:srgbClr val="FFFFFF"/>
                </a:solidFill>
                <a:effectLst/>
                <a:uLnTx/>
                <a:uFillTx/>
                <a:latin typeface="Arial" pitchFamily="34" charset="0"/>
                <a:ea typeface="+mn-ea"/>
                <a:cs typeface="Arial" pitchFamily="34" charset="0"/>
              </a:rPr>
              <a:t>[2]</a:t>
            </a:r>
          </a:p>
        </p:txBody>
      </p:sp>
      <p:sp>
        <p:nvSpPr>
          <p:cNvPr id="64" name="CasellaDiTesto 90"/>
          <p:cNvSpPr txBox="1">
            <a:spLocks noChangeArrowheads="1"/>
          </p:cNvSpPr>
          <p:nvPr/>
        </p:nvSpPr>
        <p:spPr bwMode="auto">
          <a:xfrm>
            <a:off x="1603366" y="4182910"/>
            <a:ext cx="317639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CT ± continued bevacizumab</a:t>
            </a:r>
            <a:r>
              <a:rPr kumimoji="0" lang="en-GB" sz="1600" b="1" i="0" u="none" strike="noStrike" kern="1200" cap="none" spc="0" normalizeH="0" baseline="30000" noProof="0" dirty="0">
                <a:ln>
                  <a:noFill/>
                </a:ln>
                <a:solidFill>
                  <a:srgbClr val="FFFFFF"/>
                </a:solidFill>
                <a:effectLst/>
                <a:uLnTx/>
                <a:uFillTx/>
                <a:latin typeface="Arial" pitchFamily="34" charset="0"/>
                <a:ea typeface="+mn-ea"/>
                <a:cs typeface="Arial" pitchFamily="34" charset="0"/>
              </a:rPr>
              <a:t>[7]</a:t>
            </a:r>
          </a:p>
        </p:txBody>
      </p:sp>
      <p:sp>
        <p:nvSpPr>
          <p:cNvPr id="65" name="CasellaDiTesto 90"/>
          <p:cNvSpPr txBox="1">
            <a:spLocks noChangeArrowheads="1"/>
          </p:cNvSpPr>
          <p:nvPr/>
        </p:nvSpPr>
        <p:spPr bwMode="auto">
          <a:xfrm>
            <a:off x="2275232" y="4568275"/>
            <a:ext cx="250452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FOLFIRI ± aflibercept</a:t>
            </a:r>
            <a:r>
              <a:rPr kumimoji="0" lang="en-GB" sz="1600" b="1" i="0" u="none" strike="noStrike" kern="1200" cap="none" spc="0" normalizeH="0" baseline="30000" noProof="0" dirty="0">
                <a:ln>
                  <a:noFill/>
                </a:ln>
                <a:solidFill>
                  <a:srgbClr val="FFFFFF"/>
                </a:solidFill>
                <a:effectLst/>
                <a:uLnTx/>
                <a:uFillTx/>
                <a:latin typeface="Arial" pitchFamily="34" charset="0"/>
                <a:ea typeface="+mn-ea"/>
                <a:cs typeface="Arial" pitchFamily="34" charset="0"/>
              </a:rPr>
              <a:t>[8]</a:t>
            </a:r>
          </a:p>
        </p:txBody>
      </p:sp>
      <p:sp>
        <p:nvSpPr>
          <p:cNvPr id="66" name="CasellaDiTesto 90"/>
          <p:cNvSpPr txBox="1">
            <a:spLocks noChangeArrowheads="1"/>
          </p:cNvSpPr>
          <p:nvPr/>
        </p:nvSpPr>
        <p:spPr bwMode="auto">
          <a:xfrm>
            <a:off x="1993915" y="4962020"/>
            <a:ext cx="27858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Regorafenib vs placebo</a:t>
            </a:r>
            <a:r>
              <a:rPr kumimoji="0" lang="en-GB" sz="1600" b="1" i="0" u="none" strike="noStrike" kern="1200" cap="none" spc="0" normalizeH="0" baseline="30000" noProof="0" dirty="0">
                <a:ln>
                  <a:noFill/>
                </a:ln>
                <a:solidFill>
                  <a:srgbClr val="FFFFFF"/>
                </a:solidFill>
                <a:effectLst/>
                <a:uLnTx/>
                <a:uFillTx/>
                <a:latin typeface="Arial" pitchFamily="34" charset="0"/>
                <a:ea typeface="+mn-ea"/>
                <a:cs typeface="Arial" pitchFamily="34" charset="0"/>
              </a:rPr>
              <a:t>[9]</a:t>
            </a: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a:t>
            </a:r>
          </a:p>
        </p:txBody>
      </p:sp>
      <p:sp>
        <p:nvSpPr>
          <p:cNvPr id="67" name="CasellaDiTesto 90"/>
          <p:cNvSpPr txBox="1">
            <a:spLocks noChangeArrowheads="1"/>
          </p:cNvSpPr>
          <p:nvPr/>
        </p:nvSpPr>
        <p:spPr bwMode="auto">
          <a:xfrm>
            <a:off x="1993914" y="3395311"/>
            <a:ext cx="2785844" cy="309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FOLFIRI ± panitumumab</a:t>
            </a:r>
            <a:r>
              <a:rPr kumimoji="0" lang="en-GB" sz="1600" b="1" i="0" u="none" strike="noStrike" kern="1200" cap="none" spc="0" normalizeH="0" baseline="30000" noProof="0" dirty="0">
                <a:ln>
                  <a:noFill/>
                </a:ln>
                <a:solidFill>
                  <a:srgbClr val="FFFFFF"/>
                </a:solidFill>
                <a:effectLst/>
                <a:uLnTx/>
                <a:uFillTx/>
                <a:latin typeface="Arial" pitchFamily="34" charset="0"/>
                <a:ea typeface="+mn-ea"/>
                <a:cs typeface="Arial" pitchFamily="34" charset="0"/>
              </a:rPr>
              <a:t>[5]</a:t>
            </a:r>
          </a:p>
        </p:txBody>
      </p:sp>
      <p:grpSp>
        <p:nvGrpSpPr>
          <p:cNvPr id="77" name="Group 38"/>
          <p:cNvGrpSpPr>
            <a:grpSpLocks/>
          </p:cNvGrpSpPr>
          <p:nvPr/>
        </p:nvGrpSpPr>
        <p:grpSpPr bwMode="auto">
          <a:xfrm>
            <a:off x="9345200" y="1844674"/>
            <a:ext cx="910168" cy="316921"/>
            <a:chOff x="8308693" y="2042084"/>
            <a:chExt cx="685801" cy="474249"/>
          </a:xfrm>
          <a:solidFill>
            <a:schemeClr val="accent3">
              <a:lumMod val="60000"/>
              <a:lumOff val="40000"/>
            </a:schemeClr>
          </a:solidFill>
        </p:grpSpPr>
        <p:sp>
          <p:nvSpPr>
            <p:cNvPr id="78" name="Freeform 23"/>
            <p:cNvSpPr>
              <a:spLocks/>
            </p:cNvSpPr>
            <p:nvPr/>
          </p:nvSpPr>
          <p:spPr bwMode="auto">
            <a:xfrm>
              <a:off x="8308693" y="2042084"/>
              <a:ext cx="685801" cy="474249"/>
            </a:xfrm>
            <a:custGeom>
              <a:avLst/>
              <a:gdLst>
                <a:gd name="T0" fmla="*/ 4 w 426"/>
                <a:gd name="T1" fmla="*/ 0 h 233"/>
                <a:gd name="T2" fmla="*/ 0 w 426"/>
                <a:gd name="T3" fmla="*/ 16 h 233"/>
                <a:gd name="T4" fmla="*/ 0 w 426"/>
                <a:gd name="T5" fmla="*/ 68 h 233"/>
                <a:gd name="T6" fmla="*/ 4 w 426"/>
                <a:gd name="T7" fmla="*/ 83 h 233"/>
                <a:gd name="T8" fmla="*/ 18 w 426"/>
                <a:gd name="T9" fmla="*/ 83 h 233"/>
                <a:gd name="T10" fmla="*/ 23 w 426"/>
                <a:gd name="T11" fmla="*/ 105 h 233"/>
                <a:gd name="T12" fmla="*/ 28 w 426"/>
                <a:gd name="T13" fmla="*/ 83 h 233"/>
                <a:gd name="T14" fmla="*/ 43 w 426"/>
                <a:gd name="T15" fmla="*/ 83 h 233"/>
                <a:gd name="T16" fmla="*/ 47 w 426"/>
                <a:gd name="T17" fmla="*/ 68 h 233"/>
                <a:gd name="T18" fmla="*/ 47 w 426"/>
                <a:gd name="T19" fmla="*/ 16 h 233"/>
                <a:gd name="T20" fmla="*/ 43 w 426"/>
                <a:gd name="T21" fmla="*/ 0 h 233"/>
                <a:gd name="T22" fmla="*/ 4 w 426"/>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233"/>
                <a:gd name="T38" fmla="*/ 426 w 426"/>
                <a:gd name="T39" fmla="*/ 233 h 2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233">
                  <a:moveTo>
                    <a:pt x="34" y="0"/>
                  </a:moveTo>
                  <a:cubicBezTo>
                    <a:pt x="34" y="0"/>
                    <a:pt x="0" y="0"/>
                    <a:pt x="0" y="34"/>
                  </a:cubicBezTo>
                  <a:cubicBezTo>
                    <a:pt x="0" y="151"/>
                    <a:pt x="0" y="151"/>
                    <a:pt x="0" y="151"/>
                  </a:cubicBezTo>
                  <a:cubicBezTo>
                    <a:pt x="0" y="151"/>
                    <a:pt x="0" y="185"/>
                    <a:pt x="34" y="185"/>
                  </a:cubicBezTo>
                  <a:cubicBezTo>
                    <a:pt x="159" y="185"/>
                    <a:pt x="159" y="185"/>
                    <a:pt x="159" y="185"/>
                  </a:cubicBezTo>
                  <a:cubicBezTo>
                    <a:pt x="207" y="233"/>
                    <a:pt x="207" y="233"/>
                    <a:pt x="207" y="233"/>
                  </a:cubicBezTo>
                  <a:cubicBezTo>
                    <a:pt x="255" y="185"/>
                    <a:pt x="255" y="185"/>
                    <a:pt x="255" y="185"/>
                  </a:cubicBezTo>
                  <a:cubicBezTo>
                    <a:pt x="392" y="185"/>
                    <a:pt x="392" y="185"/>
                    <a:pt x="392" y="185"/>
                  </a:cubicBezTo>
                  <a:cubicBezTo>
                    <a:pt x="392" y="185"/>
                    <a:pt x="426" y="185"/>
                    <a:pt x="426" y="151"/>
                  </a:cubicBezTo>
                  <a:cubicBezTo>
                    <a:pt x="426" y="34"/>
                    <a:pt x="426" y="34"/>
                    <a:pt x="426" y="34"/>
                  </a:cubicBezTo>
                  <a:cubicBezTo>
                    <a:pt x="426" y="34"/>
                    <a:pt x="426" y="0"/>
                    <a:pt x="392" y="0"/>
                  </a:cubicBezTo>
                  <a:lnTo>
                    <a:pt x="34" y="0"/>
                  </a:lnTo>
                  <a:close/>
                </a:path>
              </a:pathLst>
            </a:custGeom>
            <a:grpFill/>
            <a:ln w="19050" cap="flat">
              <a:noFill/>
              <a:prstDash val="solid"/>
              <a:miter lim="800000"/>
              <a:headEnd/>
              <a:tailEnd/>
            </a:ln>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Arial" panose="020B0604020202020204" pitchFamily="34" charset="0"/>
              </a:endParaRPr>
            </a:p>
          </p:txBody>
        </p:sp>
        <p:sp>
          <p:nvSpPr>
            <p:cNvPr id="79" name="Text Box 24"/>
            <p:cNvSpPr txBox="1">
              <a:spLocks noChangeArrowheads="1"/>
            </p:cNvSpPr>
            <p:nvPr/>
          </p:nvSpPr>
          <p:spPr bwMode="auto">
            <a:xfrm>
              <a:off x="8656468" y="2151399"/>
              <a:ext cx="49" cy="175569"/>
            </a:xfrm>
            <a:prstGeom prst="rect">
              <a:avLst/>
            </a:prstGeom>
            <a:grpFill/>
            <a:ln w="9525">
              <a:noFill/>
              <a:miter lim="800000"/>
              <a:headEnd/>
              <a:tailEnd/>
            </a:ln>
            <a:extLst/>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GB" sz="1100" b="1" i="0" u="none" strike="noStrike" kern="0" cap="none" spc="0" normalizeH="0" baseline="0" noProof="0" dirty="0">
                <a:ln>
                  <a:noFill/>
                </a:ln>
                <a:solidFill>
                  <a:srgbClr val="040F11"/>
                </a:solidFill>
                <a:effectLst/>
                <a:uLnTx/>
                <a:uFillTx/>
                <a:latin typeface="Calibri" panose="020F0502020204030204" pitchFamily="34" charset="0"/>
                <a:ea typeface="+mn-ea"/>
                <a:cs typeface="Arial" charset="0"/>
              </a:endParaRPr>
            </a:p>
          </p:txBody>
        </p:sp>
      </p:grpSp>
      <p:sp>
        <p:nvSpPr>
          <p:cNvPr id="96" name="Freeform 23"/>
          <p:cNvSpPr>
            <a:spLocks/>
          </p:cNvSpPr>
          <p:nvPr/>
        </p:nvSpPr>
        <p:spPr bwMode="auto">
          <a:xfrm>
            <a:off x="9345197" y="2635908"/>
            <a:ext cx="910168" cy="316921"/>
          </a:xfrm>
          <a:custGeom>
            <a:avLst/>
            <a:gdLst>
              <a:gd name="T0" fmla="*/ 4 w 426"/>
              <a:gd name="T1" fmla="*/ 0 h 233"/>
              <a:gd name="T2" fmla="*/ 0 w 426"/>
              <a:gd name="T3" fmla="*/ 16 h 233"/>
              <a:gd name="T4" fmla="*/ 0 w 426"/>
              <a:gd name="T5" fmla="*/ 68 h 233"/>
              <a:gd name="T6" fmla="*/ 4 w 426"/>
              <a:gd name="T7" fmla="*/ 83 h 233"/>
              <a:gd name="T8" fmla="*/ 18 w 426"/>
              <a:gd name="T9" fmla="*/ 83 h 233"/>
              <a:gd name="T10" fmla="*/ 23 w 426"/>
              <a:gd name="T11" fmla="*/ 105 h 233"/>
              <a:gd name="T12" fmla="*/ 28 w 426"/>
              <a:gd name="T13" fmla="*/ 83 h 233"/>
              <a:gd name="T14" fmla="*/ 43 w 426"/>
              <a:gd name="T15" fmla="*/ 83 h 233"/>
              <a:gd name="T16" fmla="*/ 47 w 426"/>
              <a:gd name="T17" fmla="*/ 68 h 233"/>
              <a:gd name="T18" fmla="*/ 47 w 426"/>
              <a:gd name="T19" fmla="*/ 16 h 233"/>
              <a:gd name="T20" fmla="*/ 43 w 426"/>
              <a:gd name="T21" fmla="*/ 0 h 233"/>
              <a:gd name="T22" fmla="*/ 4 w 426"/>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233"/>
              <a:gd name="T38" fmla="*/ 426 w 426"/>
              <a:gd name="T39" fmla="*/ 233 h 2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233">
                <a:moveTo>
                  <a:pt x="34" y="0"/>
                </a:moveTo>
                <a:cubicBezTo>
                  <a:pt x="34" y="0"/>
                  <a:pt x="0" y="0"/>
                  <a:pt x="0" y="34"/>
                </a:cubicBezTo>
                <a:cubicBezTo>
                  <a:pt x="0" y="151"/>
                  <a:pt x="0" y="151"/>
                  <a:pt x="0" y="151"/>
                </a:cubicBezTo>
                <a:cubicBezTo>
                  <a:pt x="0" y="151"/>
                  <a:pt x="0" y="185"/>
                  <a:pt x="34" y="185"/>
                </a:cubicBezTo>
                <a:cubicBezTo>
                  <a:pt x="159" y="185"/>
                  <a:pt x="159" y="185"/>
                  <a:pt x="159" y="185"/>
                </a:cubicBezTo>
                <a:cubicBezTo>
                  <a:pt x="207" y="233"/>
                  <a:pt x="207" y="233"/>
                  <a:pt x="207" y="233"/>
                </a:cubicBezTo>
                <a:cubicBezTo>
                  <a:pt x="255" y="185"/>
                  <a:pt x="255" y="185"/>
                  <a:pt x="255" y="185"/>
                </a:cubicBezTo>
                <a:cubicBezTo>
                  <a:pt x="392" y="185"/>
                  <a:pt x="392" y="185"/>
                  <a:pt x="392" y="185"/>
                </a:cubicBezTo>
                <a:cubicBezTo>
                  <a:pt x="392" y="185"/>
                  <a:pt x="426" y="185"/>
                  <a:pt x="426" y="151"/>
                </a:cubicBezTo>
                <a:cubicBezTo>
                  <a:pt x="426" y="34"/>
                  <a:pt x="426" y="34"/>
                  <a:pt x="426" y="34"/>
                </a:cubicBezTo>
                <a:cubicBezTo>
                  <a:pt x="426" y="34"/>
                  <a:pt x="426" y="0"/>
                  <a:pt x="392" y="0"/>
                </a:cubicBezTo>
                <a:lnTo>
                  <a:pt x="34" y="0"/>
                </a:lnTo>
                <a:close/>
              </a:path>
            </a:pathLst>
          </a:custGeom>
          <a:solidFill>
            <a:schemeClr val="accent3">
              <a:lumMod val="60000"/>
              <a:lumOff val="40000"/>
            </a:schemeClr>
          </a:solidFill>
          <a:ln w="19050" cap="flat">
            <a:noFill/>
            <a:prstDash val="solid"/>
            <a:miter lim="800000"/>
            <a:headEnd/>
            <a:tailEnd/>
          </a:ln>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1.4</a:t>
            </a:r>
          </a:p>
        </p:txBody>
      </p:sp>
      <p:sp>
        <p:nvSpPr>
          <p:cNvPr id="97" name="Text Box 24"/>
          <p:cNvSpPr txBox="1">
            <a:spLocks noChangeArrowheads="1"/>
          </p:cNvSpPr>
          <p:nvPr/>
        </p:nvSpPr>
        <p:spPr bwMode="auto">
          <a:xfrm>
            <a:off x="9806753" y="2708959"/>
            <a:ext cx="65" cy="117326"/>
          </a:xfrm>
          <a:prstGeom prst="rect">
            <a:avLst/>
          </a:prstGeom>
          <a:solidFill>
            <a:schemeClr val="accent3">
              <a:lumMod val="60000"/>
              <a:lumOff val="40000"/>
            </a:schemeClr>
          </a:solidFill>
          <a:ln w="9525">
            <a:noFill/>
            <a:miter lim="800000"/>
            <a:headEnd/>
            <a:tailEnd/>
          </a:ln>
          <a:extLst/>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GB" sz="1100" b="0" i="0" u="none" strike="noStrike" kern="0" cap="none" spc="0" normalizeH="0" baseline="0" noProof="0" dirty="0">
              <a:ln>
                <a:noFill/>
              </a:ln>
              <a:solidFill>
                <a:srgbClr val="040F11"/>
              </a:solidFill>
              <a:effectLst/>
              <a:uLnTx/>
              <a:uFillTx/>
              <a:latin typeface="Arial" panose="020B0604020202020204" pitchFamily="34" charset="0"/>
              <a:ea typeface="+mn-ea"/>
              <a:cs typeface="Arial" panose="020B0604020202020204" pitchFamily="34" charset="0"/>
            </a:endParaRPr>
          </a:p>
        </p:txBody>
      </p:sp>
      <p:grpSp>
        <p:nvGrpSpPr>
          <p:cNvPr id="99" name="Group 38"/>
          <p:cNvGrpSpPr>
            <a:grpSpLocks/>
          </p:cNvGrpSpPr>
          <p:nvPr/>
        </p:nvGrpSpPr>
        <p:grpSpPr bwMode="auto">
          <a:xfrm>
            <a:off x="9363899" y="3031525"/>
            <a:ext cx="910168" cy="316921"/>
            <a:chOff x="8308693" y="2042084"/>
            <a:chExt cx="685801" cy="474249"/>
          </a:xfrm>
          <a:solidFill>
            <a:schemeClr val="accent2">
              <a:lumMod val="60000"/>
              <a:lumOff val="40000"/>
            </a:schemeClr>
          </a:solidFill>
        </p:grpSpPr>
        <p:sp>
          <p:nvSpPr>
            <p:cNvPr id="100" name="Freeform 23"/>
            <p:cNvSpPr>
              <a:spLocks/>
            </p:cNvSpPr>
            <p:nvPr/>
          </p:nvSpPr>
          <p:spPr bwMode="auto">
            <a:xfrm>
              <a:off x="8308693" y="2042084"/>
              <a:ext cx="685801" cy="474249"/>
            </a:xfrm>
            <a:custGeom>
              <a:avLst/>
              <a:gdLst>
                <a:gd name="T0" fmla="*/ 4 w 426"/>
                <a:gd name="T1" fmla="*/ 0 h 233"/>
                <a:gd name="T2" fmla="*/ 0 w 426"/>
                <a:gd name="T3" fmla="*/ 16 h 233"/>
                <a:gd name="T4" fmla="*/ 0 w 426"/>
                <a:gd name="T5" fmla="*/ 68 h 233"/>
                <a:gd name="T6" fmla="*/ 4 w 426"/>
                <a:gd name="T7" fmla="*/ 83 h 233"/>
                <a:gd name="T8" fmla="*/ 18 w 426"/>
                <a:gd name="T9" fmla="*/ 83 h 233"/>
                <a:gd name="T10" fmla="*/ 23 w 426"/>
                <a:gd name="T11" fmla="*/ 105 h 233"/>
                <a:gd name="T12" fmla="*/ 28 w 426"/>
                <a:gd name="T13" fmla="*/ 83 h 233"/>
                <a:gd name="T14" fmla="*/ 43 w 426"/>
                <a:gd name="T15" fmla="*/ 83 h 233"/>
                <a:gd name="T16" fmla="*/ 47 w 426"/>
                <a:gd name="T17" fmla="*/ 68 h 233"/>
                <a:gd name="T18" fmla="*/ 47 w 426"/>
                <a:gd name="T19" fmla="*/ 16 h 233"/>
                <a:gd name="T20" fmla="*/ 43 w 426"/>
                <a:gd name="T21" fmla="*/ 0 h 233"/>
                <a:gd name="T22" fmla="*/ 4 w 426"/>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233"/>
                <a:gd name="T38" fmla="*/ 426 w 426"/>
                <a:gd name="T39" fmla="*/ 233 h 2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233">
                  <a:moveTo>
                    <a:pt x="34" y="0"/>
                  </a:moveTo>
                  <a:cubicBezTo>
                    <a:pt x="34" y="0"/>
                    <a:pt x="0" y="0"/>
                    <a:pt x="0" y="34"/>
                  </a:cubicBezTo>
                  <a:cubicBezTo>
                    <a:pt x="0" y="151"/>
                    <a:pt x="0" y="151"/>
                    <a:pt x="0" y="151"/>
                  </a:cubicBezTo>
                  <a:cubicBezTo>
                    <a:pt x="0" y="151"/>
                    <a:pt x="0" y="185"/>
                    <a:pt x="34" y="185"/>
                  </a:cubicBezTo>
                  <a:cubicBezTo>
                    <a:pt x="159" y="185"/>
                    <a:pt x="159" y="185"/>
                    <a:pt x="159" y="185"/>
                  </a:cubicBezTo>
                  <a:cubicBezTo>
                    <a:pt x="207" y="233"/>
                    <a:pt x="207" y="233"/>
                    <a:pt x="207" y="233"/>
                  </a:cubicBezTo>
                  <a:cubicBezTo>
                    <a:pt x="255" y="185"/>
                    <a:pt x="255" y="185"/>
                    <a:pt x="255" y="185"/>
                  </a:cubicBezTo>
                  <a:cubicBezTo>
                    <a:pt x="392" y="185"/>
                    <a:pt x="392" y="185"/>
                    <a:pt x="392" y="185"/>
                  </a:cubicBezTo>
                  <a:cubicBezTo>
                    <a:pt x="392" y="185"/>
                    <a:pt x="426" y="185"/>
                    <a:pt x="426" y="151"/>
                  </a:cubicBezTo>
                  <a:cubicBezTo>
                    <a:pt x="426" y="34"/>
                    <a:pt x="426" y="34"/>
                    <a:pt x="426" y="34"/>
                  </a:cubicBezTo>
                  <a:cubicBezTo>
                    <a:pt x="426" y="34"/>
                    <a:pt x="426" y="0"/>
                    <a:pt x="392" y="0"/>
                  </a:cubicBezTo>
                  <a:lnTo>
                    <a:pt x="34" y="0"/>
                  </a:lnTo>
                  <a:close/>
                </a:path>
              </a:pathLst>
            </a:custGeom>
            <a:grpFill/>
            <a:ln w="19050" cap="flat">
              <a:noFill/>
              <a:prstDash val="solid"/>
              <a:miter lim="800000"/>
              <a:headEnd/>
              <a:tailEnd/>
            </a:ln>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rPr>
                <a:t>2.1</a:t>
              </a:r>
              <a:endParaRPr kumimoji="0" lang="en-US" sz="11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endParaRPr>
            </a:p>
          </p:txBody>
        </p:sp>
        <p:sp>
          <p:nvSpPr>
            <p:cNvPr id="101" name="Text Box 24"/>
            <p:cNvSpPr txBox="1">
              <a:spLocks noChangeArrowheads="1"/>
            </p:cNvSpPr>
            <p:nvPr/>
          </p:nvSpPr>
          <p:spPr bwMode="auto">
            <a:xfrm>
              <a:off x="8656468" y="2151400"/>
              <a:ext cx="49" cy="175569"/>
            </a:xfrm>
            <a:prstGeom prst="rect">
              <a:avLst/>
            </a:prstGeom>
            <a:grpFill/>
            <a:ln w="9525">
              <a:noFill/>
              <a:miter lim="800000"/>
              <a:headEnd/>
              <a:tailEnd/>
            </a:ln>
            <a:extLst/>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nn-NO" sz="1100" b="0" i="0" u="none" strike="noStrike" kern="0" cap="none" spc="0" normalizeH="0" baseline="0" noProof="0" dirty="0">
                <a:ln>
                  <a:noFill/>
                </a:ln>
                <a:solidFill>
                  <a:srgbClr val="040F11"/>
                </a:solidFill>
                <a:effectLst/>
                <a:uLnTx/>
                <a:uFillTx/>
                <a:latin typeface="Arial" panose="020B0604020202020204" pitchFamily="34" charset="0"/>
                <a:ea typeface="+mn-ea"/>
                <a:cs typeface="Arial" panose="020B0604020202020204" pitchFamily="34" charset="0"/>
              </a:endParaRPr>
            </a:p>
          </p:txBody>
        </p:sp>
      </p:grpSp>
      <p:grpSp>
        <p:nvGrpSpPr>
          <p:cNvPr id="103" name="Group 38"/>
          <p:cNvGrpSpPr>
            <a:grpSpLocks/>
          </p:cNvGrpSpPr>
          <p:nvPr/>
        </p:nvGrpSpPr>
        <p:grpSpPr bwMode="auto">
          <a:xfrm>
            <a:off x="9345212" y="3427142"/>
            <a:ext cx="910169" cy="316921"/>
            <a:chOff x="8308693" y="2042084"/>
            <a:chExt cx="685801" cy="474249"/>
          </a:xfrm>
          <a:solidFill>
            <a:schemeClr val="accent2">
              <a:lumMod val="60000"/>
              <a:lumOff val="40000"/>
            </a:schemeClr>
          </a:solidFill>
        </p:grpSpPr>
        <p:sp>
          <p:nvSpPr>
            <p:cNvPr id="104" name="Freeform 23"/>
            <p:cNvSpPr>
              <a:spLocks/>
            </p:cNvSpPr>
            <p:nvPr/>
          </p:nvSpPr>
          <p:spPr bwMode="auto">
            <a:xfrm>
              <a:off x="8308693" y="2042084"/>
              <a:ext cx="685801" cy="474249"/>
            </a:xfrm>
            <a:custGeom>
              <a:avLst/>
              <a:gdLst>
                <a:gd name="T0" fmla="*/ 4 w 426"/>
                <a:gd name="T1" fmla="*/ 0 h 233"/>
                <a:gd name="T2" fmla="*/ 0 w 426"/>
                <a:gd name="T3" fmla="*/ 16 h 233"/>
                <a:gd name="T4" fmla="*/ 0 w 426"/>
                <a:gd name="T5" fmla="*/ 68 h 233"/>
                <a:gd name="T6" fmla="*/ 4 w 426"/>
                <a:gd name="T7" fmla="*/ 83 h 233"/>
                <a:gd name="T8" fmla="*/ 18 w 426"/>
                <a:gd name="T9" fmla="*/ 83 h 233"/>
                <a:gd name="T10" fmla="*/ 23 w 426"/>
                <a:gd name="T11" fmla="*/ 105 h 233"/>
                <a:gd name="T12" fmla="*/ 28 w 426"/>
                <a:gd name="T13" fmla="*/ 83 h 233"/>
                <a:gd name="T14" fmla="*/ 43 w 426"/>
                <a:gd name="T15" fmla="*/ 83 h 233"/>
                <a:gd name="T16" fmla="*/ 47 w 426"/>
                <a:gd name="T17" fmla="*/ 68 h 233"/>
                <a:gd name="T18" fmla="*/ 47 w 426"/>
                <a:gd name="T19" fmla="*/ 16 h 233"/>
                <a:gd name="T20" fmla="*/ 43 w 426"/>
                <a:gd name="T21" fmla="*/ 0 h 233"/>
                <a:gd name="T22" fmla="*/ 4 w 426"/>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233"/>
                <a:gd name="T38" fmla="*/ 426 w 426"/>
                <a:gd name="T39" fmla="*/ 233 h 2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233">
                  <a:moveTo>
                    <a:pt x="34" y="0"/>
                  </a:moveTo>
                  <a:cubicBezTo>
                    <a:pt x="34" y="0"/>
                    <a:pt x="0" y="0"/>
                    <a:pt x="0" y="34"/>
                  </a:cubicBezTo>
                  <a:cubicBezTo>
                    <a:pt x="0" y="151"/>
                    <a:pt x="0" y="151"/>
                    <a:pt x="0" y="151"/>
                  </a:cubicBezTo>
                  <a:cubicBezTo>
                    <a:pt x="0" y="151"/>
                    <a:pt x="0" y="185"/>
                    <a:pt x="34" y="185"/>
                  </a:cubicBezTo>
                  <a:cubicBezTo>
                    <a:pt x="159" y="185"/>
                    <a:pt x="159" y="185"/>
                    <a:pt x="159" y="185"/>
                  </a:cubicBezTo>
                  <a:cubicBezTo>
                    <a:pt x="207" y="233"/>
                    <a:pt x="207" y="233"/>
                    <a:pt x="207" y="233"/>
                  </a:cubicBezTo>
                  <a:cubicBezTo>
                    <a:pt x="255" y="185"/>
                    <a:pt x="255" y="185"/>
                    <a:pt x="255" y="185"/>
                  </a:cubicBezTo>
                  <a:cubicBezTo>
                    <a:pt x="392" y="185"/>
                    <a:pt x="392" y="185"/>
                    <a:pt x="392" y="185"/>
                  </a:cubicBezTo>
                  <a:cubicBezTo>
                    <a:pt x="392" y="185"/>
                    <a:pt x="426" y="185"/>
                    <a:pt x="426" y="151"/>
                  </a:cubicBezTo>
                  <a:cubicBezTo>
                    <a:pt x="426" y="34"/>
                    <a:pt x="426" y="34"/>
                    <a:pt x="426" y="34"/>
                  </a:cubicBezTo>
                  <a:cubicBezTo>
                    <a:pt x="426" y="34"/>
                    <a:pt x="426" y="0"/>
                    <a:pt x="392" y="0"/>
                  </a:cubicBezTo>
                  <a:lnTo>
                    <a:pt x="34" y="0"/>
                  </a:lnTo>
                  <a:close/>
                </a:path>
              </a:pathLst>
            </a:custGeom>
            <a:grpFill/>
            <a:ln w="19050" cap="flat">
              <a:noFill/>
              <a:prstDash val="solid"/>
              <a:miter lim="800000"/>
              <a:headEnd/>
              <a:tailEnd/>
            </a:ln>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Arial" panose="020B0604020202020204" pitchFamily="34" charset="0"/>
              </a:endParaRPr>
            </a:p>
          </p:txBody>
        </p:sp>
        <p:sp>
          <p:nvSpPr>
            <p:cNvPr id="105" name="Text Box 24"/>
            <p:cNvSpPr txBox="1">
              <a:spLocks noChangeArrowheads="1"/>
            </p:cNvSpPr>
            <p:nvPr/>
          </p:nvSpPr>
          <p:spPr bwMode="auto">
            <a:xfrm>
              <a:off x="8656473" y="2151400"/>
              <a:ext cx="49" cy="175569"/>
            </a:xfrm>
            <a:prstGeom prst="rect">
              <a:avLst/>
            </a:prstGeom>
            <a:grpFill/>
            <a:ln w="9525">
              <a:noFill/>
              <a:miter lim="800000"/>
              <a:headEnd/>
              <a:tailEnd/>
            </a:ln>
            <a:extLst/>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nn-NO" sz="1050" b="1" i="0" u="none" strike="noStrike" kern="0" cap="none" spc="0" normalizeH="0" baseline="0" noProof="0" dirty="0">
                <a:ln>
                  <a:noFill/>
                </a:ln>
                <a:solidFill>
                  <a:srgbClr val="040F11"/>
                </a:solidFill>
                <a:effectLst/>
                <a:uLnTx/>
                <a:uFillTx/>
                <a:latin typeface="Calibri" panose="020F0502020204030204" pitchFamily="34" charset="0"/>
                <a:ea typeface="+mn-ea"/>
                <a:cs typeface="Arial" charset="0"/>
              </a:endParaRPr>
            </a:p>
          </p:txBody>
        </p:sp>
      </p:grpSp>
      <p:grpSp>
        <p:nvGrpSpPr>
          <p:cNvPr id="106" name="Group 38"/>
          <p:cNvGrpSpPr>
            <a:grpSpLocks/>
          </p:cNvGrpSpPr>
          <p:nvPr/>
        </p:nvGrpSpPr>
        <p:grpSpPr bwMode="auto">
          <a:xfrm>
            <a:off x="9353869" y="4218959"/>
            <a:ext cx="910168" cy="316921"/>
            <a:chOff x="8308693" y="2042084"/>
            <a:chExt cx="685801" cy="474249"/>
          </a:xfrm>
          <a:solidFill>
            <a:schemeClr val="accent2">
              <a:lumMod val="60000"/>
              <a:lumOff val="40000"/>
            </a:schemeClr>
          </a:solidFill>
        </p:grpSpPr>
        <p:sp>
          <p:nvSpPr>
            <p:cNvPr id="107" name="Freeform 23"/>
            <p:cNvSpPr>
              <a:spLocks/>
            </p:cNvSpPr>
            <p:nvPr/>
          </p:nvSpPr>
          <p:spPr bwMode="auto">
            <a:xfrm>
              <a:off x="8308693" y="2042084"/>
              <a:ext cx="685801" cy="474249"/>
            </a:xfrm>
            <a:custGeom>
              <a:avLst/>
              <a:gdLst>
                <a:gd name="T0" fmla="*/ 4 w 426"/>
                <a:gd name="T1" fmla="*/ 0 h 233"/>
                <a:gd name="T2" fmla="*/ 0 w 426"/>
                <a:gd name="T3" fmla="*/ 16 h 233"/>
                <a:gd name="T4" fmla="*/ 0 w 426"/>
                <a:gd name="T5" fmla="*/ 68 h 233"/>
                <a:gd name="T6" fmla="*/ 4 w 426"/>
                <a:gd name="T7" fmla="*/ 83 h 233"/>
                <a:gd name="T8" fmla="*/ 18 w 426"/>
                <a:gd name="T9" fmla="*/ 83 h 233"/>
                <a:gd name="T10" fmla="*/ 23 w 426"/>
                <a:gd name="T11" fmla="*/ 105 h 233"/>
                <a:gd name="T12" fmla="*/ 28 w 426"/>
                <a:gd name="T13" fmla="*/ 83 h 233"/>
                <a:gd name="T14" fmla="*/ 43 w 426"/>
                <a:gd name="T15" fmla="*/ 83 h 233"/>
                <a:gd name="T16" fmla="*/ 47 w 426"/>
                <a:gd name="T17" fmla="*/ 68 h 233"/>
                <a:gd name="T18" fmla="*/ 47 w 426"/>
                <a:gd name="T19" fmla="*/ 16 h 233"/>
                <a:gd name="T20" fmla="*/ 43 w 426"/>
                <a:gd name="T21" fmla="*/ 0 h 233"/>
                <a:gd name="T22" fmla="*/ 4 w 426"/>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233"/>
                <a:gd name="T38" fmla="*/ 426 w 426"/>
                <a:gd name="T39" fmla="*/ 233 h 2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233">
                  <a:moveTo>
                    <a:pt x="34" y="0"/>
                  </a:moveTo>
                  <a:cubicBezTo>
                    <a:pt x="34" y="0"/>
                    <a:pt x="0" y="0"/>
                    <a:pt x="0" y="34"/>
                  </a:cubicBezTo>
                  <a:cubicBezTo>
                    <a:pt x="0" y="151"/>
                    <a:pt x="0" y="151"/>
                    <a:pt x="0" y="151"/>
                  </a:cubicBezTo>
                  <a:cubicBezTo>
                    <a:pt x="0" y="151"/>
                    <a:pt x="0" y="185"/>
                    <a:pt x="34" y="185"/>
                  </a:cubicBezTo>
                  <a:cubicBezTo>
                    <a:pt x="159" y="185"/>
                    <a:pt x="159" y="185"/>
                    <a:pt x="159" y="185"/>
                  </a:cubicBezTo>
                  <a:cubicBezTo>
                    <a:pt x="207" y="233"/>
                    <a:pt x="207" y="233"/>
                    <a:pt x="207" y="233"/>
                  </a:cubicBezTo>
                  <a:cubicBezTo>
                    <a:pt x="255" y="185"/>
                    <a:pt x="255" y="185"/>
                    <a:pt x="255" y="185"/>
                  </a:cubicBezTo>
                  <a:cubicBezTo>
                    <a:pt x="392" y="185"/>
                    <a:pt x="392" y="185"/>
                    <a:pt x="392" y="185"/>
                  </a:cubicBezTo>
                  <a:cubicBezTo>
                    <a:pt x="392" y="185"/>
                    <a:pt x="426" y="185"/>
                    <a:pt x="426" y="151"/>
                  </a:cubicBezTo>
                  <a:cubicBezTo>
                    <a:pt x="426" y="34"/>
                    <a:pt x="426" y="34"/>
                    <a:pt x="426" y="34"/>
                  </a:cubicBezTo>
                  <a:cubicBezTo>
                    <a:pt x="426" y="34"/>
                    <a:pt x="426" y="0"/>
                    <a:pt x="392" y="0"/>
                  </a:cubicBezTo>
                  <a:lnTo>
                    <a:pt x="34" y="0"/>
                  </a:lnTo>
                  <a:close/>
                </a:path>
              </a:pathLst>
            </a:custGeom>
            <a:grpFill/>
            <a:ln w="19050" cap="flat">
              <a:noFill/>
              <a:prstDash val="solid"/>
              <a:miter lim="800000"/>
              <a:headEnd/>
              <a:tailEnd/>
            </a:ln>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rPr>
                <a:t>1.4</a:t>
              </a:r>
            </a:p>
          </p:txBody>
        </p:sp>
        <p:sp>
          <p:nvSpPr>
            <p:cNvPr id="108" name="Text Box 24"/>
            <p:cNvSpPr txBox="1">
              <a:spLocks noChangeArrowheads="1"/>
            </p:cNvSpPr>
            <p:nvPr/>
          </p:nvSpPr>
          <p:spPr bwMode="auto">
            <a:xfrm>
              <a:off x="8656468" y="2151400"/>
              <a:ext cx="49" cy="175569"/>
            </a:xfrm>
            <a:prstGeom prst="rect">
              <a:avLst/>
            </a:prstGeom>
            <a:grpFill/>
            <a:ln w="9525">
              <a:noFill/>
              <a:miter lim="800000"/>
              <a:headEnd/>
              <a:tailEnd/>
            </a:ln>
            <a:extLst/>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nn-NO" sz="1400" b="0" i="0" u="none" strike="noStrike" kern="0" cap="none" spc="0" normalizeH="0" baseline="0" noProof="0" dirty="0">
                <a:ln>
                  <a:noFill/>
                </a:ln>
                <a:solidFill>
                  <a:srgbClr val="040F11"/>
                </a:solidFill>
                <a:effectLst/>
                <a:uLnTx/>
                <a:uFillTx/>
                <a:latin typeface="Arial" panose="020B0604020202020204" pitchFamily="34" charset="0"/>
                <a:ea typeface="+mn-ea"/>
                <a:cs typeface="Arial" panose="020B0604020202020204" pitchFamily="34" charset="0"/>
              </a:endParaRPr>
            </a:p>
          </p:txBody>
        </p:sp>
      </p:grpSp>
      <p:grpSp>
        <p:nvGrpSpPr>
          <p:cNvPr id="109" name="Group 38"/>
          <p:cNvGrpSpPr>
            <a:grpSpLocks/>
          </p:cNvGrpSpPr>
          <p:nvPr/>
        </p:nvGrpSpPr>
        <p:grpSpPr bwMode="auto">
          <a:xfrm>
            <a:off x="9353869" y="4604166"/>
            <a:ext cx="910168" cy="316921"/>
            <a:chOff x="8308693" y="2042084"/>
            <a:chExt cx="685801" cy="474249"/>
          </a:xfrm>
          <a:solidFill>
            <a:schemeClr val="accent2">
              <a:lumMod val="60000"/>
              <a:lumOff val="40000"/>
            </a:schemeClr>
          </a:solidFill>
        </p:grpSpPr>
        <p:sp>
          <p:nvSpPr>
            <p:cNvPr id="110" name="Freeform 23"/>
            <p:cNvSpPr>
              <a:spLocks/>
            </p:cNvSpPr>
            <p:nvPr/>
          </p:nvSpPr>
          <p:spPr bwMode="auto">
            <a:xfrm>
              <a:off x="8308693" y="2042084"/>
              <a:ext cx="685801" cy="474249"/>
            </a:xfrm>
            <a:custGeom>
              <a:avLst/>
              <a:gdLst>
                <a:gd name="T0" fmla="*/ 4 w 426"/>
                <a:gd name="T1" fmla="*/ 0 h 233"/>
                <a:gd name="T2" fmla="*/ 0 w 426"/>
                <a:gd name="T3" fmla="*/ 16 h 233"/>
                <a:gd name="T4" fmla="*/ 0 w 426"/>
                <a:gd name="T5" fmla="*/ 68 h 233"/>
                <a:gd name="T6" fmla="*/ 4 w 426"/>
                <a:gd name="T7" fmla="*/ 83 h 233"/>
                <a:gd name="T8" fmla="*/ 18 w 426"/>
                <a:gd name="T9" fmla="*/ 83 h 233"/>
                <a:gd name="T10" fmla="*/ 23 w 426"/>
                <a:gd name="T11" fmla="*/ 105 h 233"/>
                <a:gd name="T12" fmla="*/ 28 w 426"/>
                <a:gd name="T13" fmla="*/ 83 h 233"/>
                <a:gd name="T14" fmla="*/ 43 w 426"/>
                <a:gd name="T15" fmla="*/ 83 h 233"/>
                <a:gd name="T16" fmla="*/ 47 w 426"/>
                <a:gd name="T17" fmla="*/ 68 h 233"/>
                <a:gd name="T18" fmla="*/ 47 w 426"/>
                <a:gd name="T19" fmla="*/ 16 h 233"/>
                <a:gd name="T20" fmla="*/ 43 w 426"/>
                <a:gd name="T21" fmla="*/ 0 h 233"/>
                <a:gd name="T22" fmla="*/ 4 w 426"/>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233"/>
                <a:gd name="T38" fmla="*/ 426 w 426"/>
                <a:gd name="T39" fmla="*/ 233 h 2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233">
                  <a:moveTo>
                    <a:pt x="34" y="0"/>
                  </a:moveTo>
                  <a:cubicBezTo>
                    <a:pt x="34" y="0"/>
                    <a:pt x="0" y="0"/>
                    <a:pt x="0" y="34"/>
                  </a:cubicBezTo>
                  <a:cubicBezTo>
                    <a:pt x="0" y="151"/>
                    <a:pt x="0" y="151"/>
                    <a:pt x="0" y="151"/>
                  </a:cubicBezTo>
                  <a:cubicBezTo>
                    <a:pt x="0" y="151"/>
                    <a:pt x="0" y="185"/>
                    <a:pt x="34" y="185"/>
                  </a:cubicBezTo>
                  <a:cubicBezTo>
                    <a:pt x="159" y="185"/>
                    <a:pt x="159" y="185"/>
                    <a:pt x="159" y="185"/>
                  </a:cubicBezTo>
                  <a:cubicBezTo>
                    <a:pt x="207" y="233"/>
                    <a:pt x="207" y="233"/>
                    <a:pt x="207" y="233"/>
                  </a:cubicBezTo>
                  <a:cubicBezTo>
                    <a:pt x="255" y="185"/>
                    <a:pt x="255" y="185"/>
                    <a:pt x="255" y="185"/>
                  </a:cubicBezTo>
                  <a:cubicBezTo>
                    <a:pt x="392" y="185"/>
                    <a:pt x="392" y="185"/>
                    <a:pt x="392" y="185"/>
                  </a:cubicBezTo>
                  <a:cubicBezTo>
                    <a:pt x="392" y="185"/>
                    <a:pt x="426" y="185"/>
                    <a:pt x="426" y="151"/>
                  </a:cubicBezTo>
                  <a:cubicBezTo>
                    <a:pt x="426" y="34"/>
                    <a:pt x="426" y="34"/>
                    <a:pt x="426" y="34"/>
                  </a:cubicBezTo>
                  <a:cubicBezTo>
                    <a:pt x="426" y="34"/>
                    <a:pt x="426" y="0"/>
                    <a:pt x="392" y="0"/>
                  </a:cubicBezTo>
                  <a:lnTo>
                    <a:pt x="34" y="0"/>
                  </a:lnTo>
                  <a:close/>
                </a:path>
              </a:pathLst>
            </a:custGeom>
            <a:grpFill/>
            <a:ln w="19050" cap="flat">
              <a:noFill/>
              <a:prstDash val="solid"/>
              <a:miter lim="800000"/>
              <a:headEnd/>
              <a:tailEnd/>
            </a:ln>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rPr>
                <a:t>1.4</a:t>
              </a:r>
            </a:p>
          </p:txBody>
        </p:sp>
        <p:sp>
          <p:nvSpPr>
            <p:cNvPr id="111" name="Text Box 24"/>
            <p:cNvSpPr txBox="1">
              <a:spLocks noChangeArrowheads="1"/>
            </p:cNvSpPr>
            <p:nvPr/>
          </p:nvSpPr>
          <p:spPr bwMode="auto">
            <a:xfrm>
              <a:off x="8656468" y="2151400"/>
              <a:ext cx="49" cy="175569"/>
            </a:xfrm>
            <a:prstGeom prst="rect">
              <a:avLst/>
            </a:prstGeom>
            <a:grpFill/>
            <a:ln w="9525">
              <a:noFill/>
              <a:miter lim="800000"/>
              <a:headEnd/>
              <a:tailEnd/>
            </a:ln>
            <a:extLst/>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nn-NO" sz="1400" b="0" i="0" u="none" strike="noStrike" kern="0" cap="none" spc="0" normalizeH="0" baseline="0" noProof="0" dirty="0">
                <a:ln>
                  <a:noFill/>
                </a:ln>
                <a:solidFill>
                  <a:srgbClr val="040F11"/>
                </a:solidFill>
                <a:effectLst/>
                <a:uLnTx/>
                <a:uFillTx/>
                <a:latin typeface="Arial" panose="020B0604020202020204" pitchFamily="34" charset="0"/>
                <a:ea typeface="+mn-ea"/>
                <a:cs typeface="Arial" panose="020B0604020202020204" pitchFamily="34" charset="0"/>
              </a:endParaRPr>
            </a:p>
          </p:txBody>
        </p:sp>
      </p:grpSp>
      <p:grpSp>
        <p:nvGrpSpPr>
          <p:cNvPr id="112" name="Group 38"/>
          <p:cNvGrpSpPr>
            <a:grpSpLocks/>
          </p:cNvGrpSpPr>
          <p:nvPr/>
        </p:nvGrpSpPr>
        <p:grpSpPr bwMode="auto">
          <a:xfrm>
            <a:off x="9353869" y="5009610"/>
            <a:ext cx="910168" cy="316921"/>
            <a:chOff x="8308693" y="2042084"/>
            <a:chExt cx="685801" cy="474249"/>
          </a:xfrm>
          <a:solidFill>
            <a:schemeClr val="accent4">
              <a:lumMod val="60000"/>
              <a:lumOff val="40000"/>
            </a:schemeClr>
          </a:solidFill>
        </p:grpSpPr>
        <p:sp>
          <p:nvSpPr>
            <p:cNvPr id="113" name="Freeform 23"/>
            <p:cNvSpPr>
              <a:spLocks/>
            </p:cNvSpPr>
            <p:nvPr/>
          </p:nvSpPr>
          <p:spPr bwMode="auto">
            <a:xfrm>
              <a:off x="8308693" y="2042084"/>
              <a:ext cx="685801" cy="474249"/>
            </a:xfrm>
            <a:custGeom>
              <a:avLst/>
              <a:gdLst>
                <a:gd name="T0" fmla="*/ 4 w 426"/>
                <a:gd name="T1" fmla="*/ 0 h 233"/>
                <a:gd name="T2" fmla="*/ 0 w 426"/>
                <a:gd name="T3" fmla="*/ 16 h 233"/>
                <a:gd name="T4" fmla="*/ 0 w 426"/>
                <a:gd name="T5" fmla="*/ 68 h 233"/>
                <a:gd name="T6" fmla="*/ 4 w 426"/>
                <a:gd name="T7" fmla="*/ 83 h 233"/>
                <a:gd name="T8" fmla="*/ 18 w 426"/>
                <a:gd name="T9" fmla="*/ 83 h 233"/>
                <a:gd name="T10" fmla="*/ 23 w 426"/>
                <a:gd name="T11" fmla="*/ 105 h 233"/>
                <a:gd name="T12" fmla="*/ 28 w 426"/>
                <a:gd name="T13" fmla="*/ 83 h 233"/>
                <a:gd name="T14" fmla="*/ 43 w 426"/>
                <a:gd name="T15" fmla="*/ 83 h 233"/>
                <a:gd name="T16" fmla="*/ 47 w 426"/>
                <a:gd name="T17" fmla="*/ 68 h 233"/>
                <a:gd name="T18" fmla="*/ 47 w 426"/>
                <a:gd name="T19" fmla="*/ 16 h 233"/>
                <a:gd name="T20" fmla="*/ 43 w 426"/>
                <a:gd name="T21" fmla="*/ 0 h 233"/>
                <a:gd name="T22" fmla="*/ 4 w 426"/>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233"/>
                <a:gd name="T38" fmla="*/ 426 w 426"/>
                <a:gd name="T39" fmla="*/ 233 h 2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233">
                  <a:moveTo>
                    <a:pt x="34" y="0"/>
                  </a:moveTo>
                  <a:cubicBezTo>
                    <a:pt x="34" y="0"/>
                    <a:pt x="0" y="0"/>
                    <a:pt x="0" y="34"/>
                  </a:cubicBezTo>
                  <a:cubicBezTo>
                    <a:pt x="0" y="151"/>
                    <a:pt x="0" y="151"/>
                    <a:pt x="0" y="151"/>
                  </a:cubicBezTo>
                  <a:cubicBezTo>
                    <a:pt x="0" y="151"/>
                    <a:pt x="0" y="185"/>
                    <a:pt x="34" y="185"/>
                  </a:cubicBezTo>
                  <a:cubicBezTo>
                    <a:pt x="159" y="185"/>
                    <a:pt x="159" y="185"/>
                    <a:pt x="159" y="185"/>
                  </a:cubicBezTo>
                  <a:cubicBezTo>
                    <a:pt x="207" y="233"/>
                    <a:pt x="207" y="233"/>
                    <a:pt x="207" y="233"/>
                  </a:cubicBezTo>
                  <a:cubicBezTo>
                    <a:pt x="255" y="185"/>
                    <a:pt x="255" y="185"/>
                    <a:pt x="255" y="185"/>
                  </a:cubicBezTo>
                  <a:cubicBezTo>
                    <a:pt x="392" y="185"/>
                    <a:pt x="392" y="185"/>
                    <a:pt x="392" y="185"/>
                  </a:cubicBezTo>
                  <a:cubicBezTo>
                    <a:pt x="392" y="185"/>
                    <a:pt x="426" y="185"/>
                    <a:pt x="426" y="151"/>
                  </a:cubicBezTo>
                  <a:cubicBezTo>
                    <a:pt x="426" y="34"/>
                    <a:pt x="426" y="34"/>
                    <a:pt x="426" y="34"/>
                  </a:cubicBezTo>
                  <a:cubicBezTo>
                    <a:pt x="426" y="34"/>
                    <a:pt x="426" y="0"/>
                    <a:pt x="392" y="0"/>
                  </a:cubicBezTo>
                  <a:lnTo>
                    <a:pt x="34" y="0"/>
                  </a:lnTo>
                  <a:close/>
                </a:path>
              </a:pathLst>
            </a:custGeom>
            <a:grpFill/>
            <a:ln w="19050" cap="flat">
              <a:noFill/>
              <a:prstDash val="solid"/>
              <a:miter lim="800000"/>
              <a:headEnd/>
              <a:tailEnd/>
            </a:ln>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rPr>
                <a:t>1.4</a:t>
              </a:r>
            </a:p>
          </p:txBody>
        </p:sp>
        <p:sp>
          <p:nvSpPr>
            <p:cNvPr id="114" name="Text Box 24"/>
            <p:cNvSpPr txBox="1">
              <a:spLocks noChangeArrowheads="1"/>
            </p:cNvSpPr>
            <p:nvPr/>
          </p:nvSpPr>
          <p:spPr bwMode="auto">
            <a:xfrm>
              <a:off x="8656468" y="2151401"/>
              <a:ext cx="49" cy="175569"/>
            </a:xfrm>
            <a:prstGeom prst="rect">
              <a:avLst/>
            </a:prstGeom>
            <a:grpFill/>
            <a:ln w="9525">
              <a:noFill/>
              <a:miter lim="800000"/>
              <a:headEnd/>
              <a:tailEnd/>
            </a:ln>
            <a:extLst/>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nn-NO" sz="1400" b="0" i="0" u="none" strike="noStrike" kern="0" cap="none" spc="0" normalizeH="0" baseline="0" noProof="0" dirty="0">
                <a:ln>
                  <a:noFill/>
                </a:ln>
                <a:solidFill>
                  <a:srgbClr val="040F11"/>
                </a:solidFill>
                <a:effectLst/>
                <a:uLnTx/>
                <a:uFillTx/>
                <a:latin typeface="Arial" panose="020B0604020202020204" pitchFamily="34" charset="0"/>
                <a:ea typeface="+mn-ea"/>
                <a:cs typeface="Arial" panose="020B0604020202020204" pitchFamily="34" charset="0"/>
              </a:endParaRPr>
            </a:p>
          </p:txBody>
        </p:sp>
      </p:grpSp>
      <p:sp>
        <p:nvSpPr>
          <p:cNvPr id="117" name="TextBox 13"/>
          <p:cNvSpPr txBox="1">
            <a:spLocks noChangeArrowheads="1"/>
          </p:cNvSpPr>
          <p:nvPr/>
        </p:nvSpPr>
        <p:spPr bwMode="auto">
          <a:xfrm>
            <a:off x="9587363" y="3405543"/>
            <a:ext cx="534121" cy="28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2.0</a:t>
            </a:r>
            <a:r>
              <a:rPr kumimoji="0" lang="en-US" sz="14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 †</a:t>
            </a: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11" name="Group 10">
            <a:extLst>
              <a:ext uri="{FF2B5EF4-FFF2-40B4-BE49-F238E27FC236}">
                <a16:creationId xmlns:a16="http://schemas.microsoft.com/office/drawing/2014/main" xmlns="" id="{38AAA917-9D4C-4777-9B9E-363947E7C725}"/>
              </a:ext>
            </a:extLst>
          </p:cNvPr>
          <p:cNvGrpSpPr/>
          <p:nvPr/>
        </p:nvGrpSpPr>
        <p:grpSpPr>
          <a:xfrm>
            <a:off x="9353869" y="2240291"/>
            <a:ext cx="910168" cy="316921"/>
            <a:chOff x="9353869" y="2240291"/>
            <a:chExt cx="910168" cy="316921"/>
          </a:xfrm>
        </p:grpSpPr>
        <p:grpSp>
          <p:nvGrpSpPr>
            <p:cNvPr id="92" name="Group 38"/>
            <p:cNvGrpSpPr>
              <a:grpSpLocks/>
            </p:cNvGrpSpPr>
            <p:nvPr/>
          </p:nvGrpSpPr>
          <p:grpSpPr bwMode="auto">
            <a:xfrm>
              <a:off x="9353869" y="2240291"/>
              <a:ext cx="910168" cy="316921"/>
              <a:chOff x="8308693" y="2042084"/>
              <a:chExt cx="685801" cy="474249"/>
            </a:xfrm>
            <a:solidFill>
              <a:schemeClr val="accent3">
                <a:lumMod val="60000"/>
                <a:lumOff val="40000"/>
              </a:schemeClr>
            </a:solidFill>
          </p:grpSpPr>
          <p:sp>
            <p:nvSpPr>
              <p:cNvPr id="93" name="Freeform 23"/>
              <p:cNvSpPr>
                <a:spLocks/>
              </p:cNvSpPr>
              <p:nvPr/>
            </p:nvSpPr>
            <p:spPr bwMode="auto">
              <a:xfrm>
                <a:off x="8308693" y="2042084"/>
                <a:ext cx="685801" cy="474249"/>
              </a:xfrm>
              <a:custGeom>
                <a:avLst/>
                <a:gdLst>
                  <a:gd name="T0" fmla="*/ 4 w 426"/>
                  <a:gd name="T1" fmla="*/ 0 h 233"/>
                  <a:gd name="T2" fmla="*/ 0 w 426"/>
                  <a:gd name="T3" fmla="*/ 16 h 233"/>
                  <a:gd name="T4" fmla="*/ 0 w 426"/>
                  <a:gd name="T5" fmla="*/ 68 h 233"/>
                  <a:gd name="T6" fmla="*/ 4 w 426"/>
                  <a:gd name="T7" fmla="*/ 83 h 233"/>
                  <a:gd name="T8" fmla="*/ 18 w 426"/>
                  <a:gd name="T9" fmla="*/ 83 h 233"/>
                  <a:gd name="T10" fmla="*/ 23 w 426"/>
                  <a:gd name="T11" fmla="*/ 105 h 233"/>
                  <a:gd name="T12" fmla="*/ 28 w 426"/>
                  <a:gd name="T13" fmla="*/ 83 h 233"/>
                  <a:gd name="T14" fmla="*/ 43 w 426"/>
                  <a:gd name="T15" fmla="*/ 83 h 233"/>
                  <a:gd name="T16" fmla="*/ 47 w 426"/>
                  <a:gd name="T17" fmla="*/ 68 h 233"/>
                  <a:gd name="T18" fmla="*/ 47 w 426"/>
                  <a:gd name="T19" fmla="*/ 16 h 233"/>
                  <a:gd name="T20" fmla="*/ 43 w 426"/>
                  <a:gd name="T21" fmla="*/ 0 h 233"/>
                  <a:gd name="T22" fmla="*/ 4 w 426"/>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233"/>
                  <a:gd name="T38" fmla="*/ 426 w 426"/>
                  <a:gd name="T39" fmla="*/ 233 h 2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233">
                    <a:moveTo>
                      <a:pt x="34" y="0"/>
                    </a:moveTo>
                    <a:cubicBezTo>
                      <a:pt x="34" y="0"/>
                      <a:pt x="0" y="0"/>
                      <a:pt x="0" y="34"/>
                    </a:cubicBezTo>
                    <a:cubicBezTo>
                      <a:pt x="0" y="151"/>
                      <a:pt x="0" y="151"/>
                      <a:pt x="0" y="151"/>
                    </a:cubicBezTo>
                    <a:cubicBezTo>
                      <a:pt x="0" y="151"/>
                      <a:pt x="0" y="185"/>
                      <a:pt x="34" y="185"/>
                    </a:cubicBezTo>
                    <a:cubicBezTo>
                      <a:pt x="159" y="185"/>
                      <a:pt x="159" y="185"/>
                      <a:pt x="159" y="185"/>
                    </a:cubicBezTo>
                    <a:cubicBezTo>
                      <a:pt x="207" y="233"/>
                      <a:pt x="207" y="233"/>
                      <a:pt x="207" y="233"/>
                    </a:cubicBezTo>
                    <a:cubicBezTo>
                      <a:pt x="255" y="185"/>
                      <a:pt x="255" y="185"/>
                      <a:pt x="255" y="185"/>
                    </a:cubicBezTo>
                    <a:cubicBezTo>
                      <a:pt x="392" y="185"/>
                      <a:pt x="392" y="185"/>
                      <a:pt x="392" y="185"/>
                    </a:cubicBezTo>
                    <a:cubicBezTo>
                      <a:pt x="392" y="185"/>
                      <a:pt x="426" y="185"/>
                      <a:pt x="426" y="151"/>
                    </a:cubicBezTo>
                    <a:cubicBezTo>
                      <a:pt x="426" y="34"/>
                      <a:pt x="426" y="34"/>
                      <a:pt x="426" y="34"/>
                    </a:cubicBezTo>
                    <a:cubicBezTo>
                      <a:pt x="426" y="34"/>
                      <a:pt x="426" y="0"/>
                      <a:pt x="392" y="0"/>
                    </a:cubicBezTo>
                    <a:lnTo>
                      <a:pt x="34" y="0"/>
                    </a:lnTo>
                    <a:close/>
                  </a:path>
                </a:pathLst>
              </a:custGeom>
              <a:grpFill/>
              <a:ln w="19050" cap="flat">
                <a:noFill/>
                <a:prstDash val="solid"/>
                <a:miter lim="800000"/>
                <a:headEnd/>
                <a:tailEnd/>
              </a:ln>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Arial" panose="020B0604020202020204" pitchFamily="34" charset="0"/>
                </a:endParaRPr>
              </a:p>
            </p:txBody>
          </p:sp>
          <p:sp>
            <p:nvSpPr>
              <p:cNvPr id="94" name="Text Box 24"/>
              <p:cNvSpPr txBox="1">
                <a:spLocks noChangeArrowheads="1"/>
              </p:cNvSpPr>
              <p:nvPr/>
            </p:nvSpPr>
            <p:spPr bwMode="auto">
              <a:xfrm>
                <a:off x="8656468" y="2151399"/>
                <a:ext cx="49" cy="175569"/>
              </a:xfrm>
              <a:prstGeom prst="rect">
                <a:avLst/>
              </a:prstGeom>
              <a:grpFill/>
              <a:ln w="9525">
                <a:noFill/>
                <a:miter lim="800000"/>
                <a:headEnd/>
                <a:tailEnd/>
              </a:ln>
              <a:extLst/>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GB" sz="1100" b="1" i="0" u="none" strike="noStrike" kern="0" cap="none" spc="0" normalizeH="0" baseline="0" noProof="0" dirty="0">
                  <a:ln>
                    <a:noFill/>
                  </a:ln>
                  <a:solidFill>
                    <a:srgbClr val="040F11"/>
                  </a:solidFill>
                  <a:effectLst/>
                  <a:uLnTx/>
                  <a:uFillTx/>
                  <a:latin typeface="Calibri" panose="020F0502020204030204" pitchFamily="34" charset="0"/>
                  <a:ea typeface="+mn-ea"/>
                  <a:cs typeface="Arial" charset="0"/>
                </a:endParaRPr>
              </a:p>
            </p:txBody>
          </p:sp>
        </p:grpSp>
        <p:sp>
          <p:nvSpPr>
            <p:cNvPr id="118" name="TextBox 13"/>
            <p:cNvSpPr txBox="1">
              <a:spLocks noChangeArrowheads="1"/>
            </p:cNvSpPr>
            <p:nvPr/>
          </p:nvSpPr>
          <p:spPr bwMode="auto">
            <a:xfrm>
              <a:off x="9570617" y="2244415"/>
              <a:ext cx="534121" cy="28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4.2</a:t>
              </a:r>
              <a:r>
                <a:rPr kumimoji="0" lang="en-US" sz="14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a:t>
              </a:r>
              <a:r>
                <a:rPr kumimoji="0" lang="en-GB" sz="14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 </a:t>
              </a: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119" name="TextBox 13"/>
          <p:cNvSpPr txBox="1">
            <a:spLocks noChangeArrowheads="1"/>
          </p:cNvSpPr>
          <p:nvPr/>
        </p:nvSpPr>
        <p:spPr bwMode="auto">
          <a:xfrm>
            <a:off x="9560026" y="1844077"/>
            <a:ext cx="503664" cy="28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3.5*</a:t>
            </a:r>
            <a:endParaRPr kumimoji="0" lang="en-US" sz="14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endParaRPr>
          </a:p>
        </p:txBody>
      </p:sp>
      <p:sp>
        <p:nvSpPr>
          <p:cNvPr id="5" name="TextBox 4"/>
          <p:cNvSpPr txBox="1"/>
          <p:nvPr/>
        </p:nvSpPr>
        <p:spPr>
          <a:xfrm>
            <a:off x="1231195" y="1832361"/>
            <a:ext cx="618955" cy="366057"/>
          </a:xfrm>
          <a:prstGeom prst="rect">
            <a:avLst/>
          </a:prstGeom>
          <a:solidFill>
            <a:schemeClr val="accent3"/>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40F11"/>
                </a:solidFill>
                <a:effectLst/>
                <a:uLnTx/>
                <a:uFillTx/>
                <a:latin typeface="Arial"/>
                <a:ea typeface="+mn-ea"/>
                <a:cs typeface="Arial" panose="020B0604020202020204" pitchFamily="34" charset="0"/>
              </a:rPr>
              <a:t>1 L</a:t>
            </a:r>
          </a:p>
        </p:txBody>
      </p:sp>
      <p:sp>
        <p:nvSpPr>
          <p:cNvPr id="54" name="TextBox 53"/>
          <p:cNvSpPr txBox="1"/>
          <p:nvPr/>
        </p:nvSpPr>
        <p:spPr>
          <a:xfrm>
            <a:off x="1233952" y="3070052"/>
            <a:ext cx="618955" cy="366057"/>
          </a:xfrm>
          <a:prstGeom prst="rect">
            <a:avLst/>
          </a:prstGeom>
          <a:solidFill>
            <a:schemeClr val="accent2"/>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40F11"/>
                </a:solidFill>
                <a:effectLst/>
                <a:uLnTx/>
                <a:uFillTx/>
                <a:latin typeface="Arial"/>
                <a:ea typeface="+mn-ea"/>
                <a:cs typeface="Arial" panose="020B0604020202020204" pitchFamily="34" charset="0"/>
              </a:rPr>
              <a:t>2 L</a:t>
            </a:r>
          </a:p>
        </p:txBody>
      </p:sp>
      <p:sp>
        <p:nvSpPr>
          <p:cNvPr id="55" name="TextBox 54"/>
          <p:cNvSpPr txBox="1"/>
          <p:nvPr/>
        </p:nvSpPr>
        <p:spPr>
          <a:xfrm>
            <a:off x="1242341" y="5025247"/>
            <a:ext cx="779627" cy="366057"/>
          </a:xfrm>
          <a:prstGeom prst="rect">
            <a:avLst/>
          </a:prstGeom>
          <a:solidFill>
            <a:schemeClr val="accent1"/>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40F11"/>
                </a:solidFill>
                <a:effectLst/>
                <a:uLnTx/>
                <a:uFillTx/>
                <a:latin typeface="Arial"/>
                <a:ea typeface="+mn-ea"/>
                <a:cs typeface="Arial" panose="020B0604020202020204" pitchFamily="34" charset="0"/>
              </a:rPr>
              <a:t>3/4 L</a:t>
            </a:r>
          </a:p>
        </p:txBody>
      </p:sp>
      <p:grpSp>
        <p:nvGrpSpPr>
          <p:cNvPr id="57" name="Group 38"/>
          <p:cNvGrpSpPr>
            <a:grpSpLocks/>
          </p:cNvGrpSpPr>
          <p:nvPr/>
        </p:nvGrpSpPr>
        <p:grpSpPr bwMode="auto">
          <a:xfrm>
            <a:off x="9353869" y="5405226"/>
            <a:ext cx="910168" cy="316921"/>
            <a:chOff x="8308693" y="2042084"/>
            <a:chExt cx="685801" cy="474249"/>
          </a:xfrm>
          <a:solidFill>
            <a:schemeClr val="accent4">
              <a:lumMod val="60000"/>
              <a:lumOff val="40000"/>
            </a:schemeClr>
          </a:solidFill>
        </p:grpSpPr>
        <p:sp>
          <p:nvSpPr>
            <p:cNvPr id="59" name="Freeform 23"/>
            <p:cNvSpPr>
              <a:spLocks/>
            </p:cNvSpPr>
            <p:nvPr/>
          </p:nvSpPr>
          <p:spPr bwMode="auto">
            <a:xfrm>
              <a:off x="8308693" y="2042084"/>
              <a:ext cx="685801" cy="474249"/>
            </a:xfrm>
            <a:custGeom>
              <a:avLst/>
              <a:gdLst>
                <a:gd name="T0" fmla="*/ 4 w 426"/>
                <a:gd name="T1" fmla="*/ 0 h 233"/>
                <a:gd name="T2" fmla="*/ 0 w 426"/>
                <a:gd name="T3" fmla="*/ 16 h 233"/>
                <a:gd name="T4" fmla="*/ 0 w 426"/>
                <a:gd name="T5" fmla="*/ 68 h 233"/>
                <a:gd name="T6" fmla="*/ 4 w 426"/>
                <a:gd name="T7" fmla="*/ 83 h 233"/>
                <a:gd name="T8" fmla="*/ 18 w 426"/>
                <a:gd name="T9" fmla="*/ 83 h 233"/>
                <a:gd name="T10" fmla="*/ 23 w 426"/>
                <a:gd name="T11" fmla="*/ 105 h 233"/>
                <a:gd name="T12" fmla="*/ 28 w 426"/>
                <a:gd name="T13" fmla="*/ 83 h 233"/>
                <a:gd name="T14" fmla="*/ 43 w 426"/>
                <a:gd name="T15" fmla="*/ 83 h 233"/>
                <a:gd name="T16" fmla="*/ 47 w 426"/>
                <a:gd name="T17" fmla="*/ 68 h 233"/>
                <a:gd name="T18" fmla="*/ 47 w 426"/>
                <a:gd name="T19" fmla="*/ 16 h 233"/>
                <a:gd name="T20" fmla="*/ 43 w 426"/>
                <a:gd name="T21" fmla="*/ 0 h 233"/>
                <a:gd name="T22" fmla="*/ 4 w 426"/>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233"/>
                <a:gd name="T38" fmla="*/ 426 w 426"/>
                <a:gd name="T39" fmla="*/ 233 h 2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233">
                  <a:moveTo>
                    <a:pt x="34" y="0"/>
                  </a:moveTo>
                  <a:cubicBezTo>
                    <a:pt x="34" y="0"/>
                    <a:pt x="0" y="0"/>
                    <a:pt x="0" y="34"/>
                  </a:cubicBezTo>
                  <a:cubicBezTo>
                    <a:pt x="0" y="151"/>
                    <a:pt x="0" y="151"/>
                    <a:pt x="0" y="151"/>
                  </a:cubicBezTo>
                  <a:cubicBezTo>
                    <a:pt x="0" y="151"/>
                    <a:pt x="0" y="185"/>
                    <a:pt x="34" y="185"/>
                  </a:cubicBezTo>
                  <a:cubicBezTo>
                    <a:pt x="159" y="185"/>
                    <a:pt x="159" y="185"/>
                    <a:pt x="159" y="185"/>
                  </a:cubicBezTo>
                  <a:cubicBezTo>
                    <a:pt x="207" y="233"/>
                    <a:pt x="207" y="233"/>
                    <a:pt x="207" y="233"/>
                  </a:cubicBezTo>
                  <a:cubicBezTo>
                    <a:pt x="255" y="185"/>
                    <a:pt x="255" y="185"/>
                    <a:pt x="255" y="185"/>
                  </a:cubicBezTo>
                  <a:cubicBezTo>
                    <a:pt x="392" y="185"/>
                    <a:pt x="392" y="185"/>
                    <a:pt x="392" y="185"/>
                  </a:cubicBezTo>
                  <a:cubicBezTo>
                    <a:pt x="392" y="185"/>
                    <a:pt x="426" y="185"/>
                    <a:pt x="426" y="151"/>
                  </a:cubicBezTo>
                  <a:cubicBezTo>
                    <a:pt x="426" y="34"/>
                    <a:pt x="426" y="34"/>
                    <a:pt x="426" y="34"/>
                  </a:cubicBezTo>
                  <a:cubicBezTo>
                    <a:pt x="426" y="34"/>
                    <a:pt x="426" y="0"/>
                    <a:pt x="392" y="0"/>
                  </a:cubicBezTo>
                  <a:lnTo>
                    <a:pt x="34" y="0"/>
                  </a:lnTo>
                  <a:close/>
                </a:path>
              </a:pathLst>
            </a:custGeom>
            <a:grpFill/>
            <a:ln w="19050" cap="flat">
              <a:noFill/>
              <a:prstDash val="solid"/>
              <a:miter lim="800000"/>
              <a:headEnd/>
              <a:tailEnd/>
            </a:ln>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rPr>
                <a:t>1.8</a:t>
              </a:r>
            </a:p>
          </p:txBody>
        </p:sp>
        <p:sp>
          <p:nvSpPr>
            <p:cNvPr id="68" name="Text Box 24"/>
            <p:cNvSpPr txBox="1">
              <a:spLocks noChangeArrowheads="1"/>
            </p:cNvSpPr>
            <p:nvPr/>
          </p:nvSpPr>
          <p:spPr bwMode="auto">
            <a:xfrm>
              <a:off x="8656468" y="2151401"/>
              <a:ext cx="49" cy="175569"/>
            </a:xfrm>
            <a:prstGeom prst="rect">
              <a:avLst/>
            </a:prstGeom>
            <a:grpFill/>
            <a:ln w="9525">
              <a:noFill/>
              <a:miter lim="800000"/>
              <a:headEnd/>
              <a:tailEnd/>
            </a:ln>
            <a:extLst/>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nn-NO" sz="1400" b="0" i="0" u="none" strike="noStrike" kern="0" cap="none" spc="0" normalizeH="0" baseline="0" noProof="0" dirty="0">
                <a:ln>
                  <a:noFill/>
                </a:ln>
                <a:solidFill>
                  <a:srgbClr val="040F11"/>
                </a:solidFill>
                <a:effectLst/>
                <a:uLnTx/>
                <a:uFillTx/>
                <a:latin typeface="Arial" panose="020B0604020202020204" pitchFamily="34" charset="0"/>
                <a:ea typeface="+mn-ea"/>
                <a:cs typeface="Arial" panose="020B0604020202020204" pitchFamily="34" charset="0"/>
              </a:endParaRPr>
            </a:p>
          </p:txBody>
        </p:sp>
      </p:grpSp>
      <p:sp>
        <p:nvSpPr>
          <p:cNvPr id="69" name="CasellaDiTesto 90"/>
          <p:cNvSpPr txBox="1">
            <a:spLocks noChangeArrowheads="1"/>
          </p:cNvSpPr>
          <p:nvPr/>
        </p:nvSpPr>
        <p:spPr bwMode="auto">
          <a:xfrm>
            <a:off x="2120897" y="5379657"/>
            <a:ext cx="26588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TAS-102 vs placebo</a:t>
            </a:r>
            <a:r>
              <a:rPr kumimoji="0" lang="en-GB" sz="1600" b="1" i="0" u="none" strike="noStrike" kern="1200" cap="none" spc="0" normalizeH="0" baseline="30000" noProof="0" dirty="0">
                <a:ln>
                  <a:noFill/>
                </a:ln>
                <a:solidFill>
                  <a:srgbClr val="FFFFFF"/>
                </a:solidFill>
                <a:effectLst/>
                <a:uLnTx/>
                <a:uFillTx/>
                <a:latin typeface="Arial" pitchFamily="34" charset="0"/>
                <a:ea typeface="+mn-ea"/>
                <a:cs typeface="Arial" pitchFamily="34" charset="0"/>
              </a:rPr>
              <a:t>[10]</a:t>
            </a: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a:t>
            </a:r>
          </a:p>
        </p:txBody>
      </p:sp>
      <p:cxnSp>
        <p:nvCxnSpPr>
          <p:cNvPr id="10" name="Straight Connector 9"/>
          <p:cNvCxnSpPr/>
          <p:nvPr/>
        </p:nvCxnSpPr>
        <p:spPr bwMode="auto">
          <a:xfrm>
            <a:off x="4763059" y="5694969"/>
            <a:ext cx="4440195" cy="0"/>
          </a:xfrm>
          <a:prstGeom prst="line">
            <a:avLst/>
          </a:prstGeom>
          <a:noFill/>
          <a:ln w="28575" cap="flat" cmpd="sng" algn="ctr">
            <a:solidFill>
              <a:schemeClr val="tx1"/>
            </a:solidFill>
            <a:prstDash val="solid"/>
            <a:round/>
            <a:headEnd type="none" w="med" len="med"/>
            <a:tailEnd type="none" w="med" len="med"/>
          </a:ln>
          <a:effectLst/>
        </p:spPr>
      </p:cxnSp>
      <p:grpSp>
        <p:nvGrpSpPr>
          <p:cNvPr id="74" name="Group 73"/>
          <p:cNvGrpSpPr/>
          <p:nvPr/>
        </p:nvGrpSpPr>
        <p:grpSpPr>
          <a:xfrm rot="5400000">
            <a:off x="5619077" y="4846281"/>
            <a:ext cx="85909" cy="1777275"/>
            <a:chOff x="2652607" y="3454568"/>
            <a:chExt cx="83901" cy="1690096"/>
          </a:xfrm>
        </p:grpSpPr>
        <p:cxnSp>
          <p:nvCxnSpPr>
            <p:cNvPr id="75" name="Straight Connector 74"/>
            <p:cNvCxnSpPr/>
            <p:nvPr/>
          </p:nvCxnSpPr>
          <p:spPr bwMode="auto">
            <a:xfrm>
              <a:off x="2654522" y="3454568"/>
              <a:ext cx="81986" cy="0"/>
            </a:xfrm>
            <a:prstGeom prst="line">
              <a:avLst/>
            </a:prstGeom>
            <a:noFill/>
            <a:ln w="2857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2652607" y="4306755"/>
              <a:ext cx="81986" cy="0"/>
            </a:xfrm>
            <a:prstGeom prst="line">
              <a:avLst/>
            </a:prstGeom>
            <a:noFill/>
            <a:ln w="2857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2654522" y="5144664"/>
              <a:ext cx="81986" cy="0"/>
            </a:xfrm>
            <a:prstGeom prst="line">
              <a:avLst/>
            </a:prstGeom>
            <a:noFill/>
            <a:ln w="28575" cap="flat" cmpd="sng" algn="ctr">
              <a:solidFill>
                <a:schemeClr val="tx1"/>
              </a:solidFill>
              <a:prstDash val="solid"/>
              <a:round/>
              <a:headEnd type="none" w="med" len="med"/>
              <a:tailEnd type="none" w="med" len="med"/>
            </a:ln>
            <a:effectLst/>
          </p:spPr>
        </p:cxnSp>
      </p:grpSp>
      <p:grpSp>
        <p:nvGrpSpPr>
          <p:cNvPr id="81" name="Group 80"/>
          <p:cNvGrpSpPr/>
          <p:nvPr/>
        </p:nvGrpSpPr>
        <p:grpSpPr>
          <a:xfrm rot="5400000">
            <a:off x="8267542" y="4850050"/>
            <a:ext cx="85909" cy="1777275"/>
            <a:chOff x="2652607" y="3454568"/>
            <a:chExt cx="83901" cy="1690096"/>
          </a:xfrm>
        </p:grpSpPr>
        <p:cxnSp>
          <p:nvCxnSpPr>
            <p:cNvPr id="82" name="Straight Connector 81"/>
            <p:cNvCxnSpPr/>
            <p:nvPr/>
          </p:nvCxnSpPr>
          <p:spPr bwMode="auto">
            <a:xfrm>
              <a:off x="2654522" y="3454568"/>
              <a:ext cx="81986" cy="0"/>
            </a:xfrm>
            <a:prstGeom prst="line">
              <a:avLst/>
            </a:prstGeom>
            <a:noFill/>
            <a:ln w="2857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2652607" y="4306755"/>
              <a:ext cx="81986" cy="0"/>
            </a:xfrm>
            <a:prstGeom prst="line">
              <a:avLst/>
            </a:prstGeom>
            <a:noFill/>
            <a:ln w="2857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2654522" y="5144664"/>
              <a:ext cx="81986" cy="0"/>
            </a:xfrm>
            <a:prstGeom prst="line">
              <a:avLst/>
            </a:prstGeom>
            <a:noFill/>
            <a:ln w="28575" cap="flat" cmpd="sng" algn="ctr">
              <a:solidFill>
                <a:schemeClr val="tx1"/>
              </a:solidFill>
              <a:prstDash val="solid"/>
              <a:round/>
              <a:headEnd type="none" w="med" len="med"/>
              <a:tailEnd type="none" w="med" len="med"/>
            </a:ln>
            <a:effectLst/>
          </p:spPr>
        </p:cxnSp>
      </p:grpSp>
      <p:sp>
        <p:nvSpPr>
          <p:cNvPr id="85" name="Rectangle 1"/>
          <p:cNvSpPr>
            <a:spLocks noChangeArrowheads="1"/>
          </p:cNvSpPr>
          <p:nvPr/>
        </p:nvSpPr>
        <p:spPr bwMode="auto">
          <a:xfrm>
            <a:off x="4636919" y="5755601"/>
            <a:ext cx="284052" cy="28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a:t>
            </a:r>
          </a:p>
        </p:txBody>
      </p:sp>
      <p:sp>
        <p:nvSpPr>
          <p:cNvPr id="86" name="Rectangle 1"/>
          <p:cNvSpPr>
            <a:spLocks noChangeArrowheads="1"/>
          </p:cNvSpPr>
          <p:nvPr/>
        </p:nvSpPr>
        <p:spPr bwMode="auto">
          <a:xfrm>
            <a:off x="5439708" y="5751833"/>
            <a:ext cx="433132" cy="28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0.2</a:t>
            </a:r>
          </a:p>
        </p:txBody>
      </p:sp>
      <p:sp>
        <p:nvSpPr>
          <p:cNvPr id="87" name="Rectangle 1"/>
          <p:cNvSpPr>
            <a:spLocks noChangeArrowheads="1"/>
          </p:cNvSpPr>
          <p:nvPr/>
        </p:nvSpPr>
        <p:spPr bwMode="auto">
          <a:xfrm>
            <a:off x="6325276" y="5748064"/>
            <a:ext cx="433132" cy="28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0.4</a:t>
            </a:r>
          </a:p>
        </p:txBody>
      </p:sp>
      <p:sp>
        <p:nvSpPr>
          <p:cNvPr id="88" name="Rectangle 1"/>
          <p:cNvSpPr>
            <a:spLocks noChangeArrowheads="1"/>
          </p:cNvSpPr>
          <p:nvPr/>
        </p:nvSpPr>
        <p:spPr bwMode="auto">
          <a:xfrm>
            <a:off x="7210844" y="5751833"/>
            <a:ext cx="433132" cy="28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0.6</a:t>
            </a:r>
          </a:p>
        </p:txBody>
      </p:sp>
      <p:sp>
        <p:nvSpPr>
          <p:cNvPr id="89" name="Rectangle 1"/>
          <p:cNvSpPr>
            <a:spLocks noChangeArrowheads="1"/>
          </p:cNvSpPr>
          <p:nvPr/>
        </p:nvSpPr>
        <p:spPr bwMode="auto">
          <a:xfrm>
            <a:off x="8096412" y="5748064"/>
            <a:ext cx="433132" cy="28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0.8</a:t>
            </a:r>
          </a:p>
        </p:txBody>
      </p:sp>
      <p:sp>
        <p:nvSpPr>
          <p:cNvPr id="90" name="Rectangle 1"/>
          <p:cNvSpPr>
            <a:spLocks noChangeArrowheads="1"/>
          </p:cNvSpPr>
          <p:nvPr/>
        </p:nvSpPr>
        <p:spPr bwMode="auto">
          <a:xfrm>
            <a:off x="8973741" y="5744296"/>
            <a:ext cx="433132" cy="28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1.0</a:t>
            </a:r>
          </a:p>
        </p:txBody>
      </p:sp>
      <p:sp>
        <p:nvSpPr>
          <p:cNvPr id="91" name="Rectangle 90">
            <a:extLst>
              <a:ext uri="{FF2B5EF4-FFF2-40B4-BE49-F238E27FC236}">
                <a16:creationId xmlns:a16="http://schemas.microsoft.com/office/drawing/2014/main" xmlns="" id="{F5ABC32B-C692-456C-9E88-164645CA1E83}"/>
              </a:ext>
            </a:extLst>
          </p:cNvPr>
          <p:cNvSpPr/>
          <p:nvPr/>
        </p:nvSpPr>
        <p:spPr bwMode="auto">
          <a:xfrm>
            <a:off x="4778945" y="5042361"/>
            <a:ext cx="3401959" cy="191927"/>
          </a:xfrm>
          <a:prstGeom prst="rect">
            <a:avLst/>
          </a:prstGeom>
          <a:solidFill>
            <a:schemeClr val="accent1"/>
          </a:solidFill>
          <a:ln>
            <a:noFill/>
          </a:ln>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98" name="Rectangle 97">
            <a:extLst>
              <a:ext uri="{FF2B5EF4-FFF2-40B4-BE49-F238E27FC236}">
                <a16:creationId xmlns:a16="http://schemas.microsoft.com/office/drawing/2014/main" xmlns="" id="{BAF65D04-B11A-48CE-B99D-2BBCA70DBBAC}"/>
              </a:ext>
            </a:extLst>
          </p:cNvPr>
          <p:cNvSpPr/>
          <p:nvPr/>
        </p:nvSpPr>
        <p:spPr bwMode="auto">
          <a:xfrm>
            <a:off x="4781145" y="3854964"/>
            <a:ext cx="3694134" cy="191927"/>
          </a:xfrm>
          <a:prstGeom prst="rect">
            <a:avLst/>
          </a:prstGeom>
          <a:solidFill>
            <a:schemeClr val="accent2"/>
          </a:solidFill>
          <a:ln>
            <a:noFill/>
          </a:ln>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xmlns="" id="{327A4DC4-1842-43BF-8B0C-7FF9A3FC651F}"/>
              </a:ext>
            </a:extLst>
          </p:cNvPr>
          <p:cNvSpPr/>
          <p:nvPr/>
        </p:nvSpPr>
        <p:spPr bwMode="auto">
          <a:xfrm>
            <a:off x="4784356" y="4636169"/>
            <a:ext cx="3607564" cy="191927"/>
          </a:xfrm>
          <a:prstGeom prst="rect">
            <a:avLst/>
          </a:prstGeom>
          <a:solidFill>
            <a:schemeClr val="accent2"/>
          </a:solidFill>
          <a:ln>
            <a:noFill/>
          </a:ln>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xmlns="" id="{A0E89147-43F2-42DF-98FA-E53055A780C8}"/>
              </a:ext>
            </a:extLst>
          </p:cNvPr>
          <p:cNvSpPr/>
          <p:nvPr/>
        </p:nvSpPr>
        <p:spPr bwMode="auto">
          <a:xfrm>
            <a:off x="4763059" y="4250588"/>
            <a:ext cx="3580165" cy="191927"/>
          </a:xfrm>
          <a:prstGeom prst="rect">
            <a:avLst/>
          </a:prstGeom>
          <a:solidFill>
            <a:schemeClr val="accent2"/>
          </a:solidFill>
          <a:ln>
            <a:noFill/>
          </a:ln>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xmlns="" id="{7EC0092D-E6F6-481D-A3D4-D89BC8B83943}"/>
              </a:ext>
            </a:extLst>
          </p:cNvPr>
          <p:cNvSpPr/>
          <p:nvPr/>
        </p:nvSpPr>
        <p:spPr bwMode="auto">
          <a:xfrm>
            <a:off x="4781438" y="3458397"/>
            <a:ext cx="3748106" cy="191927"/>
          </a:xfrm>
          <a:prstGeom prst="rect">
            <a:avLst/>
          </a:prstGeom>
          <a:solidFill>
            <a:schemeClr val="accent2"/>
          </a:solidFill>
          <a:ln>
            <a:noFill/>
          </a:ln>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xmlns="" id="{65808215-CDA9-40D2-A629-0CC07EDC7E87}"/>
              </a:ext>
            </a:extLst>
          </p:cNvPr>
          <p:cNvSpPr/>
          <p:nvPr/>
        </p:nvSpPr>
        <p:spPr bwMode="auto">
          <a:xfrm>
            <a:off x="4768123" y="3062406"/>
            <a:ext cx="3327223" cy="191927"/>
          </a:xfrm>
          <a:prstGeom prst="rect">
            <a:avLst/>
          </a:prstGeom>
          <a:solidFill>
            <a:schemeClr val="accent2"/>
          </a:solidFill>
          <a:ln>
            <a:noFill/>
          </a:ln>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xmlns="" id="{8E67B9EB-18AA-407E-B100-FAA3C662F865}"/>
              </a:ext>
            </a:extLst>
          </p:cNvPr>
          <p:cNvSpPr/>
          <p:nvPr/>
        </p:nvSpPr>
        <p:spPr bwMode="auto">
          <a:xfrm>
            <a:off x="4775196" y="2666415"/>
            <a:ext cx="3935952" cy="191927"/>
          </a:xfrm>
          <a:prstGeom prst="rect">
            <a:avLst/>
          </a:prstGeom>
          <a:solidFill>
            <a:schemeClr val="accent3"/>
          </a:solidFill>
          <a:ln>
            <a:noFill/>
          </a:ln>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xmlns="" id="{BA80B466-E4E7-487D-90D2-01C54A2CE1B9}"/>
              </a:ext>
            </a:extLst>
          </p:cNvPr>
          <p:cNvSpPr/>
          <p:nvPr/>
        </p:nvSpPr>
        <p:spPr bwMode="auto">
          <a:xfrm>
            <a:off x="4772352" y="2270424"/>
            <a:ext cx="3663334" cy="191927"/>
          </a:xfrm>
          <a:prstGeom prst="rect">
            <a:avLst/>
          </a:prstGeom>
          <a:solidFill>
            <a:schemeClr val="accent3"/>
          </a:solidFill>
          <a:ln>
            <a:noFill/>
          </a:ln>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xmlns="" id="{88656187-4245-406B-9F77-80E0208EBB28}"/>
              </a:ext>
            </a:extLst>
          </p:cNvPr>
          <p:cNvSpPr/>
          <p:nvPr/>
        </p:nvSpPr>
        <p:spPr bwMode="auto">
          <a:xfrm>
            <a:off x="4765335" y="1874433"/>
            <a:ext cx="3537654" cy="191927"/>
          </a:xfrm>
          <a:prstGeom prst="rect">
            <a:avLst/>
          </a:prstGeom>
          <a:solidFill>
            <a:schemeClr val="accent3"/>
          </a:solidFill>
          <a:ln>
            <a:noFill/>
          </a:ln>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60" name="Rounded Rectangle 59"/>
          <p:cNvSpPr/>
          <p:nvPr/>
        </p:nvSpPr>
        <p:spPr bwMode="auto">
          <a:xfrm>
            <a:off x="5383098" y="3394408"/>
            <a:ext cx="2092773" cy="315104"/>
          </a:xfrm>
          <a:prstGeom prst="rect">
            <a:avLst/>
          </a:prstGeom>
          <a:solidFill>
            <a:srgbClr val="0D3239">
              <a:alpha val="49020"/>
            </a:srgb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Not for </a:t>
            </a:r>
            <a:r>
              <a:rPr kumimoji="0" lang="en-US" sz="1800" b="1"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RAS</a:t>
            </a:r>
            <a:r>
              <a:rPr kumimoji="0" lang="en-US"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a:t>
            </a:r>
            <a:r>
              <a:rPr kumimoji="0" lang="en-US" sz="18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rPr>
              <a:t>Mut</a:t>
            </a:r>
            <a:endParaRPr kumimoji="0" lang="en-US"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6" name="Rounded Rectangle 5"/>
          <p:cNvSpPr/>
          <p:nvPr/>
        </p:nvSpPr>
        <p:spPr bwMode="auto">
          <a:xfrm>
            <a:off x="5365181" y="1985227"/>
            <a:ext cx="2114133" cy="371888"/>
          </a:xfrm>
          <a:prstGeom prst="rect">
            <a:avLst/>
          </a:prstGeom>
          <a:solidFill>
            <a:srgbClr val="0D3239">
              <a:alpha val="49020"/>
            </a:srgb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Not for </a:t>
            </a:r>
            <a:r>
              <a:rPr kumimoji="0" lang="en-US" sz="1800" b="1" i="1" u="none" strike="noStrike" kern="1200" cap="none" spc="0" normalizeH="0" baseline="0" noProof="0" dirty="0">
                <a:ln>
                  <a:noFill/>
                </a:ln>
                <a:solidFill>
                  <a:srgbClr val="FFFFFF"/>
                </a:solidFill>
                <a:effectLst/>
                <a:uLnTx/>
                <a:uFillTx/>
                <a:latin typeface="Arial"/>
                <a:ea typeface="+mn-ea"/>
                <a:cs typeface="Arial" panose="020B0604020202020204" pitchFamily="34" charset="0"/>
              </a:rPr>
              <a:t>RAS</a:t>
            </a:r>
            <a:r>
              <a:rPr kumimoji="0" lang="en-US"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a:t>
            </a:r>
            <a:r>
              <a:rPr kumimoji="0" lang="en-US" sz="18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rPr>
              <a:t>Mut</a:t>
            </a:r>
            <a:endParaRPr kumimoji="0" lang="en-US"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p:cNvSpPr/>
          <p:nvPr/>
        </p:nvSpPr>
        <p:spPr bwMode="auto">
          <a:xfrm>
            <a:off x="1192806" y="1784975"/>
            <a:ext cx="3579546" cy="1147011"/>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p:txBody>
      </p:sp>
      <p:sp>
        <p:nvSpPr>
          <p:cNvPr id="51" name="Rectangle 50"/>
          <p:cNvSpPr/>
          <p:nvPr/>
        </p:nvSpPr>
        <p:spPr bwMode="auto">
          <a:xfrm>
            <a:off x="1192806" y="3021546"/>
            <a:ext cx="3579546" cy="1881041"/>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p:txBody>
      </p:sp>
      <p:sp>
        <p:nvSpPr>
          <p:cNvPr id="56" name="Rectangle 55"/>
          <p:cNvSpPr/>
          <p:nvPr/>
        </p:nvSpPr>
        <p:spPr bwMode="auto">
          <a:xfrm>
            <a:off x="1192806" y="4975535"/>
            <a:ext cx="3579546" cy="768017"/>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p:txBody>
      </p:sp>
      <p:sp>
        <p:nvSpPr>
          <p:cNvPr id="124" name="Rectangle 123">
            <a:extLst>
              <a:ext uri="{FF2B5EF4-FFF2-40B4-BE49-F238E27FC236}">
                <a16:creationId xmlns:a16="http://schemas.microsoft.com/office/drawing/2014/main" xmlns="" id="{05A26568-6995-4E7E-9A93-4FBD06240CE3}"/>
              </a:ext>
            </a:extLst>
          </p:cNvPr>
          <p:cNvSpPr/>
          <p:nvPr/>
        </p:nvSpPr>
        <p:spPr bwMode="auto">
          <a:xfrm>
            <a:off x="4778945" y="5438356"/>
            <a:ext cx="3001571" cy="191927"/>
          </a:xfrm>
          <a:prstGeom prst="rect">
            <a:avLst/>
          </a:prstGeom>
          <a:solidFill>
            <a:schemeClr val="accent1"/>
          </a:solidFill>
          <a:ln>
            <a:noFill/>
          </a:ln>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Rectangle 1">
            <a:extLst>
              <a:ext uri="{FF2B5EF4-FFF2-40B4-BE49-F238E27FC236}">
                <a16:creationId xmlns:a16="http://schemas.microsoft.com/office/drawing/2014/main" xmlns="" id="{0A4F7646-8105-4F8E-BC03-5F5A332D8724}"/>
              </a:ext>
            </a:extLst>
          </p:cNvPr>
          <p:cNvSpPr>
            <a:spLocks noChangeArrowheads="1"/>
          </p:cNvSpPr>
          <p:nvPr/>
        </p:nvSpPr>
        <p:spPr bwMode="auto">
          <a:xfrm>
            <a:off x="8276282" y="1812943"/>
            <a:ext cx="43313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0.8</a:t>
            </a:r>
          </a:p>
        </p:txBody>
      </p:sp>
      <p:sp>
        <p:nvSpPr>
          <p:cNvPr id="126" name="Rectangle 1">
            <a:extLst>
              <a:ext uri="{FF2B5EF4-FFF2-40B4-BE49-F238E27FC236}">
                <a16:creationId xmlns:a16="http://schemas.microsoft.com/office/drawing/2014/main" xmlns="" id="{1B7660D9-9D89-415B-AFAF-1FD7A72BEBCD}"/>
              </a:ext>
            </a:extLst>
          </p:cNvPr>
          <p:cNvSpPr>
            <a:spLocks noChangeArrowheads="1"/>
          </p:cNvSpPr>
          <p:nvPr/>
        </p:nvSpPr>
        <p:spPr bwMode="auto">
          <a:xfrm>
            <a:off x="8414391" y="2212960"/>
            <a:ext cx="5325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0.83</a:t>
            </a:r>
          </a:p>
        </p:txBody>
      </p:sp>
      <p:sp>
        <p:nvSpPr>
          <p:cNvPr id="127" name="Rectangle 1">
            <a:extLst>
              <a:ext uri="{FF2B5EF4-FFF2-40B4-BE49-F238E27FC236}">
                <a16:creationId xmlns:a16="http://schemas.microsoft.com/office/drawing/2014/main" xmlns="" id="{825BBF26-0DA1-4441-BBFA-83B94849D4A8}"/>
              </a:ext>
            </a:extLst>
          </p:cNvPr>
          <p:cNvSpPr>
            <a:spLocks noChangeArrowheads="1"/>
          </p:cNvSpPr>
          <p:nvPr/>
        </p:nvSpPr>
        <p:spPr bwMode="auto">
          <a:xfrm>
            <a:off x="8674896" y="2608489"/>
            <a:ext cx="5325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0.89</a:t>
            </a:r>
          </a:p>
        </p:txBody>
      </p:sp>
      <p:sp>
        <p:nvSpPr>
          <p:cNvPr id="128" name="Rectangle 1">
            <a:extLst>
              <a:ext uri="{FF2B5EF4-FFF2-40B4-BE49-F238E27FC236}">
                <a16:creationId xmlns:a16="http://schemas.microsoft.com/office/drawing/2014/main" xmlns="" id="{08B88929-4527-4563-B5A2-7201702B86C1}"/>
              </a:ext>
            </a:extLst>
          </p:cNvPr>
          <p:cNvSpPr>
            <a:spLocks noChangeArrowheads="1"/>
          </p:cNvSpPr>
          <p:nvPr/>
        </p:nvSpPr>
        <p:spPr bwMode="auto">
          <a:xfrm>
            <a:off x="8071856" y="2993458"/>
            <a:ext cx="5716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0.75</a:t>
            </a:r>
          </a:p>
        </p:txBody>
      </p:sp>
      <p:sp>
        <p:nvSpPr>
          <p:cNvPr id="129" name="Rectangle 1">
            <a:extLst>
              <a:ext uri="{FF2B5EF4-FFF2-40B4-BE49-F238E27FC236}">
                <a16:creationId xmlns:a16="http://schemas.microsoft.com/office/drawing/2014/main" xmlns="" id="{96268074-6B53-4852-9165-E75BE262A2CE}"/>
              </a:ext>
            </a:extLst>
          </p:cNvPr>
          <p:cNvSpPr>
            <a:spLocks noChangeArrowheads="1"/>
          </p:cNvSpPr>
          <p:nvPr/>
        </p:nvSpPr>
        <p:spPr bwMode="auto">
          <a:xfrm>
            <a:off x="8506723" y="3393475"/>
            <a:ext cx="5325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0.85</a:t>
            </a:r>
          </a:p>
        </p:txBody>
      </p:sp>
      <p:sp>
        <p:nvSpPr>
          <p:cNvPr id="130" name="Rectangle 1">
            <a:extLst>
              <a:ext uri="{FF2B5EF4-FFF2-40B4-BE49-F238E27FC236}">
                <a16:creationId xmlns:a16="http://schemas.microsoft.com/office/drawing/2014/main" xmlns="" id="{9B4CAC34-822D-48B8-9F56-2C29A5785970}"/>
              </a:ext>
            </a:extLst>
          </p:cNvPr>
          <p:cNvSpPr>
            <a:spLocks noChangeArrowheads="1"/>
          </p:cNvSpPr>
          <p:nvPr/>
        </p:nvSpPr>
        <p:spPr bwMode="auto">
          <a:xfrm>
            <a:off x="8326372" y="4185204"/>
            <a:ext cx="5325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0.81</a:t>
            </a:r>
          </a:p>
        </p:txBody>
      </p:sp>
      <p:sp>
        <p:nvSpPr>
          <p:cNvPr id="131" name="Rectangle 1">
            <a:extLst>
              <a:ext uri="{FF2B5EF4-FFF2-40B4-BE49-F238E27FC236}">
                <a16:creationId xmlns:a16="http://schemas.microsoft.com/office/drawing/2014/main" xmlns="" id="{AAF2EA69-B5E4-4922-897B-1973806D3079}"/>
              </a:ext>
            </a:extLst>
          </p:cNvPr>
          <p:cNvSpPr>
            <a:spLocks noChangeArrowheads="1"/>
          </p:cNvSpPr>
          <p:nvPr/>
        </p:nvSpPr>
        <p:spPr bwMode="auto">
          <a:xfrm>
            <a:off x="8371798" y="4575902"/>
            <a:ext cx="5325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0.82</a:t>
            </a:r>
          </a:p>
        </p:txBody>
      </p:sp>
      <p:sp>
        <p:nvSpPr>
          <p:cNvPr id="132" name="Rectangle 1">
            <a:extLst>
              <a:ext uri="{FF2B5EF4-FFF2-40B4-BE49-F238E27FC236}">
                <a16:creationId xmlns:a16="http://schemas.microsoft.com/office/drawing/2014/main" xmlns="" id="{C26D1F08-3FDE-470D-91E5-49DBCDE6BD3C}"/>
              </a:ext>
            </a:extLst>
          </p:cNvPr>
          <p:cNvSpPr>
            <a:spLocks noChangeArrowheads="1"/>
          </p:cNvSpPr>
          <p:nvPr/>
        </p:nvSpPr>
        <p:spPr bwMode="auto">
          <a:xfrm>
            <a:off x="8450766" y="3794235"/>
            <a:ext cx="5325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0.84</a:t>
            </a:r>
          </a:p>
        </p:txBody>
      </p:sp>
      <p:sp>
        <p:nvSpPr>
          <p:cNvPr id="133" name="Rectangle 1">
            <a:extLst>
              <a:ext uri="{FF2B5EF4-FFF2-40B4-BE49-F238E27FC236}">
                <a16:creationId xmlns:a16="http://schemas.microsoft.com/office/drawing/2014/main" xmlns="" id="{4EAEA17A-F76C-44F6-8524-CE39B9E9AF52}"/>
              </a:ext>
            </a:extLst>
          </p:cNvPr>
          <p:cNvSpPr>
            <a:spLocks noChangeArrowheads="1"/>
          </p:cNvSpPr>
          <p:nvPr/>
        </p:nvSpPr>
        <p:spPr bwMode="auto">
          <a:xfrm>
            <a:off x="8154556" y="4985365"/>
            <a:ext cx="5325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0.77</a:t>
            </a:r>
          </a:p>
        </p:txBody>
      </p:sp>
      <p:sp>
        <p:nvSpPr>
          <p:cNvPr id="134" name="Rectangle 1">
            <a:extLst>
              <a:ext uri="{FF2B5EF4-FFF2-40B4-BE49-F238E27FC236}">
                <a16:creationId xmlns:a16="http://schemas.microsoft.com/office/drawing/2014/main" xmlns="" id="{5E48ED54-EC03-4BC7-AD67-8738088CC9FB}"/>
              </a:ext>
            </a:extLst>
          </p:cNvPr>
          <p:cNvSpPr>
            <a:spLocks noChangeArrowheads="1"/>
          </p:cNvSpPr>
          <p:nvPr/>
        </p:nvSpPr>
        <p:spPr bwMode="auto">
          <a:xfrm>
            <a:off x="7764169" y="5380894"/>
            <a:ext cx="5325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0.68</a:t>
            </a:r>
          </a:p>
        </p:txBody>
      </p:sp>
      <p:grpSp>
        <p:nvGrpSpPr>
          <p:cNvPr id="135" name="Group 38">
            <a:extLst>
              <a:ext uri="{FF2B5EF4-FFF2-40B4-BE49-F238E27FC236}">
                <a16:creationId xmlns:a16="http://schemas.microsoft.com/office/drawing/2014/main" xmlns="" id="{B883BBC3-3CAD-479A-BAB8-C448089AD111}"/>
              </a:ext>
            </a:extLst>
          </p:cNvPr>
          <p:cNvGrpSpPr>
            <a:grpSpLocks/>
          </p:cNvGrpSpPr>
          <p:nvPr/>
        </p:nvGrpSpPr>
        <p:grpSpPr bwMode="auto">
          <a:xfrm>
            <a:off x="9353869" y="3822587"/>
            <a:ext cx="910168" cy="316921"/>
            <a:chOff x="8308693" y="2042084"/>
            <a:chExt cx="685801" cy="474249"/>
          </a:xfrm>
          <a:solidFill>
            <a:schemeClr val="accent2">
              <a:lumMod val="60000"/>
              <a:lumOff val="40000"/>
            </a:schemeClr>
          </a:solidFill>
        </p:grpSpPr>
        <p:sp>
          <p:nvSpPr>
            <p:cNvPr id="136" name="Freeform 23">
              <a:extLst>
                <a:ext uri="{FF2B5EF4-FFF2-40B4-BE49-F238E27FC236}">
                  <a16:creationId xmlns:a16="http://schemas.microsoft.com/office/drawing/2014/main" xmlns="" id="{C01D37C4-C3DF-4232-88B2-79C197D271D6}"/>
                </a:ext>
              </a:extLst>
            </p:cNvPr>
            <p:cNvSpPr>
              <a:spLocks/>
            </p:cNvSpPr>
            <p:nvPr/>
          </p:nvSpPr>
          <p:spPr bwMode="auto">
            <a:xfrm>
              <a:off x="8308693" y="2042084"/>
              <a:ext cx="685801" cy="474249"/>
            </a:xfrm>
            <a:custGeom>
              <a:avLst/>
              <a:gdLst>
                <a:gd name="T0" fmla="*/ 4 w 426"/>
                <a:gd name="T1" fmla="*/ 0 h 233"/>
                <a:gd name="T2" fmla="*/ 0 w 426"/>
                <a:gd name="T3" fmla="*/ 16 h 233"/>
                <a:gd name="T4" fmla="*/ 0 w 426"/>
                <a:gd name="T5" fmla="*/ 68 h 233"/>
                <a:gd name="T6" fmla="*/ 4 w 426"/>
                <a:gd name="T7" fmla="*/ 83 h 233"/>
                <a:gd name="T8" fmla="*/ 18 w 426"/>
                <a:gd name="T9" fmla="*/ 83 h 233"/>
                <a:gd name="T10" fmla="*/ 23 w 426"/>
                <a:gd name="T11" fmla="*/ 105 h 233"/>
                <a:gd name="T12" fmla="*/ 28 w 426"/>
                <a:gd name="T13" fmla="*/ 83 h 233"/>
                <a:gd name="T14" fmla="*/ 43 w 426"/>
                <a:gd name="T15" fmla="*/ 83 h 233"/>
                <a:gd name="T16" fmla="*/ 47 w 426"/>
                <a:gd name="T17" fmla="*/ 68 h 233"/>
                <a:gd name="T18" fmla="*/ 47 w 426"/>
                <a:gd name="T19" fmla="*/ 16 h 233"/>
                <a:gd name="T20" fmla="*/ 43 w 426"/>
                <a:gd name="T21" fmla="*/ 0 h 233"/>
                <a:gd name="T22" fmla="*/ 4 w 426"/>
                <a:gd name="T23" fmla="*/ 0 h 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233"/>
                <a:gd name="T38" fmla="*/ 426 w 426"/>
                <a:gd name="T39" fmla="*/ 233 h 2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233">
                  <a:moveTo>
                    <a:pt x="34" y="0"/>
                  </a:moveTo>
                  <a:cubicBezTo>
                    <a:pt x="34" y="0"/>
                    <a:pt x="0" y="0"/>
                    <a:pt x="0" y="34"/>
                  </a:cubicBezTo>
                  <a:cubicBezTo>
                    <a:pt x="0" y="151"/>
                    <a:pt x="0" y="151"/>
                    <a:pt x="0" y="151"/>
                  </a:cubicBezTo>
                  <a:cubicBezTo>
                    <a:pt x="0" y="151"/>
                    <a:pt x="0" y="185"/>
                    <a:pt x="34" y="185"/>
                  </a:cubicBezTo>
                  <a:cubicBezTo>
                    <a:pt x="159" y="185"/>
                    <a:pt x="159" y="185"/>
                    <a:pt x="159" y="185"/>
                  </a:cubicBezTo>
                  <a:cubicBezTo>
                    <a:pt x="207" y="233"/>
                    <a:pt x="207" y="233"/>
                    <a:pt x="207" y="233"/>
                  </a:cubicBezTo>
                  <a:cubicBezTo>
                    <a:pt x="255" y="185"/>
                    <a:pt x="255" y="185"/>
                    <a:pt x="255" y="185"/>
                  </a:cubicBezTo>
                  <a:cubicBezTo>
                    <a:pt x="392" y="185"/>
                    <a:pt x="392" y="185"/>
                    <a:pt x="392" y="185"/>
                  </a:cubicBezTo>
                  <a:cubicBezTo>
                    <a:pt x="392" y="185"/>
                    <a:pt x="426" y="185"/>
                    <a:pt x="426" y="151"/>
                  </a:cubicBezTo>
                  <a:cubicBezTo>
                    <a:pt x="426" y="34"/>
                    <a:pt x="426" y="34"/>
                    <a:pt x="426" y="34"/>
                  </a:cubicBezTo>
                  <a:cubicBezTo>
                    <a:pt x="426" y="34"/>
                    <a:pt x="426" y="0"/>
                    <a:pt x="392" y="0"/>
                  </a:cubicBezTo>
                  <a:lnTo>
                    <a:pt x="34" y="0"/>
                  </a:lnTo>
                  <a:close/>
                </a:path>
              </a:pathLst>
            </a:custGeom>
            <a:grpFill/>
            <a:ln w="19050" cap="flat">
              <a:noFill/>
              <a:prstDash val="solid"/>
              <a:miter lim="800000"/>
              <a:headEnd/>
              <a:tailEnd/>
            </a:ln>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anose="020B0604020202020204" pitchFamily="34" charset="0"/>
                </a:rPr>
                <a:t>1.6</a:t>
              </a:r>
            </a:p>
          </p:txBody>
        </p:sp>
        <p:sp>
          <p:nvSpPr>
            <p:cNvPr id="137" name="Text Box 24">
              <a:extLst>
                <a:ext uri="{FF2B5EF4-FFF2-40B4-BE49-F238E27FC236}">
                  <a16:creationId xmlns:a16="http://schemas.microsoft.com/office/drawing/2014/main" xmlns="" id="{C824F269-7FB9-4C63-AC7C-722D3D275A82}"/>
                </a:ext>
              </a:extLst>
            </p:cNvPr>
            <p:cNvSpPr txBox="1">
              <a:spLocks noChangeArrowheads="1"/>
            </p:cNvSpPr>
            <p:nvPr/>
          </p:nvSpPr>
          <p:spPr bwMode="auto">
            <a:xfrm>
              <a:off x="8656468" y="2151400"/>
              <a:ext cx="49" cy="175569"/>
            </a:xfrm>
            <a:prstGeom prst="rect">
              <a:avLst/>
            </a:prstGeom>
            <a:grpFill/>
            <a:ln w="9525">
              <a:noFill/>
              <a:miter lim="800000"/>
              <a:headEnd/>
              <a:tailEnd/>
            </a:ln>
            <a:extLst/>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nn-NO" sz="1400" b="0" i="0" u="none" strike="noStrike" kern="0" cap="none" spc="0" normalizeH="0" baseline="0" noProof="0" dirty="0">
                <a:ln>
                  <a:noFill/>
                </a:ln>
                <a:solidFill>
                  <a:srgbClr val="040F11"/>
                </a:solidFill>
                <a:effectLst/>
                <a:uLnTx/>
                <a:uFillTx/>
                <a:latin typeface="Arial" panose="020B0604020202020204" pitchFamily="34" charset="0"/>
                <a:ea typeface="+mn-ea"/>
                <a:cs typeface="Arial" panose="020B0604020202020204" pitchFamily="34" charset="0"/>
              </a:endParaRPr>
            </a:p>
          </p:txBody>
        </p:sp>
      </p:grpSp>
      <p:sp>
        <p:nvSpPr>
          <p:cNvPr id="138" name="CasellaDiTesto 90">
            <a:extLst>
              <a:ext uri="{FF2B5EF4-FFF2-40B4-BE49-F238E27FC236}">
                <a16:creationId xmlns:a16="http://schemas.microsoft.com/office/drawing/2014/main" xmlns="" id="{66294457-3263-4D82-B98B-9DBB24BC2312}"/>
              </a:ext>
            </a:extLst>
          </p:cNvPr>
          <p:cNvSpPr txBox="1">
            <a:spLocks noChangeArrowheads="1"/>
          </p:cNvSpPr>
          <p:nvPr/>
        </p:nvSpPr>
        <p:spPr bwMode="auto">
          <a:xfrm>
            <a:off x="1996114" y="3782385"/>
            <a:ext cx="277843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FOLFIRI ± ramucirumab</a:t>
            </a:r>
            <a:r>
              <a:rPr kumimoji="0" lang="en-GB" sz="1600" b="1" i="0" u="none" strike="noStrike" kern="1200" cap="none" spc="0" normalizeH="0" baseline="30000" noProof="0" dirty="0">
                <a:ln>
                  <a:noFill/>
                </a:ln>
                <a:solidFill>
                  <a:srgbClr val="FFFFFF"/>
                </a:solidFill>
                <a:effectLst/>
                <a:uLnTx/>
                <a:uFillTx/>
                <a:latin typeface="Arial" pitchFamily="34" charset="0"/>
                <a:ea typeface="+mn-ea"/>
                <a:cs typeface="Arial" pitchFamily="34" charset="0"/>
              </a:rPr>
              <a:t>[6]</a:t>
            </a:r>
          </a:p>
        </p:txBody>
      </p:sp>
    </p:spTree>
    <p:extLst>
      <p:ext uri="{BB962C8B-B14F-4D97-AF65-F5344CB8AC3E}">
        <p14:creationId xmlns:p14="http://schemas.microsoft.com/office/powerpoint/2010/main" xmlns="" val="400540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ECC50CE5-B4C3-4010-A92A-5EC9ED2A20B7}"/>
              </a:ext>
            </a:extLst>
          </p:cNvPr>
          <p:cNvSpPr/>
          <p:nvPr/>
        </p:nvSpPr>
        <p:spPr>
          <a:xfrm>
            <a:off x="1686509" y="5724383"/>
            <a:ext cx="8729632" cy="315471"/>
          </a:xfrm>
          <a:prstGeom prst="rect">
            <a:avLst/>
          </a:prstGeom>
        </p:spPr>
        <p:txBody>
          <a:bodyPr wrap="square" lIns="68580" tIns="34290" rIns="68580" bIns="34290">
            <a:spAutoFit/>
          </a:bodyPr>
          <a:ls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342886" algn="l" rtl="0" fontAlgn="base">
              <a:spcBef>
                <a:spcPct val="0"/>
              </a:spcBef>
              <a:spcAft>
                <a:spcPct val="0"/>
              </a:spcAft>
              <a:defRPr sz="1100" kern="1200">
                <a:solidFill>
                  <a:schemeClr val="tx1"/>
                </a:solidFill>
                <a:latin typeface="Arial" charset="0"/>
                <a:ea typeface="+mn-ea"/>
                <a:cs typeface="Arial" charset="0"/>
              </a:defRPr>
            </a:lvl2pPr>
            <a:lvl3pPr marL="685771" algn="l" rtl="0" fontAlgn="base">
              <a:spcBef>
                <a:spcPct val="0"/>
              </a:spcBef>
              <a:spcAft>
                <a:spcPct val="0"/>
              </a:spcAft>
              <a:defRPr sz="1100" kern="1200">
                <a:solidFill>
                  <a:schemeClr val="tx1"/>
                </a:solidFill>
                <a:latin typeface="Arial" charset="0"/>
                <a:ea typeface="+mn-ea"/>
                <a:cs typeface="Arial" charset="0"/>
              </a:defRPr>
            </a:lvl3pPr>
            <a:lvl4pPr marL="1028657" algn="l" rtl="0" fontAlgn="base">
              <a:spcBef>
                <a:spcPct val="0"/>
              </a:spcBef>
              <a:spcAft>
                <a:spcPct val="0"/>
              </a:spcAft>
              <a:defRPr sz="1100" kern="1200">
                <a:solidFill>
                  <a:schemeClr val="tx1"/>
                </a:solidFill>
                <a:latin typeface="Arial" charset="0"/>
                <a:ea typeface="+mn-ea"/>
                <a:cs typeface="Arial" charset="0"/>
              </a:defRPr>
            </a:lvl4pPr>
            <a:lvl5pPr marL="1371543" algn="l" rtl="0" fontAlgn="base">
              <a:spcBef>
                <a:spcPct val="0"/>
              </a:spcBef>
              <a:spcAft>
                <a:spcPct val="0"/>
              </a:spcAft>
              <a:defRPr sz="1100" kern="1200">
                <a:solidFill>
                  <a:schemeClr val="tx1"/>
                </a:solidFill>
                <a:latin typeface="Arial" charset="0"/>
                <a:ea typeface="+mn-ea"/>
                <a:cs typeface="Arial" charset="0"/>
              </a:defRPr>
            </a:lvl5pPr>
            <a:lvl6pPr marL="1714429" algn="l" defTabSz="685771" rtl="0" eaLnBrk="1" latinLnBrk="0" hangingPunct="1">
              <a:defRPr sz="1100" kern="1200">
                <a:solidFill>
                  <a:schemeClr val="tx1"/>
                </a:solidFill>
                <a:latin typeface="Arial" charset="0"/>
                <a:ea typeface="+mn-ea"/>
                <a:cs typeface="Arial" charset="0"/>
              </a:defRPr>
            </a:lvl6pPr>
            <a:lvl7pPr marL="2057314" algn="l" defTabSz="685771" rtl="0" eaLnBrk="1" latinLnBrk="0" hangingPunct="1">
              <a:defRPr sz="1100" kern="1200">
                <a:solidFill>
                  <a:schemeClr val="tx1"/>
                </a:solidFill>
                <a:latin typeface="Arial" charset="0"/>
                <a:ea typeface="+mn-ea"/>
                <a:cs typeface="Arial" charset="0"/>
              </a:defRPr>
            </a:lvl7pPr>
            <a:lvl8pPr marL="2400200" algn="l" defTabSz="685771" rtl="0" eaLnBrk="1" latinLnBrk="0" hangingPunct="1">
              <a:defRPr sz="1100" kern="1200">
                <a:solidFill>
                  <a:schemeClr val="tx1"/>
                </a:solidFill>
                <a:latin typeface="Arial" charset="0"/>
                <a:ea typeface="+mn-ea"/>
                <a:cs typeface="Arial" charset="0"/>
              </a:defRPr>
            </a:lvl8pPr>
            <a:lvl9pPr marL="2743086" algn="l" defTabSz="685771" rtl="0" eaLnBrk="1" latinLnBrk="0" hangingPunct="1">
              <a:defRPr sz="11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CETUX=cetuximab; EGFR=epidermal growth factor receptor; ENCO=encorafenib; MAPK=mitogen-activated protein kinase; mCRC=metastatic colorectal cancer; PFS=progression-free survival; ORR=objective response rate; OS=overall survival; VIC=vemurafenib + irinotecan + cetuximab.</a:t>
            </a:r>
            <a:endParaRPr kumimoji="0" lang="en-US" sz="800" b="0" i="0" u="none" strike="sng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TextBox 11">
            <a:extLst>
              <a:ext uri="{FF2B5EF4-FFF2-40B4-BE49-F238E27FC236}">
                <a16:creationId xmlns:a16="http://schemas.microsoft.com/office/drawing/2014/main" xmlns="" id="{CA56963F-B137-488E-8ADC-1C0B613BB7AB}"/>
              </a:ext>
            </a:extLst>
          </p:cNvPr>
          <p:cNvSpPr txBox="1"/>
          <p:nvPr/>
        </p:nvSpPr>
        <p:spPr>
          <a:xfrm>
            <a:off x="7425458" y="1839111"/>
            <a:ext cx="3085019" cy="276999"/>
          </a:xfrm>
          <a:prstGeom prst="rect">
            <a:avLst/>
          </a:prstGeom>
          <a:noFill/>
        </p:spPr>
        <p:txBody>
          <a:bodyPr wrap="square" rtlCol="0">
            <a:spAutoFit/>
          </a:bodyPr>
          <a:ls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342886" algn="l" rtl="0" fontAlgn="base">
              <a:spcBef>
                <a:spcPct val="0"/>
              </a:spcBef>
              <a:spcAft>
                <a:spcPct val="0"/>
              </a:spcAft>
              <a:defRPr sz="1100" kern="1200">
                <a:solidFill>
                  <a:schemeClr val="tx1"/>
                </a:solidFill>
                <a:latin typeface="Arial" charset="0"/>
                <a:ea typeface="+mn-ea"/>
                <a:cs typeface="Arial" charset="0"/>
              </a:defRPr>
            </a:lvl2pPr>
            <a:lvl3pPr marL="685771" algn="l" rtl="0" fontAlgn="base">
              <a:spcBef>
                <a:spcPct val="0"/>
              </a:spcBef>
              <a:spcAft>
                <a:spcPct val="0"/>
              </a:spcAft>
              <a:defRPr sz="1100" kern="1200">
                <a:solidFill>
                  <a:schemeClr val="tx1"/>
                </a:solidFill>
                <a:latin typeface="Arial" charset="0"/>
                <a:ea typeface="+mn-ea"/>
                <a:cs typeface="Arial" charset="0"/>
              </a:defRPr>
            </a:lvl3pPr>
            <a:lvl4pPr marL="1028657" algn="l" rtl="0" fontAlgn="base">
              <a:spcBef>
                <a:spcPct val="0"/>
              </a:spcBef>
              <a:spcAft>
                <a:spcPct val="0"/>
              </a:spcAft>
              <a:defRPr sz="1100" kern="1200">
                <a:solidFill>
                  <a:schemeClr val="tx1"/>
                </a:solidFill>
                <a:latin typeface="Arial" charset="0"/>
                <a:ea typeface="+mn-ea"/>
                <a:cs typeface="Arial" charset="0"/>
              </a:defRPr>
            </a:lvl4pPr>
            <a:lvl5pPr marL="1371543" algn="l" rtl="0" fontAlgn="base">
              <a:spcBef>
                <a:spcPct val="0"/>
              </a:spcBef>
              <a:spcAft>
                <a:spcPct val="0"/>
              </a:spcAft>
              <a:defRPr sz="1100" kern="1200">
                <a:solidFill>
                  <a:schemeClr val="tx1"/>
                </a:solidFill>
                <a:latin typeface="Arial" charset="0"/>
                <a:ea typeface="+mn-ea"/>
                <a:cs typeface="Arial" charset="0"/>
              </a:defRPr>
            </a:lvl5pPr>
            <a:lvl6pPr marL="1714429" algn="l" defTabSz="685771" rtl="0" eaLnBrk="1" latinLnBrk="0" hangingPunct="1">
              <a:defRPr sz="1100" kern="1200">
                <a:solidFill>
                  <a:schemeClr val="tx1"/>
                </a:solidFill>
                <a:latin typeface="Arial" charset="0"/>
                <a:ea typeface="+mn-ea"/>
                <a:cs typeface="Arial" charset="0"/>
              </a:defRPr>
            </a:lvl6pPr>
            <a:lvl7pPr marL="2057314" algn="l" defTabSz="685771" rtl="0" eaLnBrk="1" latinLnBrk="0" hangingPunct="1">
              <a:defRPr sz="1100" kern="1200">
                <a:solidFill>
                  <a:schemeClr val="tx1"/>
                </a:solidFill>
                <a:latin typeface="Arial" charset="0"/>
                <a:ea typeface="+mn-ea"/>
                <a:cs typeface="Arial" charset="0"/>
              </a:defRPr>
            </a:lvl7pPr>
            <a:lvl8pPr marL="2400200" algn="l" defTabSz="685771" rtl="0" eaLnBrk="1" latinLnBrk="0" hangingPunct="1">
              <a:defRPr sz="1100" kern="1200">
                <a:solidFill>
                  <a:schemeClr val="tx1"/>
                </a:solidFill>
                <a:latin typeface="Arial" charset="0"/>
                <a:ea typeface="+mn-ea"/>
                <a:cs typeface="Arial" charset="0"/>
              </a:defRPr>
            </a:lvl8pPr>
            <a:lvl9pPr marL="2743086" algn="l" defTabSz="685771" rtl="0" eaLnBrk="1" latinLnBrk="0" hangingPunct="1">
              <a:defRPr sz="11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MAPK Signaling in Colorectal Cancer</a:t>
            </a:r>
            <a:r>
              <a:rPr kumimoji="0" lang="en-US" sz="12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10</a:t>
            </a:r>
          </a:p>
        </p:txBody>
      </p:sp>
      <p:sp>
        <p:nvSpPr>
          <p:cNvPr id="23" name="TextBox 14">
            <a:extLst>
              <a:ext uri="{FF2B5EF4-FFF2-40B4-BE49-F238E27FC236}">
                <a16:creationId xmlns:a16="http://schemas.microsoft.com/office/drawing/2014/main" xmlns="" id="{F1D078A5-5994-445E-8804-07DF0E61C72D}"/>
              </a:ext>
            </a:extLst>
          </p:cNvPr>
          <p:cNvSpPr txBox="1"/>
          <p:nvPr/>
        </p:nvSpPr>
        <p:spPr>
          <a:xfrm>
            <a:off x="1742374" y="5226903"/>
            <a:ext cx="5503430" cy="215444"/>
          </a:xfrm>
          <a:prstGeom prst="rect">
            <a:avLst/>
          </a:prstGeom>
          <a:noFill/>
        </p:spPr>
        <p:txBody>
          <a:bodyPr wrap="none" rtlCol="0">
            <a:spAutoFit/>
          </a:bodyPr>
          <a:ls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342886" algn="l" rtl="0" fontAlgn="base">
              <a:spcBef>
                <a:spcPct val="0"/>
              </a:spcBef>
              <a:spcAft>
                <a:spcPct val="0"/>
              </a:spcAft>
              <a:defRPr sz="1100" kern="1200">
                <a:solidFill>
                  <a:schemeClr val="tx1"/>
                </a:solidFill>
                <a:latin typeface="Arial" charset="0"/>
                <a:ea typeface="+mn-ea"/>
                <a:cs typeface="Arial" charset="0"/>
              </a:defRPr>
            </a:lvl2pPr>
            <a:lvl3pPr marL="685771" algn="l" rtl="0" fontAlgn="base">
              <a:spcBef>
                <a:spcPct val="0"/>
              </a:spcBef>
              <a:spcAft>
                <a:spcPct val="0"/>
              </a:spcAft>
              <a:defRPr sz="1100" kern="1200">
                <a:solidFill>
                  <a:schemeClr val="tx1"/>
                </a:solidFill>
                <a:latin typeface="Arial" charset="0"/>
                <a:ea typeface="+mn-ea"/>
                <a:cs typeface="Arial" charset="0"/>
              </a:defRPr>
            </a:lvl3pPr>
            <a:lvl4pPr marL="1028657" algn="l" rtl="0" fontAlgn="base">
              <a:spcBef>
                <a:spcPct val="0"/>
              </a:spcBef>
              <a:spcAft>
                <a:spcPct val="0"/>
              </a:spcAft>
              <a:defRPr sz="1100" kern="1200">
                <a:solidFill>
                  <a:schemeClr val="tx1"/>
                </a:solidFill>
                <a:latin typeface="Arial" charset="0"/>
                <a:ea typeface="+mn-ea"/>
                <a:cs typeface="Arial" charset="0"/>
              </a:defRPr>
            </a:lvl4pPr>
            <a:lvl5pPr marL="1371543" algn="l" rtl="0" fontAlgn="base">
              <a:spcBef>
                <a:spcPct val="0"/>
              </a:spcBef>
              <a:spcAft>
                <a:spcPct val="0"/>
              </a:spcAft>
              <a:defRPr sz="1100" kern="1200">
                <a:solidFill>
                  <a:schemeClr val="tx1"/>
                </a:solidFill>
                <a:latin typeface="Arial" charset="0"/>
                <a:ea typeface="+mn-ea"/>
                <a:cs typeface="Arial" charset="0"/>
              </a:defRPr>
            </a:lvl5pPr>
            <a:lvl6pPr marL="1714429" algn="l" defTabSz="685771" rtl="0" eaLnBrk="1" latinLnBrk="0" hangingPunct="1">
              <a:defRPr sz="1100" kern="1200">
                <a:solidFill>
                  <a:schemeClr val="tx1"/>
                </a:solidFill>
                <a:latin typeface="Arial" charset="0"/>
                <a:ea typeface="+mn-ea"/>
                <a:cs typeface="Arial" charset="0"/>
              </a:defRPr>
            </a:lvl6pPr>
            <a:lvl7pPr marL="2057314" algn="l" defTabSz="685771" rtl="0" eaLnBrk="1" latinLnBrk="0" hangingPunct="1">
              <a:defRPr sz="1100" kern="1200">
                <a:solidFill>
                  <a:schemeClr val="tx1"/>
                </a:solidFill>
                <a:latin typeface="Arial" charset="0"/>
                <a:ea typeface="+mn-ea"/>
                <a:cs typeface="Arial" charset="0"/>
              </a:defRPr>
            </a:lvl7pPr>
            <a:lvl8pPr marL="2400200" algn="l" defTabSz="685771" rtl="0" eaLnBrk="1" latinLnBrk="0" hangingPunct="1">
              <a:defRPr sz="1100" kern="1200">
                <a:solidFill>
                  <a:schemeClr val="tx1"/>
                </a:solidFill>
                <a:latin typeface="Arial" charset="0"/>
                <a:ea typeface="+mn-ea"/>
                <a:cs typeface="Arial" charset="0"/>
              </a:defRPr>
            </a:lvl8pPr>
            <a:lvl9pPr marL="2743086" algn="l" defTabSz="685771" rtl="0" eaLnBrk="1" latinLnBrk="0" hangingPunct="1">
              <a:defRPr sz="11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mn-ea"/>
                <a:cs typeface="Arial" charset="0"/>
              </a:rPr>
              <a:t>* Data cut-off January 2018; last patient enrolled 14 April 2015. Full updated data to be presented at future meeting.</a:t>
            </a:r>
            <a:endParaRPr kumimoji="0" lang="en-GB" sz="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25" name="Rectangle 24">
            <a:extLst>
              <a:ext uri="{FF2B5EF4-FFF2-40B4-BE49-F238E27FC236}">
                <a16:creationId xmlns:a16="http://schemas.microsoft.com/office/drawing/2014/main" xmlns="" id="{94E952F1-6B72-44ED-8F42-9BC846849736}"/>
              </a:ext>
            </a:extLst>
          </p:cNvPr>
          <p:cNvSpPr/>
          <p:nvPr/>
        </p:nvSpPr>
        <p:spPr>
          <a:xfrm>
            <a:off x="1921010" y="1946823"/>
            <a:ext cx="5146159" cy="2970044"/>
          </a:xfrm>
          <a:prstGeom prst="rect">
            <a:avLst/>
          </a:prstGeom>
        </p:spPr>
        <p:txBody>
          <a:bodyPr wrap="square">
            <a:spAutoFit/>
          </a:bodyPr>
          <a:ls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342886" algn="l" rtl="0" fontAlgn="base">
              <a:spcBef>
                <a:spcPct val="0"/>
              </a:spcBef>
              <a:spcAft>
                <a:spcPct val="0"/>
              </a:spcAft>
              <a:defRPr sz="1100" kern="1200">
                <a:solidFill>
                  <a:schemeClr val="tx1"/>
                </a:solidFill>
                <a:latin typeface="Arial" charset="0"/>
                <a:ea typeface="+mn-ea"/>
                <a:cs typeface="Arial" charset="0"/>
              </a:defRPr>
            </a:lvl2pPr>
            <a:lvl3pPr marL="685771" algn="l" rtl="0" fontAlgn="base">
              <a:spcBef>
                <a:spcPct val="0"/>
              </a:spcBef>
              <a:spcAft>
                <a:spcPct val="0"/>
              </a:spcAft>
              <a:defRPr sz="1100" kern="1200">
                <a:solidFill>
                  <a:schemeClr val="tx1"/>
                </a:solidFill>
                <a:latin typeface="Arial" charset="0"/>
                <a:ea typeface="+mn-ea"/>
                <a:cs typeface="Arial" charset="0"/>
              </a:defRPr>
            </a:lvl3pPr>
            <a:lvl4pPr marL="1028657" algn="l" rtl="0" fontAlgn="base">
              <a:spcBef>
                <a:spcPct val="0"/>
              </a:spcBef>
              <a:spcAft>
                <a:spcPct val="0"/>
              </a:spcAft>
              <a:defRPr sz="1100" kern="1200">
                <a:solidFill>
                  <a:schemeClr val="tx1"/>
                </a:solidFill>
                <a:latin typeface="Arial" charset="0"/>
                <a:ea typeface="+mn-ea"/>
                <a:cs typeface="Arial" charset="0"/>
              </a:defRPr>
            </a:lvl4pPr>
            <a:lvl5pPr marL="1371543" algn="l" rtl="0" fontAlgn="base">
              <a:spcBef>
                <a:spcPct val="0"/>
              </a:spcBef>
              <a:spcAft>
                <a:spcPct val="0"/>
              </a:spcAft>
              <a:defRPr sz="1100" kern="1200">
                <a:solidFill>
                  <a:schemeClr val="tx1"/>
                </a:solidFill>
                <a:latin typeface="Arial" charset="0"/>
                <a:ea typeface="+mn-ea"/>
                <a:cs typeface="Arial" charset="0"/>
              </a:defRPr>
            </a:lvl5pPr>
            <a:lvl6pPr marL="1714429" algn="l" defTabSz="685771" rtl="0" eaLnBrk="1" latinLnBrk="0" hangingPunct="1">
              <a:defRPr sz="1100" kern="1200">
                <a:solidFill>
                  <a:schemeClr val="tx1"/>
                </a:solidFill>
                <a:latin typeface="Arial" charset="0"/>
                <a:ea typeface="+mn-ea"/>
                <a:cs typeface="Arial" charset="0"/>
              </a:defRPr>
            </a:lvl6pPr>
            <a:lvl7pPr marL="2057314" algn="l" defTabSz="685771" rtl="0" eaLnBrk="1" latinLnBrk="0" hangingPunct="1">
              <a:defRPr sz="1100" kern="1200">
                <a:solidFill>
                  <a:schemeClr val="tx1"/>
                </a:solidFill>
                <a:latin typeface="Arial" charset="0"/>
                <a:ea typeface="+mn-ea"/>
                <a:cs typeface="Arial" charset="0"/>
              </a:defRPr>
            </a:lvl7pPr>
            <a:lvl8pPr marL="2400200" algn="l" defTabSz="685771" rtl="0" eaLnBrk="1" latinLnBrk="0" hangingPunct="1">
              <a:defRPr sz="1100" kern="1200">
                <a:solidFill>
                  <a:schemeClr val="tx1"/>
                </a:solidFill>
                <a:latin typeface="Arial" charset="0"/>
                <a:ea typeface="+mn-ea"/>
                <a:cs typeface="Arial" charset="0"/>
              </a:defRPr>
            </a:lvl8pPr>
            <a:lvl9pPr marL="2743086" algn="l" defTabSz="685771" rtl="0" eaLnBrk="1" latinLnBrk="0" hangingPunct="1">
              <a:defRPr sz="1100" kern="1200">
                <a:solidFill>
                  <a:schemeClr val="tx1"/>
                </a:solidFill>
                <a:latin typeface="Arial" charset="0"/>
                <a:ea typeface="+mn-ea"/>
                <a:cs typeface="Arial" charset="0"/>
              </a:defRPr>
            </a:lvl9pPr>
          </a:lstStyle>
          <a:p>
            <a:pPr marL="182880" marR="0" lvl="0" indent="-182880" algn="l" defTabSz="914400" rtl="0" eaLnBrk="1" fontAlgn="base" latinLnBrk="0" hangingPunct="1">
              <a:lnSpc>
                <a:spcPct val="100000"/>
              </a:lnSpc>
              <a:spcBef>
                <a:spcPts val="0"/>
              </a:spcBef>
              <a:spcAft>
                <a:spcPts val="1800"/>
              </a:spcAft>
              <a:buClr>
                <a:srgbClr val="1F497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Arial" charset="0"/>
              </a:rPr>
              <a:t>Occurs in 10%–15% of patients and confers a poor prognosis</a:t>
            </a:r>
            <a:r>
              <a:rPr kumimoji="0" lang="en-US" sz="1200" b="0" i="0" u="none" strike="noStrike" kern="1200" cap="none" spc="0" normalizeH="0" baseline="30000" noProof="0" dirty="0">
                <a:ln>
                  <a:noFill/>
                </a:ln>
                <a:solidFill>
                  <a:srgbClr val="FFFFFF"/>
                </a:solidFill>
                <a:effectLst/>
                <a:uLnTx/>
                <a:uFillTx/>
                <a:latin typeface="Arial" charset="0"/>
                <a:ea typeface="+mn-ea"/>
                <a:cs typeface="Arial" charset="0"/>
              </a:rPr>
              <a:t>1,2</a:t>
            </a:r>
            <a:endParaRPr kumimoji="0" lang="en-US" sz="1200" b="0" i="0" u="none" strike="noStrike" kern="1200" cap="none" spc="0" normalizeH="0" baseline="0" noProof="0" dirty="0">
              <a:ln>
                <a:noFill/>
              </a:ln>
              <a:solidFill>
                <a:srgbClr val="FFFFFF"/>
              </a:solidFill>
              <a:effectLst/>
              <a:uLnTx/>
              <a:uFillTx/>
              <a:latin typeface="Arial" charset="0"/>
              <a:ea typeface="+mn-ea"/>
              <a:cs typeface="Arial" charset="0"/>
            </a:endParaRPr>
          </a:p>
          <a:p>
            <a:pPr marL="182880" marR="0" lvl="0" indent="-182880" algn="l" defTabSz="914400" rtl="0" eaLnBrk="1" fontAlgn="base" latinLnBrk="0" hangingPunct="1">
              <a:lnSpc>
                <a:spcPct val="100000"/>
              </a:lnSpc>
              <a:spcBef>
                <a:spcPts val="0"/>
              </a:spcBef>
              <a:spcAft>
                <a:spcPts val="600"/>
              </a:spcAft>
              <a:buClr>
                <a:srgbClr val="1F497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Arial" charset="0"/>
              </a:rPr>
              <a:t>Standard therapies have limited benefits after ≥1 line of treatment:</a:t>
            </a:r>
          </a:p>
          <a:p>
            <a:pPr marL="525766" marR="0" lvl="1" indent="-182880" algn="l" defTabSz="914400" rtl="0" eaLnBrk="1" fontAlgn="base" latinLnBrk="0" hangingPunct="1">
              <a:lnSpc>
                <a:spcPct val="100000"/>
              </a:lnSpc>
              <a:spcBef>
                <a:spcPts val="0"/>
              </a:spcBef>
              <a:spcAft>
                <a:spcPts val="600"/>
              </a:spcAft>
              <a:buClr>
                <a:srgbClr val="1F497D"/>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Median OS 4–6 mo, median PFS ~2 mo and ORR &lt;10%</a:t>
            </a:r>
            <a:r>
              <a:rPr kumimoji="0" lang="en-US" sz="1100" b="0" i="0" u="none" strike="noStrike" kern="1200" cap="none" spc="0" normalizeH="0" baseline="30000" noProof="0" dirty="0">
                <a:ln>
                  <a:noFill/>
                </a:ln>
                <a:solidFill>
                  <a:srgbClr val="FFFFFF"/>
                </a:solidFill>
                <a:effectLst/>
                <a:uLnTx/>
                <a:uFillTx/>
                <a:latin typeface="Arial" charset="0"/>
                <a:ea typeface="+mn-ea"/>
                <a:cs typeface="Arial" charset="0"/>
              </a:rPr>
              <a:t>1,3-5</a:t>
            </a:r>
          </a:p>
          <a:p>
            <a:pPr marL="525766" marR="0" lvl="1" indent="-182880" algn="l" defTabSz="914400" rtl="0" eaLnBrk="1" fontAlgn="base" latinLnBrk="0" hangingPunct="1">
              <a:lnSpc>
                <a:spcPct val="100000"/>
              </a:lnSpc>
              <a:spcBef>
                <a:spcPts val="0"/>
              </a:spcBef>
              <a:spcAft>
                <a:spcPts val="1800"/>
              </a:spcAft>
              <a:buClr>
                <a:srgbClr val="1F497D"/>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FFFFFF"/>
                </a:solidFill>
                <a:effectLst/>
                <a:uLnTx/>
                <a:uFillTx/>
                <a:latin typeface="Arial" charset="0"/>
                <a:ea typeface="+mn-ea"/>
                <a:cs typeface="Arial" charset="0"/>
              </a:rPr>
              <a:t>SWOG S1406 results with vemurafenib, irinotecan, cetuximab (VIC): Median OS of 9.6 mo, median PFS of 4.3 mo, and ORR in 16% (confirmed + unconfirmed)</a:t>
            </a:r>
            <a:r>
              <a:rPr kumimoji="0" lang="en-US" sz="1100" b="0" i="0" u="none" strike="noStrike" kern="1200" cap="none" spc="0" normalizeH="0" baseline="30000" noProof="0" dirty="0">
                <a:ln>
                  <a:noFill/>
                </a:ln>
                <a:solidFill>
                  <a:srgbClr val="FFFFFF"/>
                </a:solidFill>
                <a:effectLst/>
                <a:uLnTx/>
                <a:uFillTx/>
                <a:latin typeface="Arial" charset="0"/>
                <a:ea typeface="+mn-ea"/>
                <a:cs typeface="Arial" charset="0"/>
              </a:rPr>
              <a:t>6</a:t>
            </a:r>
          </a:p>
          <a:p>
            <a:pPr marL="182880" marR="0" lvl="0" indent="-182880" algn="l" defTabSz="914400" rtl="0" eaLnBrk="1" fontAlgn="base" latinLnBrk="0" hangingPunct="1">
              <a:lnSpc>
                <a:spcPct val="100000"/>
              </a:lnSpc>
              <a:spcBef>
                <a:spcPts val="0"/>
              </a:spcBef>
              <a:spcAft>
                <a:spcPts val="600"/>
              </a:spcAft>
              <a:buClr>
                <a:srgbClr val="1F497D"/>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BRAF</a:t>
            </a:r>
            <a:r>
              <a:rPr kumimoji="0" lang="en-US" sz="1200" b="0"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inhibitors cause feedback activation of EGFR in </a:t>
            </a:r>
            <a:r>
              <a:rPr kumimoji="0" lang="en-US" sz="1200" b="0" i="1"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BRAF</a:t>
            </a: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-mutant CRC, leading to continued cell proliferation</a:t>
            </a:r>
            <a:r>
              <a:rPr kumimoji="0" lang="en-US" sz="1200" b="0"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7,8</a:t>
            </a:r>
          </a:p>
          <a:p>
            <a:pPr marL="525766" marR="0" lvl="1" indent="-182880" algn="l" defTabSz="914400" rtl="0" eaLnBrk="1" fontAlgn="base" latinLnBrk="0" hangingPunct="1">
              <a:lnSpc>
                <a:spcPct val="100000"/>
              </a:lnSpc>
              <a:spcBef>
                <a:spcPts val="0"/>
              </a:spcBef>
              <a:spcAft>
                <a:spcPts val="1800"/>
              </a:spcAft>
              <a:buClr>
                <a:srgbClr val="1F497D"/>
              </a:buClr>
              <a:buSzTx/>
              <a:buFont typeface="Wingdings" panose="05000000000000000000" pitchFamily="2" charset="2"/>
              <a:buChar char="§"/>
              <a:tabLst/>
              <a:defRPr/>
            </a:pPr>
            <a:r>
              <a:rPr kumimoji="0" lang="en-US" sz="11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Feedback may be overcome by targeting multiple nodes in the pathway</a:t>
            </a:r>
            <a:endParaRPr kumimoji="0" lang="en-US" sz="1100" b="0"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base" latinLnBrk="0" hangingPunct="1">
              <a:lnSpc>
                <a:spcPct val="100000"/>
              </a:lnSpc>
              <a:spcBef>
                <a:spcPts val="0"/>
              </a:spcBef>
              <a:spcAft>
                <a:spcPts val="1800"/>
              </a:spcAft>
              <a:buClr>
                <a:srgbClr val="1F497D"/>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FFFFFF"/>
                </a:solidFill>
                <a:effectLst/>
                <a:uLnTx/>
                <a:uFillTx/>
                <a:latin typeface="Arial" charset="0"/>
                <a:ea typeface="+mn-ea"/>
                <a:cs typeface="Arial" charset="0"/>
              </a:rPr>
              <a:t>Updated mature phase 2 results with doublet of ENCO + CETUX*: Median OS of 9.3 mo, median PFS of 4.2 mo and ORR in 24%</a:t>
            </a:r>
            <a:r>
              <a:rPr kumimoji="0" lang="en-US" sz="1200" b="0" i="0" u="none" strike="noStrike" kern="1200" cap="none" spc="0" normalizeH="0" baseline="30000" noProof="0" dirty="0">
                <a:ln>
                  <a:noFill/>
                </a:ln>
                <a:solidFill>
                  <a:srgbClr val="FFFFFF"/>
                </a:solidFill>
                <a:effectLst/>
                <a:uLnTx/>
                <a:uFillTx/>
                <a:latin typeface="Arial" charset="0"/>
                <a:ea typeface="+mn-ea"/>
                <a:cs typeface="Arial" charset="0"/>
              </a:rPr>
              <a:t>9</a:t>
            </a:r>
          </a:p>
        </p:txBody>
      </p:sp>
      <p:pic>
        <p:nvPicPr>
          <p:cNvPr id="26" name="Picture 5">
            <a:extLst>
              <a:ext uri="{FF2B5EF4-FFF2-40B4-BE49-F238E27FC236}">
                <a16:creationId xmlns:a16="http://schemas.microsoft.com/office/drawing/2014/main" xmlns="" id="{3502157E-8785-4F16-83F6-8E9B28FE7D97}"/>
              </a:ext>
            </a:extLst>
          </p:cNvPr>
          <p:cNvPicPr>
            <a:picLocks noChangeAspect="1"/>
          </p:cNvPicPr>
          <p:nvPr/>
        </p:nvPicPr>
        <p:blipFill>
          <a:blip r:embed="rId3"/>
          <a:stretch>
            <a:fillRect/>
          </a:stretch>
        </p:blipFill>
        <p:spPr>
          <a:xfrm>
            <a:off x="7331123" y="2218877"/>
            <a:ext cx="3273689" cy="3115748"/>
          </a:xfrm>
          <a:prstGeom prst="rect">
            <a:avLst/>
          </a:prstGeom>
        </p:spPr>
      </p:pic>
      <p:sp>
        <p:nvSpPr>
          <p:cNvPr id="27" name="TextBox 6">
            <a:extLst>
              <a:ext uri="{FF2B5EF4-FFF2-40B4-BE49-F238E27FC236}">
                <a16:creationId xmlns:a16="http://schemas.microsoft.com/office/drawing/2014/main" xmlns="" id="{DAF0DFC9-1ED1-448D-B3A6-C77C92065140}"/>
              </a:ext>
            </a:extLst>
          </p:cNvPr>
          <p:cNvSpPr txBox="1"/>
          <p:nvPr/>
        </p:nvSpPr>
        <p:spPr>
          <a:xfrm>
            <a:off x="1686509" y="6102597"/>
            <a:ext cx="8640282" cy="438582"/>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Loupakis</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F, et al. Br J Cancer. 2009;101:715</a:t>
            </a:r>
            <a:r>
              <a:rPr kumimoji="0" lang="fr-FR"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 </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Tie J, et al. </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Int</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J Cancer. 2011;128:2075. </a:t>
            </a:r>
            <a:r>
              <a:rPr kumimoji="0" lang="fr-FR"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 </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Roock</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W, et al. Lancet Oncol. 2010;11(8):753. 4. </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Mitani</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S, et al. Ann Oncol. 2017;28(5s).  5. </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Ulivi</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 et al. J </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Transl</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Med. 2012;10:87. 6. </a:t>
            </a:r>
            <a:r>
              <a:rPr kumimoji="0" lang="nl-NL"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Kopetz</a:t>
            </a:r>
            <a:r>
              <a:rPr kumimoji="0" lang="nl-NL"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S, et al. J </a:t>
            </a:r>
            <a:r>
              <a:rPr kumimoji="0" lang="nl-NL"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Clin</a:t>
            </a:r>
            <a:r>
              <a:rPr kumimoji="0" lang="nl-NL"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nl-NL"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Oncol</a:t>
            </a:r>
            <a:r>
              <a:rPr kumimoji="0" lang="nl-NL"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2017;35(15):3505.</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7</a:t>
            </a:r>
            <a:r>
              <a:rPr kumimoji="0" lang="da-DK" altLang="nl-NL"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fr-FR"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Corcoran</a:t>
            </a:r>
            <a:r>
              <a:rPr kumimoji="0" lang="fr-FR"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RB, et al. Cancer Disc. 2012;2(3):227. 8. </a:t>
            </a:r>
            <a:r>
              <a:rPr kumimoji="0" lang="fr-FR"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Prahallad</a:t>
            </a:r>
            <a:r>
              <a:rPr kumimoji="0" lang="fr-FR"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 et al. Nature 2012;100:100. 9.</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Tabernero</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J, et al. J </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Clin</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Oncol. 2016;34:3544.</a:t>
            </a:r>
            <a:r>
              <a:rPr kumimoji="0" lang="fr-FR"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10. </a:t>
            </a:r>
            <a:r>
              <a:rPr kumimoji="0" lang="da-DK" altLang="nl-NL"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Adapted From: Strickler JH. Cancer Treatment Reviews. 2017; 60:109.</a:t>
            </a:r>
            <a:endParaRPr kumimoji="0" lang="fr-FR"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xmlns="" id="{CE68CD18-CA8C-4E13-AC55-AD8688CB72F0}"/>
              </a:ext>
            </a:extLst>
          </p:cNvPr>
          <p:cNvSpPr>
            <a:spLocks noGrp="1"/>
          </p:cNvSpPr>
          <p:nvPr>
            <p:ph type="title"/>
          </p:nvPr>
        </p:nvSpPr>
        <p:spPr>
          <a:xfrm>
            <a:off x="525472" y="150836"/>
            <a:ext cx="11141055" cy="1103313"/>
          </a:xfrm>
        </p:spPr>
        <p:txBody>
          <a:bodyPr/>
          <a:lstStyle/>
          <a:p>
            <a:r>
              <a:rPr lang="en-US" dirty="0"/>
              <a:t>BRAFV600E mutation in mCRC </a:t>
            </a:r>
          </a:p>
        </p:txBody>
      </p:sp>
    </p:spTree>
    <p:extLst>
      <p:ext uri="{BB962C8B-B14F-4D97-AF65-F5344CB8AC3E}">
        <p14:creationId xmlns:p14="http://schemas.microsoft.com/office/powerpoint/2010/main" xmlns="" val="1325654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DAA71D7-989E-496E-A8B6-A3D709457331}"/>
              </a:ext>
            </a:extLst>
          </p:cNvPr>
          <p:cNvSpPr/>
          <p:nvPr/>
        </p:nvSpPr>
        <p:spPr bwMode="auto">
          <a:xfrm>
            <a:off x="901148" y="1495930"/>
            <a:ext cx="4576765" cy="5154901"/>
          </a:xfrm>
          <a:prstGeom prst="rect">
            <a:avLst/>
          </a:prstGeom>
          <a:solidFill>
            <a:schemeClr val="tx1"/>
          </a:solidFill>
          <a:ln>
            <a:noFill/>
          </a:ln>
          <a:extLst/>
        </p:spPr>
        <p:txBody>
          <a:bodyPr wrap="none" rtlCol="0" anchor="ctr">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CDCDCF"/>
              </a:solidFill>
              <a:effectLst/>
              <a:uLnTx/>
              <a:uFillTx/>
              <a:latin typeface="Arial"/>
              <a:ea typeface="+mn-ea"/>
              <a:cs typeface="Arial" panose="020B0604020202020204" pitchFamily="34" charset="0"/>
            </a:endParaRPr>
          </a:p>
        </p:txBody>
      </p:sp>
      <p:sp>
        <p:nvSpPr>
          <p:cNvPr id="8" name="Content Placeholder 3">
            <a:extLst>
              <a:ext uri="{FF2B5EF4-FFF2-40B4-BE49-F238E27FC236}">
                <a16:creationId xmlns:a16="http://schemas.microsoft.com/office/drawing/2014/main" xmlns="" id="{4D858AAE-2B5E-7540-872A-BDEB922AC2F8}"/>
              </a:ext>
            </a:extLst>
          </p:cNvPr>
          <p:cNvSpPr txBox="1">
            <a:spLocks/>
          </p:cNvSpPr>
          <p:nvPr/>
        </p:nvSpPr>
        <p:spPr bwMode="auto">
          <a:xfrm>
            <a:off x="6096000" y="1903716"/>
            <a:ext cx="5909430" cy="2332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6075" indent="-346075" algn="l" rtl="0" fontAlgn="base">
              <a:lnSpc>
                <a:spcPct val="85000"/>
              </a:lnSpc>
              <a:spcBef>
                <a:spcPct val="20000"/>
              </a:spcBef>
              <a:spcAft>
                <a:spcPct val="15000"/>
              </a:spcAft>
              <a:buClr>
                <a:srgbClr val="008C9A"/>
              </a:buClr>
              <a:buFont typeface="Wingdings" pitchFamily="2" charset="2"/>
              <a:buChar char="§"/>
              <a:defRPr sz="2000">
                <a:solidFill>
                  <a:schemeClr val="tx1"/>
                </a:solidFill>
                <a:latin typeface="Arial" charset="0"/>
                <a:ea typeface="+mn-ea"/>
                <a:cs typeface="+mn-cs"/>
              </a:defRPr>
            </a:lvl1pPr>
            <a:lvl2pPr marL="692150" indent="-231775" algn="l" rtl="0" fontAlgn="base">
              <a:lnSpc>
                <a:spcPct val="85000"/>
              </a:lnSpc>
              <a:spcBef>
                <a:spcPct val="20000"/>
              </a:spcBef>
              <a:spcAft>
                <a:spcPct val="0"/>
              </a:spcAft>
              <a:buClr>
                <a:schemeClr val="folHlink"/>
              </a:buClr>
              <a:buFont typeface="Arial" charset="0"/>
              <a:buChar char="–"/>
              <a:defRPr sz="1800">
                <a:solidFill>
                  <a:schemeClr val="tx1"/>
                </a:solidFill>
                <a:latin typeface="Arial" charset="0"/>
              </a:defRPr>
            </a:lvl2pPr>
            <a:lvl3pPr marL="1025525" indent="-219075" algn="l" rtl="0" fontAlgn="base">
              <a:lnSpc>
                <a:spcPct val="85000"/>
              </a:lnSpc>
              <a:spcBef>
                <a:spcPct val="20000"/>
              </a:spcBef>
              <a:spcAft>
                <a:spcPct val="0"/>
              </a:spcAft>
              <a:buClr>
                <a:schemeClr val="folHlink"/>
              </a:buClr>
              <a:buFont typeface="Arial" charset="0"/>
              <a:buChar char="–"/>
              <a:defRPr sz="1800">
                <a:solidFill>
                  <a:schemeClr val="tx1"/>
                </a:solidFill>
                <a:latin typeface="Arial" charset="0"/>
              </a:defRPr>
            </a:lvl3pPr>
            <a:lvl4pPr marL="1368425" indent="-222250" algn="l" rtl="0" fontAlgn="base">
              <a:lnSpc>
                <a:spcPct val="85000"/>
              </a:lnSpc>
              <a:spcBef>
                <a:spcPct val="20000"/>
              </a:spcBef>
              <a:spcAft>
                <a:spcPct val="0"/>
              </a:spcAft>
              <a:buClr>
                <a:schemeClr val="folHlink"/>
              </a:buClr>
              <a:buFont typeface="Arial" charset="0"/>
              <a:buChar char="–"/>
              <a:defRPr sz="1800">
                <a:solidFill>
                  <a:schemeClr val="tx1"/>
                </a:solidFill>
                <a:latin typeface="Arial" charset="0"/>
              </a:defRPr>
            </a:lvl4pPr>
            <a:lvl5pPr marL="1717675" indent="-234950" algn="l" rtl="0" fontAlgn="base">
              <a:lnSpc>
                <a:spcPct val="85000"/>
              </a:lnSpc>
              <a:spcBef>
                <a:spcPct val="20000"/>
              </a:spcBef>
              <a:spcAft>
                <a:spcPct val="0"/>
              </a:spcAft>
              <a:buClr>
                <a:schemeClr val="folHlink"/>
              </a:buClr>
              <a:buFont typeface="Arial" charset="0"/>
              <a:buChar char="–"/>
              <a:defRPr sz="1800">
                <a:solidFill>
                  <a:schemeClr val="tx1"/>
                </a:solidFill>
                <a:latin typeface="Arial" charset="0"/>
              </a:defRPr>
            </a:lvl5pPr>
            <a:lvl6pPr marL="2511425" indent="-225425" algn="l" rtl="0" eaLnBrk="1" fontAlgn="base" hangingPunct="1">
              <a:lnSpc>
                <a:spcPct val="85000"/>
              </a:lnSpc>
              <a:spcBef>
                <a:spcPct val="20000"/>
              </a:spcBef>
              <a:spcAft>
                <a:spcPct val="0"/>
              </a:spcAft>
              <a:buClr>
                <a:srgbClr val="008C9A"/>
              </a:buClr>
              <a:buFont typeface="Wingdings" pitchFamily="2" charset="2"/>
              <a:buChar char="§"/>
              <a:defRPr sz="1800">
                <a:solidFill>
                  <a:schemeClr val="tx1"/>
                </a:solidFill>
                <a:latin typeface="+mn-lt"/>
              </a:defRPr>
            </a:lvl6pPr>
            <a:lvl7pPr marL="2968625" indent="-225425" algn="l" rtl="0" eaLnBrk="1" fontAlgn="base" hangingPunct="1">
              <a:lnSpc>
                <a:spcPct val="85000"/>
              </a:lnSpc>
              <a:spcBef>
                <a:spcPct val="20000"/>
              </a:spcBef>
              <a:spcAft>
                <a:spcPct val="0"/>
              </a:spcAft>
              <a:buClr>
                <a:srgbClr val="008C9A"/>
              </a:buClr>
              <a:buFont typeface="Wingdings" pitchFamily="2" charset="2"/>
              <a:buChar char="§"/>
              <a:defRPr sz="1800">
                <a:solidFill>
                  <a:schemeClr val="tx1"/>
                </a:solidFill>
                <a:latin typeface="+mn-lt"/>
              </a:defRPr>
            </a:lvl7pPr>
            <a:lvl8pPr marL="3425825" indent="-225425" algn="l" rtl="0" eaLnBrk="1" fontAlgn="base" hangingPunct="1">
              <a:lnSpc>
                <a:spcPct val="85000"/>
              </a:lnSpc>
              <a:spcBef>
                <a:spcPct val="20000"/>
              </a:spcBef>
              <a:spcAft>
                <a:spcPct val="0"/>
              </a:spcAft>
              <a:buClr>
                <a:srgbClr val="008C9A"/>
              </a:buClr>
              <a:buFont typeface="Wingdings" pitchFamily="2" charset="2"/>
              <a:buChar char="§"/>
              <a:defRPr sz="1800">
                <a:solidFill>
                  <a:schemeClr val="tx1"/>
                </a:solidFill>
                <a:latin typeface="+mn-lt"/>
              </a:defRPr>
            </a:lvl8pPr>
            <a:lvl9pPr marL="3883025" indent="-225425" algn="l" rtl="0" eaLnBrk="1" fontAlgn="base" hangingPunct="1">
              <a:lnSpc>
                <a:spcPct val="85000"/>
              </a:lnSpc>
              <a:spcBef>
                <a:spcPct val="20000"/>
              </a:spcBef>
              <a:spcAft>
                <a:spcPct val="0"/>
              </a:spcAft>
              <a:buClr>
                <a:srgbClr val="008C9A"/>
              </a:buClr>
              <a:buFont typeface="Wingdings" pitchFamily="2" charset="2"/>
              <a:buChar char="§"/>
              <a:defRPr sz="1800">
                <a:solidFill>
                  <a:schemeClr val="tx1"/>
                </a:solidFill>
                <a:latin typeface="+mn-lt"/>
              </a:defRPr>
            </a:lvl9pPr>
          </a:lstStyle>
          <a:p>
            <a:pPr marL="346075" marR="0" lvl="0" indent="-346075" algn="l" defTabSz="914400" rtl="0" eaLnBrk="1" fontAlgn="base" latinLnBrk="0" hangingPunct="1">
              <a:lnSpc>
                <a:spcPct val="85000"/>
              </a:lnSpc>
              <a:spcBef>
                <a:spcPts val="1350"/>
              </a:spcBef>
              <a:spcAft>
                <a:spcPts val="0"/>
              </a:spcAft>
              <a:buClr>
                <a:srgbClr val="2B85B8"/>
              </a:buClr>
              <a:buSzTx/>
              <a:buFont typeface="Arial" panose="020B0604020202020204" pitchFamily="34" charset="0"/>
              <a:buChar char="•"/>
              <a:tabLst/>
              <a:defRPr/>
            </a:pPr>
            <a:r>
              <a:rPr kumimoji="0" lang="en-US" sz="1400" b="0" i="0" u="none" strike="noStrike" kern="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Pharmacodynamic</a:t>
            </a:r>
            <a:r>
              <a:rPr kumimoji="0" lang="en-US" sz="1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data suggest that BRAF/MEK inhibitors do not inhibit the MAPK kinase pathway in colorectal cancer to the level seen in melanoma</a:t>
            </a:r>
            <a:r>
              <a:rPr kumimoji="0" lang="en-US" sz="1400" b="0"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2,3 </a:t>
            </a:r>
          </a:p>
          <a:p>
            <a:pPr marL="346075" marR="0" lvl="0" indent="-346075" algn="l" defTabSz="914400" rtl="0" eaLnBrk="1" fontAlgn="base" latinLnBrk="0" hangingPunct="1">
              <a:lnSpc>
                <a:spcPct val="85000"/>
              </a:lnSpc>
              <a:spcBef>
                <a:spcPts val="1350"/>
              </a:spcBef>
              <a:spcAft>
                <a:spcPts val="0"/>
              </a:spcAft>
              <a:buClr>
                <a:srgbClr val="2B85B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mn-cs"/>
              </a:rPr>
              <a:t>BRAF-mutant colorectal cancer cells display high basal levels of several phosphorylated RTKs, including EGFR, compared to BRAF-mutant melanoma</a:t>
            </a:r>
            <a:r>
              <a:rPr kumimoji="0" lang="en-US" sz="1400" b="0" i="0" u="none" strike="noStrike" kern="1200" cap="none" spc="0" normalizeH="0" baseline="30000" noProof="0" dirty="0">
                <a:ln>
                  <a:noFill/>
                </a:ln>
                <a:solidFill>
                  <a:srgbClr val="FFFFFF"/>
                </a:solidFill>
                <a:effectLst/>
                <a:uLnTx/>
                <a:uFillTx/>
                <a:latin typeface="Arial" charset="0"/>
                <a:ea typeface="+mn-ea"/>
                <a:cs typeface="+mn-cs"/>
              </a:rPr>
              <a:t>4</a:t>
            </a:r>
          </a:p>
          <a:p>
            <a:pPr marL="346075" marR="0" lvl="0" indent="-346075" algn="l" defTabSz="914400" rtl="0" eaLnBrk="1" fontAlgn="base" latinLnBrk="0" hangingPunct="1">
              <a:lnSpc>
                <a:spcPct val="85000"/>
              </a:lnSpc>
              <a:spcBef>
                <a:spcPts val="1350"/>
              </a:spcBef>
              <a:spcAft>
                <a:spcPts val="0"/>
              </a:spcAft>
              <a:buClr>
                <a:srgbClr val="2B85B8"/>
              </a:buClr>
              <a:buSzTx/>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Mechanistically, BRAF</a:t>
            </a:r>
            <a:r>
              <a:rPr kumimoji="0" lang="en-US" sz="1400" b="0"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V600E </a:t>
            </a:r>
            <a:r>
              <a:rPr kumimoji="0" lang="en-US" sz="1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inhibitors have shown to cause a rapid feedback activation of EGFR in BRAF-mutant colorectal cancer, which supports continued proliferation in the presence of BRAF</a:t>
            </a:r>
            <a:r>
              <a:rPr kumimoji="0" lang="en-US" sz="1400" b="0"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V600E</a:t>
            </a:r>
            <a:r>
              <a:rPr kumimoji="0" lang="en-US" sz="1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inhibition</a:t>
            </a:r>
            <a:r>
              <a:rPr kumimoji="0" lang="en-US" sz="1400" b="0"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2,4</a:t>
            </a:r>
          </a:p>
          <a:p>
            <a:pPr marL="346075" marR="0" lvl="0" indent="-346075" algn="l" defTabSz="914400" rtl="0" eaLnBrk="1" fontAlgn="base" latinLnBrk="0" hangingPunct="1">
              <a:lnSpc>
                <a:spcPct val="85000"/>
              </a:lnSpc>
              <a:spcBef>
                <a:spcPts val="1350"/>
              </a:spcBef>
              <a:spcAft>
                <a:spcPts val="0"/>
              </a:spcAft>
              <a:buClr>
                <a:srgbClr val="2B85B8"/>
              </a:buClr>
              <a:buSzTx/>
              <a:buFont typeface="Arial" panose="020B0604020202020204" pitchFamily="34" charset="0"/>
              <a:buChar char="•"/>
              <a:tabLst/>
              <a:defRPr/>
            </a:pPr>
            <a:r>
              <a:rPr kumimoji="0" lang="en-US" sz="1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combination of BRAF + MEK + EGFR inhibitor combinations may suppress MAPK pathway signaling and have a therapeutic benefit in this population</a:t>
            </a:r>
            <a:r>
              <a:rPr kumimoji="0" lang="en-US" sz="1400" b="0" i="0" u="none" strike="noStrike" kern="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2-3,5</a:t>
            </a:r>
          </a:p>
          <a:p>
            <a:pPr marL="0" marR="0" lvl="0" indent="0" algn="l" defTabSz="914400" rtl="0" eaLnBrk="1" fontAlgn="base" latinLnBrk="0" hangingPunct="1">
              <a:lnSpc>
                <a:spcPct val="85000"/>
              </a:lnSpc>
              <a:spcBef>
                <a:spcPct val="20000"/>
              </a:spcBef>
              <a:spcAft>
                <a:spcPct val="15000"/>
              </a:spcAft>
              <a:buClr>
                <a:srgbClr val="008C9A"/>
              </a:buClr>
              <a:buSzTx/>
              <a:buFont typeface="Wingdings" pitchFamily="2" charset="2"/>
              <a:buNone/>
              <a:tabLst/>
              <a:defRPr/>
            </a:pPr>
            <a:r>
              <a:rPr kumimoji="0" lang="en-US" sz="800" b="0"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3" name="TextBox 2">
            <a:extLst>
              <a:ext uri="{FF2B5EF4-FFF2-40B4-BE49-F238E27FC236}">
                <a16:creationId xmlns:a16="http://schemas.microsoft.com/office/drawing/2014/main" xmlns="" id="{E978AC83-6EB2-6347-B6F1-F358589E03E6}"/>
              </a:ext>
            </a:extLst>
          </p:cNvPr>
          <p:cNvSpPr txBox="1"/>
          <p:nvPr/>
        </p:nvSpPr>
        <p:spPr>
          <a:xfrm>
            <a:off x="1033670" y="6109476"/>
            <a:ext cx="457676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3E"/>
                </a:solidFill>
                <a:effectLst/>
                <a:uLnTx/>
                <a:uFillTx/>
                <a:latin typeface="Arial" panose="020B0604020202020204" pitchFamily="34" charset="0"/>
                <a:ea typeface="+mn-ea"/>
                <a:cs typeface="Arial" panose="020B0604020202020204" pitchFamily="34" charset="0"/>
              </a:rPr>
              <a:t>PFS=progression free survival; ORR=objective response rate; OS=overall survival; </a:t>
            </a:r>
            <a:r>
              <a:rPr kumimoji="0" lang="en-US" sz="900" b="0" i="0" u="none" strike="noStrike" kern="1200" cap="none" spc="0" normalizeH="0" baseline="0" noProof="0" dirty="0" err="1">
                <a:ln>
                  <a:noFill/>
                </a:ln>
                <a:solidFill>
                  <a:srgbClr val="00003E"/>
                </a:solidFill>
                <a:effectLst/>
                <a:uLnTx/>
                <a:uFillTx/>
                <a:latin typeface="Arial" panose="020B0604020202020204" pitchFamily="34" charset="0"/>
                <a:ea typeface="+mn-ea"/>
                <a:cs typeface="Arial" panose="020B0604020202020204" pitchFamily="34" charset="0"/>
              </a:rPr>
              <a:t>mCRC</a:t>
            </a:r>
            <a:r>
              <a:rPr kumimoji="0" lang="en-US" sz="900" b="0" i="0" u="none" strike="noStrike" kern="1200" cap="none" spc="0" normalizeH="0" baseline="0" noProof="0" dirty="0">
                <a:ln>
                  <a:noFill/>
                </a:ln>
                <a:solidFill>
                  <a:srgbClr val="00003E"/>
                </a:solidFill>
                <a:effectLst/>
                <a:uLnTx/>
                <a:uFillTx/>
                <a:latin typeface="Arial" panose="020B0604020202020204" pitchFamily="34" charset="0"/>
                <a:ea typeface="+mn-ea"/>
                <a:cs typeface="Arial" panose="020B0604020202020204" pitchFamily="34" charset="0"/>
              </a:rPr>
              <a:t>=metastatic colorectal cancer; MAPK=Mitogen-activated protein kinase; EGFR=epidermal growth factor receptor; RTK=receptor tyrosine kinase</a:t>
            </a:r>
          </a:p>
        </p:txBody>
      </p:sp>
      <p:sp>
        <p:nvSpPr>
          <p:cNvPr id="4" name="Rectangle 3">
            <a:extLst>
              <a:ext uri="{FF2B5EF4-FFF2-40B4-BE49-F238E27FC236}">
                <a16:creationId xmlns:a16="http://schemas.microsoft.com/office/drawing/2014/main" xmlns="" id="{AD321FA9-232A-4D41-94D1-98B61CD2772E}"/>
              </a:ext>
            </a:extLst>
          </p:cNvPr>
          <p:cNvSpPr/>
          <p:nvPr/>
        </p:nvSpPr>
        <p:spPr>
          <a:xfrm>
            <a:off x="6151482" y="5573613"/>
            <a:ext cx="4516519" cy="1077218"/>
          </a:xfrm>
          <a:prstGeom prst="rect">
            <a:avLst/>
          </a:prstGeom>
        </p:spPr>
        <p:txBody>
          <a:bodyPr wrap="square" numCol="2">
            <a:spAutoFit/>
          </a:bodyPr>
          <a:lstStyle/>
          <a:p>
            <a:pPr marL="557213" marR="0" lvl="1" indent="-214313" algn="l" defTabSz="914400" rtl="0" eaLnBrk="1" fontAlgn="auto" latinLnBrk="0" hangingPunct="1">
              <a:lnSpc>
                <a:spcPct val="100000"/>
              </a:lnSpc>
              <a:spcBef>
                <a:spcPts val="0"/>
              </a:spcBef>
              <a:spcAft>
                <a:spcPts val="0"/>
              </a:spcAft>
              <a:buClrTx/>
              <a:buSzTx/>
              <a:buFont typeface="+mj-lt"/>
              <a:buAutoNum type="arabicPeriod"/>
              <a:tabLst/>
              <a:defRPr/>
            </a:pPr>
            <a:r>
              <a:rPr kumimoji="0" lang="da-DK" altLang="nl-NL"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Adapted From: Dasari A, Messersmith WA. Clin Cancer Res. 2010 August 1;16(15):3811-8. </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557213" marR="0" lvl="1" indent="-21431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Prahallad</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 et al. Nature. 2012;483;100-103.</a:t>
            </a:r>
          </a:p>
          <a:p>
            <a:pPr marL="557213" marR="0" lvl="1" indent="-21431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Corcoran RB, et al. Presented at: European Society for Medical Oncology; Copenhagen, Denmark, October 9, 2016. </a:t>
            </a:r>
          </a:p>
          <a:p>
            <a:pPr marL="557213" marR="0" lvl="1" indent="-21431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Corcoran RB, et al. Cancer </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Discov</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2012 March;2(3):227-235.</a:t>
            </a:r>
          </a:p>
          <a:p>
            <a:pPr marL="557213" marR="0" lvl="1" indent="-21431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Atreya</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CE, et al. J </a:t>
            </a:r>
            <a:r>
              <a:rPr kumimoji="0" lang="en-US" sz="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Clin</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Oncol 33, no.15_suppl May 2015;103-103 (3).</a:t>
            </a:r>
          </a:p>
        </p:txBody>
      </p:sp>
      <p:sp>
        <p:nvSpPr>
          <p:cNvPr id="17" name="TextBox 16">
            <a:extLst>
              <a:ext uri="{FF2B5EF4-FFF2-40B4-BE49-F238E27FC236}">
                <a16:creationId xmlns:a16="http://schemas.microsoft.com/office/drawing/2014/main" xmlns="" id="{651F6A7A-DFBB-8545-8333-3F8E17178D13}"/>
              </a:ext>
            </a:extLst>
          </p:cNvPr>
          <p:cNvSpPr txBox="1"/>
          <p:nvPr/>
        </p:nvSpPr>
        <p:spPr>
          <a:xfrm>
            <a:off x="1264652" y="1495930"/>
            <a:ext cx="3435983"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MAPK Signaling in Colorectal Cancer</a:t>
            </a:r>
            <a:r>
              <a:rPr kumimoji="0" lang="en-US" sz="105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a:t>
            </a:r>
          </a:p>
        </p:txBody>
      </p:sp>
      <p:pic>
        <p:nvPicPr>
          <p:cNvPr id="2" name="Image 1">
            <a:extLst>
              <a:ext uri="{FF2B5EF4-FFF2-40B4-BE49-F238E27FC236}">
                <a16:creationId xmlns:a16="http://schemas.microsoft.com/office/drawing/2014/main" xmlns="" id="{D23B5919-444D-4D70-BEC1-00F2164E4F3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8993" y="1556953"/>
            <a:ext cx="4364037" cy="4526001"/>
          </a:xfrm>
          <a:prstGeom prst="rect">
            <a:avLst/>
          </a:prstGeom>
        </p:spPr>
      </p:pic>
      <p:sp>
        <p:nvSpPr>
          <p:cNvPr id="6" name="Title 5">
            <a:extLst>
              <a:ext uri="{FF2B5EF4-FFF2-40B4-BE49-F238E27FC236}">
                <a16:creationId xmlns:a16="http://schemas.microsoft.com/office/drawing/2014/main" xmlns="" id="{06644E93-1275-443E-846B-FE97138AE63A}"/>
              </a:ext>
            </a:extLst>
          </p:cNvPr>
          <p:cNvSpPr>
            <a:spLocks noGrp="1"/>
          </p:cNvSpPr>
          <p:nvPr>
            <p:ph type="title"/>
          </p:nvPr>
        </p:nvSpPr>
        <p:spPr>
          <a:xfrm>
            <a:off x="653231" y="427119"/>
            <a:ext cx="11141055" cy="1103313"/>
          </a:xfrm>
        </p:spPr>
        <p:txBody>
          <a:bodyPr/>
          <a:lstStyle/>
          <a:p>
            <a:r>
              <a:rPr lang="en-US" sz="3200" dirty="0"/>
              <a:t>Rationale for triple combination in BRAF-mutant mCRC</a:t>
            </a:r>
            <a:br>
              <a:rPr lang="en-US" sz="3200" dirty="0"/>
            </a:br>
            <a:endParaRPr lang="en-US" sz="3200" dirty="0"/>
          </a:p>
        </p:txBody>
      </p:sp>
    </p:spTree>
    <p:extLst>
      <p:ext uri="{BB962C8B-B14F-4D97-AF65-F5344CB8AC3E}">
        <p14:creationId xmlns:p14="http://schemas.microsoft.com/office/powerpoint/2010/main" xmlns="" val="2847950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377087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6110A220-92F4-4770-96E4-EE8D0CE02C3E}"/>
              </a:ext>
            </a:extLst>
          </p:cNvPr>
          <p:cNvSpPr>
            <a:spLocks noGrp="1" noChangeArrowheads="1"/>
          </p:cNvSpPr>
          <p:nvPr>
            <p:ph type="title"/>
          </p:nvPr>
        </p:nvSpPr>
        <p:spPr/>
        <p:txBody>
          <a:bodyPr/>
          <a:lstStyle/>
          <a:p>
            <a:r>
              <a:rPr lang="en-US" altLang="en-US" dirty="0"/>
              <a:t>Encorafenib + Cetuximab ± Binimetinib for </a:t>
            </a:r>
            <a:r>
              <a:rPr lang="en-US" altLang="en-US" i="1" dirty="0"/>
              <a:t>BRAF</a:t>
            </a:r>
            <a:r>
              <a:rPr lang="en-US" altLang="en-US" dirty="0"/>
              <a:t> V600E–Mutant mCRC (BEACON CRC): Phase III Study Design</a:t>
            </a:r>
          </a:p>
        </p:txBody>
      </p:sp>
      <p:sp>
        <p:nvSpPr>
          <p:cNvPr id="14" name="Content Placeholder 13">
            <a:extLst>
              <a:ext uri="{FF2B5EF4-FFF2-40B4-BE49-F238E27FC236}">
                <a16:creationId xmlns:a16="http://schemas.microsoft.com/office/drawing/2014/main" xmlns="" id="{AB844F41-AB73-49DB-83C8-1A0B02112A27}"/>
              </a:ext>
            </a:extLst>
          </p:cNvPr>
          <p:cNvSpPr>
            <a:spLocks noGrp="1"/>
          </p:cNvSpPr>
          <p:nvPr>
            <p:ph idx="1"/>
          </p:nvPr>
        </p:nvSpPr>
        <p:spPr>
          <a:xfrm>
            <a:off x="604675" y="1513047"/>
            <a:ext cx="11463680" cy="4650686"/>
          </a:xfrm>
        </p:spPr>
        <p:txBody>
          <a:bodyPr/>
          <a:lstStyle/>
          <a:p>
            <a:pPr>
              <a:spcAft>
                <a:spcPts val="500"/>
              </a:spcAft>
            </a:pPr>
            <a:r>
              <a:rPr lang="en-US" sz="2400" dirty="0"/>
              <a:t>A multicenter, randomized, open-label, 3-arm phase III trial</a:t>
            </a:r>
            <a:br>
              <a:rPr lang="en-US" sz="2400" dirty="0"/>
            </a:br>
            <a:r>
              <a:rPr lang="en-US" sz="2400" dirty="0"/>
              <a:t/>
            </a:r>
            <a:br>
              <a:rPr lang="en-US" sz="2400" dirty="0"/>
            </a:br>
            <a:endParaRPr lang="en-US" sz="2400" dirty="0"/>
          </a:p>
          <a:p>
            <a:pPr>
              <a:spcAft>
                <a:spcPts val="500"/>
              </a:spcAft>
            </a:pPr>
            <a:endParaRPr lang="en-US" sz="2400" dirty="0"/>
          </a:p>
          <a:p>
            <a:pPr>
              <a:spcAft>
                <a:spcPts val="500"/>
              </a:spcAft>
            </a:pPr>
            <a:endParaRPr lang="en-US" sz="2400" dirty="0"/>
          </a:p>
          <a:p>
            <a:pPr>
              <a:spcAft>
                <a:spcPts val="500"/>
              </a:spcAft>
            </a:pPr>
            <a:endParaRPr lang="en-US" sz="2400" dirty="0"/>
          </a:p>
          <a:p>
            <a:pPr>
              <a:spcAft>
                <a:spcPts val="500"/>
              </a:spcAft>
            </a:pPr>
            <a:endParaRPr lang="en-US" sz="2400" dirty="0"/>
          </a:p>
          <a:p>
            <a:pPr>
              <a:spcAft>
                <a:spcPts val="500"/>
              </a:spcAft>
            </a:pPr>
            <a:endParaRPr lang="en-US" sz="2400" dirty="0"/>
          </a:p>
          <a:p>
            <a:pPr>
              <a:spcAft>
                <a:spcPts val="500"/>
              </a:spcAft>
            </a:pPr>
            <a:r>
              <a:rPr lang="en-US" sz="2400" dirty="0"/>
              <a:t>Primary endpoints: OS and ORR for triplet vs control</a:t>
            </a:r>
          </a:p>
          <a:p>
            <a:pPr>
              <a:spcAft>
                <a:spcPts val="500"/>
              </a:spcAft>
            </a:pPr>
            <a:r>
              <a:rPr lang="en-US" sz="2400" dirty="0"/>
              <a:t>Secondary endpoints: OS and ORR for doublet vs control, triplet vs doublet; PFS; safety</a:t>
            </a:r>
          </a:p>
          <a:p>
            <a:pPr>
              <a:spcAft>
                <a:spcPts val="500"/>
              </a:spcAft>
            </a:pPr>
            <a:endParaRPr lang="en-US" sz="2400" dirty="0"/>
          </a:p>
        </p:txBody>
      </p:sp>
      <p:sp>
        <p:nvSpPr>
          <p:cNvPr id="20484" name="Text Box 23">
            <a:extLst>
              <a:ext uri="{FF2B5EF4-FFF2-40B4-BE49-F238E27FC236}">
                <a16:creationId xmlns:a16="http://schemas.microsoft.com/office/drawing/2014/main" xmlns="" id="{64FE162B-3EC3-45F7-BE70-11BF0B9D4D72}"/>
              </a:ext>
            </a:extLst>
          </p:cNvPr>
          <p:cNvSpPr txBox="1">
            <a:spLocks noChangeArrowheads="1"/>
          </p:cNvSpPr>
          <p:nvPr/>
        </p:nvSpPr>
        <p:spPr bwMode="auto">
          <a:xfrm>
            <a:off x="242596" y="2508536"/>
            <a:ext cx="227605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with </a:t>
            </a:r>
            <a:r>
              <a:rPr kumimoji="0" lang="en-GB" alt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BRAF </a:t>
            </a: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V600E+ mCRC with PD after 1-2 prior regimens (no prior RAF/MEK/EGFR inhibitors);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 symptomatic brain mets</a:t>
            </a:r>
          </a:p>
        </p:txBody>
      </p:sp>
      <p:sp>
        <p:nvSpPr>
          <p:cNvPr id="2" name="Rectangle 24">
            <a:extLst>
              <a:ext uri="{FF2B5EF4-FFF2-40B4-BE49-F238E27FC236}">
                <a16:creationId xmlns:a16="http://schemas.microsoft.com/office/drawing/2014/main" xmlns="" id="{51AF4565-EC2F-431E-A6C1-EF15E2D4E45B}"/>
              </a:ext>
            </a:extLst>
          </p:cNvPr>
          <p:cNvSpPr>
            <a:spLocks noChangeArrowheads="1"/>
          </p:cNvSpPr>
          <p:nvPr/>
        </p:nvSpPr>
        <p:spPr bwMode="auto">
          <a:xfrm>
            <a:off x="6061758" y="1936761"/>
            <a:ext cx="4195371" cy="1188720"/>
          </a:xfrm>
          <a:prstGeom prst="rect">
            <a:avLst/>
          </a:prstGeom>
          <a:solidFill>
            <a:schemeClr val="accent1"/>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Binimetinib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45 mg BID </a:t>
            </a:r>
            <a:b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Encorafenib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300 mg QD</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Cetuximab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400 mg/m</a:t>
            </a:r>
            <a:r>
              <a:rPr kumimoji="0" lang="en-US" sz="18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 → 250 mg/m</a:t>
            </a:r>
            <a:r>
              <a:rPr kumimoji="0" lang="en-US" sz="18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 QW</a:t>
            </a:r>
            <a:b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(n = 205)</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p:txBody>
      </p:sp>
      <p:sp>
        <p:nvSpPr>
          <p:cNvPr id="17413" name="Rectangle 25">
            <a:extLst>
              <a:ext uri="{FF2B5EF4-FFF2-40B4-BE49-F238E27FC236}">
                <a16:creationId xmlns:a16="http://schemas.microsoft.com/office/drawing/2014/main" xmlns="" id="{FD07461B-B65E-49D9-8F9A-419AF61467E9}"/>
              </a:ext>
            </a:extLst>
          </p:cNvPr>
          <p:cNvSpPr>
            <a:spLocks noChangeArrowheads="1"/>
          </p:cNvSpPr>
          <p:nvPr/>
        </p:nvSpPr>
        <p:spPr bwMode="auto">
          <a:xfrm>
            <a:off x="6061757" y="4223698"/>
            <a:ext cx="4195371" cy="1103312"/>
          </a:xfrm>
          <a:prstGeom prst="rect">
            <a:avLst/>
          </a:prstGeom>
          <a:solidFill>
            <a:schemeClr val="accent3"/>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Investigator’s Choice </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
            </a:r>
            <a:b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FOLFIRI/Cetuximab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or </a:t>
            </a:r>
            <a:b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Irinotecan/Cetuximab</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
            </a:r>
            <a:b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(n = 205)</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p:txBody>
      </p:sp>
      <p:sp>
        <p:nvSpPr>
          <p:cNvPr id="3" name="Rectangle 28">
            <a:extLst>
              <a:ext uri="{FF2B5EF4-FFF2-40B4-BE49-F238E27FC236}">
                <a16:creationId xmlns:a16="http://schemas.microsoft.com/office/drawing/2014/main" xmlns="" id="{B1BF5E26-AA5D-4854-9D56-E590AB6C873E}"/>
              </a:ext>
            </a:extLst>
          </p:cNvPr>
          <p:cNvSpPr>
            <a:spLocks noChangeArrowheads="1"/>
          </p:cNvSpPr>
          <p:nvPr/>
        </p:nvSpPr>
        <p:spPr bwMode="auto">
          <a:xfrm>
            <a:off x="6061758" y="3211194"/>
            <a:ext cx="4195371" cy="914400"/>
          </a:xfrm>
          <a:prstGeom prst="rect">
            <a:avLst/>
          </a:prstGeom>
          <a:solidFill>
            <a:schemeClr val="accent4"/>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Encorafenib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300 mg QD</a:t>
            </a:r>
            <a:b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Cetuximab </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400 mg/m</a:t>
            </a:r>
            <a:r>
              <a:rPr kumimoji="0" lang="en-US" sz="18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 → 250 mg/m</a:t>
            </a:r>
            <a:r>
              <a:rPr kumimoji="0" lang="en-US" sz="18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 QW</a:t>
            </a:r>
            <a:b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(n = 205)</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p:txBody>
      </p:sp>
      <p:sp>
        <p:nvSpPr>
          <p:cNvPr id="20492" name="Text Box 31">
            <a:extLst>
              <a:ext uri="{FF2B5EF4-FFF2-40B4-BE49-F238E27FC236}">
                <a16:creationId xmlns:a16="http://schemas.microsoft.com/office/drawing/2014/main" xmlns="" id="{1426042B-85FB-4AE4-929B-9D51F198DF9D}"/>
              </a:ext>
            </a:extLst>
          </p:cNvPr>
          <p:cNvSpPr txBox="1">
            <a:spLocks noChangeArrowheads="1"/>
          </p:cNvSpPr>
          <p:nvPr/>
        </p:nvSpPr>
        <p:spPr bwMode="auto">
          <a:xfrm>
            <a:off x="10654271" y="3106422"/>
            <a:ext cx="1495272" cy="1202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tIns="46800" rIns="90000" bIns="4680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followed for OS beyond progression</a:t>
            </a:r>
          </a:p>
        </p:txBody>
      </p:sp>
      <p:sp>
        <p:nvSpPr>
          <p:cNvPr id="17" name="Text Box 15">
            <a:extLst>
              <a:ext uri="{FF2B5EF4-FFF2-40B4-BE49-F238E27FC236}">
                <a16:creationId xmlns:a16="http://schemas.microsoft.com/office/drawing/2014/main" xmlns="" id="{1BB8B4A6-74D4-44D5-A95A-A8148D6A7638}"/>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Van Cutsem. JCO. 2019;[Epub].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Taberno. ESMO 2019. LBA32.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Kopetz. NEJM. 2019;[Epub].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NCT02928224</a:t>
            </a:r>
          </a:p>
        </p:txBody>
      </p:sp>
      <p:sp>
        <p:nvSpPr>
          <p:cNvPr id="4" name="Right Brace 3">
            <a:extLst>
              <a:ext uri="{FF2B5EF4-FFF2-40B4-BE49-F238E27FC236}">
                <a16:creationId xmlns:a16="http://schemas.microsoft.com/office/drawing/2014/main" xmlns="" id="{0869F899-CE0A-4DB5-A0FD-5FD731883BEB}"/>
              </a:ext>
            </a:extLst>
          </p:cNvPr>
          <p:cNvSpPr/>
          <p:nvPr/>
        </p:nvSpPr>
        <p:spPr bwMode="auto">
          <a:xfrm>
            <a:off x="10288565" y="1936760"/>
            <a:ext cx="459471" cy="3371259"/>
          </a:xfrm>
          <a:prstGeom prst="rightBrace">
            <a:avLst>
              <a:gd name="adj1" fmla="val 8333"/>
              <a:gd name="adj2" fmla="val 53648"/>
            </a:avLst>
          </a:prstGeom>
          <a:noFill/>
          <a:ln w="28575" cap="flat" cmpd="sng" algn="ctr">
            <a:solidFill>
              <a:schemeClr val="bg1"/>
            </a:solidFill>
            <a:prstDash val="solid"/>
            <a:round/>
            <a:headEnd type="none" w="med" len="med"/>
            <a:tailEnd type="none" w="med" len="me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xmlns="" id="{D32A9256-DBC3-4DAB-A195-4F8A237DDDC1}"/>
              </a:ext>
            </a:extLst>
          </p:cNvPr>
          <p:cNvSpPr txBox="1"/>
          <p:nvPr/>
        </p:nvSpPr>
        <p:spPr>
          <a:xfrm>
            <a:off x="3170946" y="2454435"/>
            <a:ext cx="1586549" cy="379670"/>
          </a:xfrm>
          <a:prstGeom prst="rect">
            <a:avLst/>
          </a:prstGeom>
          <a:noFill/>
        </p:spPr>
        <p:txBody>
          <a:bodyPr wrap="none" lIns="91452" tIns="45727" rIns="91452" bIns="45727"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Safety Lead-in</a:t>
            </a:r>
          </a:p>
        </p:txBody>
      </p:sp>
      <p:sp>
        <p:nvSpPr>
          <p:cNvPr id="20" name="TextBox 19">
            <a:extLst>
              <a:ext uri="{FF2B5EF4-FFF2-40B4-BE49-F238E27FC236}">
                <a16:creationId xmlns:a16="http://schemas.microsoft.com/office/drawing/2014/main" xmlns="" id="{437D6A59-8D66-403A-94D7-D03C50446FD1}"/>
              </a:ext>
            </a:extLst>
          </p:cNvPr>
          <p:cNvSpPr txBox="1"/>
          <p:nvPr/>
        </p:nvSpPr>
        <p:spPr>
          <a:xfrm>
            <a:off x="2793381" y="2865584"/>
            <a:ext cx="2542105" cy="1567541"/>
          </a:xfrm>
          <a:prstGeom prst="rect">
            <a:avLst/>
          </a:prstGeom>
          <a:solidFill>
            <a:schemeClr val="tx2"/>
          </a:solidFill>
          <a:ln>
            <a:noFill/>
          </a:ln>
          <a:effectLst/>
        </p:spPr>
        <p:txBody>
          <a:bodyPr wrap="square" lIns="91452" tIns="45727" rIns="91452" bIns="45727"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Binimetinib</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 45 mg BID </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Encorafenib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300 mg QD</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Cetuximab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400 mg/m</a:t>
            </a:r>
            <a:r>
              <a:rPr kumimoji="0" lang="en-US" sz="1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 → 250 mg/m</a:t>
            </a:r>
            <a:r>
              <a:rPr kumimoji="0" lang="en-US" sz="1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charset="0"/>
              </a:rPr>
              <a:t>2</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charset="0"/>
              </a:rPr>
              <a:t> QW</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xmlns="" id="{34A7E318-4E91-43B5-99C2-75C39A27F66A}"/>
              </a:ext>
            </a:extLst>
          </p:cNvPr>
          <p:cNvSpPr txBox="1"/>
          <p:nvPr/>
        </p:nvSpPr>
        <p:spPr>
          <a:xfrm>
            <a:off x="3559291" y="4448941"/>
            <a:ext cx="809861" cy="379670"/>
          </a:xfrm>
          <a:prstGeom prst="rect">
            <a:avLst/>
          </a:prstGeom>
          <a:noFill/>
        </p:spPr>
        <p:txBody>
          <a:bodyPr wrap="none" lIns="91452" tIns="45727" rIns="91452" bIns="45727"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 30</a:t>
            </a:r>
          </a:p>
        </p:txBody>
      </p:sp>
      <p:cxnSp>
        <p:nvCxnSpPr>
          <p:cNvPr id="7" name="Straight Arrow Connector 6">
            <a:extLst>
              <a:ext uri="{FF2B5EF4-FFF2-40B4-BE49-F238E27FC236}">
                <a16:creationId xmlns:a16="http://schemas.microsoft.com/office/drawing/2014/main" xmlns="" id="{403EFFF3-98F6-46D7-8CEC-FF2D78ACFEC1}"/>
              </a:ext>
            </a:extLst>
          </p:cNvPr>
          <p:cNvCxnSpPr>
            <a:cxnSpLocks/>
          </p:cNvCxnSpPr>
          <p:nvPr/>
        </p:nvCxnSpPr>
        <p:spPr bwMode="auto">
          <a:xfrm flipV="1">
            <a:off x="5388743" y="2506017"/>
            <a:ext cx="599036" cy="914401"/>
          </a:xfrm>
          <a:prstGeom prst="straightConnector1">
            <a:avLst/>
          </a:prstGeom>
          <a:noFill/>
          <a:ln w="28575" cap="flat" cmpd="sng" algn="ctr">
            <a:solidFill>
              <a:schemeClr val="bg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xmlns="" id="{36BA1C99-D012-4F66-A00D-2B9D4897DD83}"/>
              </a:ext>
            </a:extLst>
          </p:cNvPr>
          <p:cNvCxnSpPr>
            <a:cxnSpLocks/>
          </p:cNvCxnSpPr>
          <p:nvPr/>
        </p:nvCxnSpPr>
        <p:spPr bwMode="auto">
          <a:xfrm>
            <a:off x="5388743" y="3656318"/>
            <a:ext cx="619759" cy="0"/>
          </a:xfrm>
          <a:prstGeom prst="straightConnector1">
            <a:avLst/>
          </a:prstGeom>
          <a:noFill/>
          <a:ln w="28575" cap="flat" cmpd="sng" algn="ctr">
            <a:solidFill>
              <a:schemeClr val="bg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xmlns="" id="{314EB727-536D-4FA3-851C-8039D4B8C71C}"/>
              </a:ext>
            </a:extLst>
          </p:cNvPr>
          <p:cNvCxnSpPr>
            <a:cxnSpLocks/>
          </p:cNvCxnSpPr>
          <p:nvPr/>
        </p:nvCxnSpPr>
        <p:spPr bwMode="auto">
          <a:xfrm>
            <a:off x="5388743" y="3908688"/>
            <a:ext cx="619759" cy="810517"/>
          </a:xfrm>
          <a:prstGeom prst="straightConnector1">
            <a:avLst/>
          </a:prstGeom>
          <a:noFill/>
          <a:ln w="28575" cap="flat" cmpd="sng" algn="ctr">
            <a:solidFill>
              <a:schemeClr val="bg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xmlns="" id="{5B09A488-DC16-4AC9-B8A8-0E48545756BE}"/>
              </a:ext>
            </a:extLst>
          </p:cNvPr>
          <p:cNvCxnSpPr>
            <a:cxnSpLocks/>
          </p:cNvCxnSpPr>
          <p:nvPr/>
        </p:nvCxnSpPr>
        <p:spPr bwMode="auto">
          <a:xfrm>
            <a:off x="2292800" y="3654002"/>
            <a:ext cx="457200" cy="0"/>
          </a:xfrm>
          <a:prstGeom prst="straightConnector1">
            <a:avLst/>
          </a:prstGeom>
          <a:no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xmlns="" val="2262159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GYN_Schmid_KEYNOTE-522" id="{B7A7D620-29AA-4146-BFCE-AEDE1B7E146E}" vid="{98A13B81-12BD-CC45-8E21-E3BAE5CE34E5}"/>
    </a:ext>
  </a:extLst>
</a:theme>
</file>

<file path=ppt/theme/theme3.xml><?xml version="1.0" encoding="utf-8"?>
<a:theme xmlns:a="http://schemas.openxmlformats.org/drawingml/2006/main" name="1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vastin Blue">
  <a:themeElements>
    <a:clrScheme name="15_Default Design 15">
      <a:dk1>
        <a:srgbClr val="000000"/>
      </a:dk1>
      <a:lt1>
        <a:srgbClr val="FFFFFF"/>
      </a:lt1>
      <a:dk2>
        <a:srgbClr val="030374"/>
      </a:dk2>
      <a:lt2>
        <a:srgbClr val="FFFFFF"/>
      </a:lt2>
      <a:accent1>
        <a:srgbClr val="FFBC01"/>
      </a:accent1>
      <a:accent2>
        <a:srgbClr val="B27BDF"/>
      </a:accent2>
      <a:accent3>
        <a:srgbClr val="AAAABC"/>
      </a:accent3>
      <a:accent4>
        <a:srgbClr val="DADADA"/>
      </a:accent4>
      <a:accent5>
        <a:srgbClr val="FFDAAA"/>
      </a:accent5>
      <a:accent6>
        <a:srgbClr val="A16FCA"/>
      </a:accent6>
      <a:hlink>
        <a:srgbClr val="00B8B4"/>
      </a:hlink>
      <a:folHlink>
        <a:srgbClr val="FFFFFF"/>
      </a:folHlink>
    </a:clrScheme>
    <a:fontScheme name="1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prstShdw prst="shdw17" dist="17961" dir="2700000">
            <a:schemeClr val="bg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prstShdw prst="shdw17" dist="17961" dir="2700000">
            <a:schemeClr val="bg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ea typeface="MS PGothic" pitchFamily="34" charset="-128"/>
          </a:defRPr>
        </a:defPPr>
      </a:lstStyle>
    </a:lnDef>
    <a:txDef>
      <a:spPr>
        <a:noFill/>
      </a:spPr>
      <a:bodyPr wrap="none" rtlCol="0">
        <a:spAutoFit/>
      </a:bodyPr>
      <a:lstStyle>
        <a:defPPr>
          <a:defRPr b="1" dirty="0" smtClean="0">
            <a:latin typeface="+mn-lt"/>
          </a:defRPr>
        </a:defPPr>
      </a:lstStyle>
    </a:txDef>
  </a:objectDefaults>
  <a:extraClrSchemeLst>
    <a:extraClrScheme>
      <a:clrScheme name="15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5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5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5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5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5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5_Default Design 8">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15_Default Design 9">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5_Default Design 10">
        <a:dk1>
          <a:srgbClr val="919191"/>
        </a:dk1>
        <a:lt1>
          <a:srgbClr val="FFFFFF"/>
        </a:lt1>
        <a:dk2>
          <a:srgbClr val="030374"/>
        </a:dk2>
        <a:lt2>
          <a:srgbClr val="EBE114"/>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5_Default Design 11">
        <a:dk1>
          <a:srgbClr val="C18243"/>
        </a:dk1>
        <a:lt1>
          <a:srgbClr val="FFFFFF"/>
        </a:lt1>
        <a:dk2>
          <a:srgbClr val="030374"/>
        </a:dk2>
        <a:lt2>
          <a:srgbClr val="FF8F95"/>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5_Default Design 12">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B27BDF"/>
        </a:hlink>
        <a:folHlink>
          <a:srgbClr val="FFEA00"/>
        </a:folHlink>
      </a:clrScheme>
      <a:clrMap bg1="dk2" tx1="lt1" bg2="dk1" tx2="lt2" accent1="accent1" accent2="accent2" accent3="accent3" accent4="accent4" accent5="accent5" accent6="accent6" hlink="hlink" folHlink="folHlink"/>
    </a:extraClrScheme>
    <a:extraClrScheme>
      <a:clrScheme name="15_Default Design 13">
        <a:dk1>
          <a:srgbClr val="42B4E6"/>
        </a:dk1>
        <a:lt1>
          <a:srgbClr val="FFFFFF"/>
        </a:lt1>
        <a:dk2>
          <a:srgbClr val="030374"/>
        </a:dk2>
        <a:lt2>
          <a:srgbClr val="7ED7ED"/>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15_Default Design 14">
        <a:dk1>
          <a:srgbClr val="EBAB00"/>
        </a:dk1>
        <a:lt1>
          <a:srgbClr val="FFFFFF"/>
        </a:lt1>
        <a:dk2>
          <a:srgbClr val="030374"/>
        </a:dk2>
        <a:lt2>
          <a:srgbClr val="FBCC79"/>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15_Default Design 15">
        <a:dk1>
          <a:srgbClr val="000000"/>
        </a:dk1>
        <a:lt1>
          <a:srgbClr val="FFFFFF"/>
        </a:lt1>
        <a:dk2>
          <a:srgbClr val="030374"/>
        </a:dk2>
        <a:lt2>
          <a:srgbClr val="FFFFFF"/>
        </a:lt2>
        <a:accent1>
          <a:srgbClr val="FFBC01"/>
        </a:accent1>
        <a:accent2>
          <a:srgbClr val="B27BDF"/>
        </a:accent2>
        <a:accent3>
          <a:srgbClr val="AAAABC"/>
        </a:accent3>
        <a:accent4>
          <a:srgbClr val="DADADA"/>
        </a:accent4>
        <a:accent5>
          <a:srgbClr val="FFDAAA"/>
        </a:accent5>
        <a:accent6>
          <a:srgbClr val="A16FCA"/>
        </a:accent6>
        <a:hlink>
          <a:srgbClr val="00B8B4"/>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vastin Blue">
  <a:themeElements>
    <a:clrScheme name="15_Default Design 15">
      <a:dk1>
        <a:srgbClr val="000000"/>
      </a:dk1>
      <a:lt1>
        <a:srgbClr val="FFFFFF"/>
      </a:lt1>
      <a:dk2>
        <a:srgbClr val="030374"/>
      </a:dk2>
      <a:lt2>
        <a:srgbClr val="FFFFFF"/>
      </a:lt2>
      <a:accent1>
        <a:srgbClr val="FFBC01"/>
      </a:accent1>
      <a:accent2>
        <a:srgbClr val="B27BDF"/>
      </a:accent2>
      <a:accent3>
        <a:srgbClr val="AAAABC"/>
      </a:accent3>
      <a:accent4>
        <a:srgbClr val="DADADA"/>
      </a:accent4>
      <a:accent5>
        <a:srgbClr val="FFDAAA"/>
      </a:accent5>
      <a:accent6>
        <a:srgbClr val="A16FCA"/>
      </a:accent6>
      <a:hlink>
        <a:srgbClr val="00B8B4"/>
      </a:hlink>
      <a:folHlink>
        <a:srgbClr val="FFFFFF"/>
      </a:folHlink>
    </a:clrScheme>
    <a:fontScheme name="15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prstShdw prst="shdw17" dist="17961" dir="2700000">
            <a:schemeClr val="bg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prstShdw prst="shdw17" dist="17961" dir="2700000">
            <a:schemeClr val="bg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ea typeface="MS PGothic" pitchFamily="34" charset="-128"/>
          </a:defRPr>
        </a:defPPr>
      </a:lstStyle>
    </a:lnDef>
    <a:txDef>
      <a:spPr>
        <a:noFill/>
      </a:spPr>
      <a:bodyPr wrap="none" rtlCol="0">
        <a:spAutoFit/>
      </a:bodyPr>
      <a:lstStyle>
        <a:defPPr>
          <a:defRPr b="1" dirty="0" smtClean="0">
            <a:latin typeface="+mn-lt"/>
          </a:defRPr>
        </a:defPPr>
      </a:lstStyle>
    </a:txDef>
  </a:objectDefaults>
  <a:extraClrSchemeLst>
    <a:extraClrScheme>
      <a:clrScheme name="15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5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5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5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5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5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5_Default Design 8">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
      <a:clrScheme name="15_Default Design 9">
        <a:dk1>
          <a:srgbClr val="919191"/>
        </a:dk1>
        <a:lt1>
          <a:srgbClr val="FFFFFF"/>
        </a:lt1>
        <a:dk2>
          <a:srgbClr val="030374"/>
        </a:dk2>
        <a:lt2>
          <a:srgbClr val="EBE114"/>
        </a:lt2>
        <a:accent1>
          <a:srgbClr val="618FFD"/>
        </a:accent1>
        <a:accent2>
          <a:srgbClr val="00AE00"/>
        </a:accent2>
        <a:accent3>
          <a:srgbClr val="AAAABC"/>
        </a:accent3>
        <a:accent4>
          <a:srgbClr val="DADADA"/>
        </a:accent4>
        <a:accent5>
          <a:srgbClr val="B7C6FE"/>
        </a:accent5>
        <a:accent6>
          <a:srgbClr val="009D00"/>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5_Default Design 10">
        <a:dk1>
          <a:srgbClr val="919191"/>
        </a:dk1>
        <a:lt1>
          <a:srgbClr val="FFFFFF"/>
        </a:lt1>
        <a:dk2>
          <a:srgbClr val="030374"/>
        </a:dk2>
        <a:lt2>
          <a:srgbClr val="EBE114"/>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5_Default Design 11">
        <a:dk1>
          <a:srgbClr val="C18243"/>
        </a:dk1>
        <a:lt1>
          <a:srgbClr val="FFFFFF"/>
        </a:lt1>
        <a:dk2>
          <a:srgbClr val="030374"/>
        </a:dk2>
        <a:lt2>
          <a:srgbClr val="FF8F95"/>
        </a:lt2>
        <a:accent1>
          <a:srgbClr val="DDDDDD"/>
        </a:accent1>
        <a:accent2>
          <a:srgbClr val="537CFF"/>
        </a:accent2>
        <a:accent3>
          <a:srgbClr val="AAAABC"/>
        </a:accent3>
        <a:accent4>
          <a:srgbClr val="DADADA"/>
        </a:accent4>
        <a:accent5>
          <a:srgbClr val="EBEBEB"/>
        </a:accent5>
        <a:accent6>
          <a:srgbClr val="4A70E7"/>
        </a:accent6>
        <a:hlink>
          <a:srgbClr val="28CAB7"/>
        </a:hlink>
        <a:folHlink>
          <a:srgbClr val="B27BDF"/>
        </a:folHlink>
      </a:clrScheme>
      <a:clrMap bg1="dk2" tx1="lt1" bg2="dk1" tx2="lt2" accent1="accent1" accent2="accent2" accent3="accent3" accent4="accent4" accent5="accent5" accent6="accent6" hlink="hlink" folHlink="folHlink"/>
    </a:extraClrScheme>
    <a:extraClrScheme>
      <a:clrScheme name="15_Default Design 12">
        <a:dk1>
          <a:srgbClr val="00FF00"/>
        </a:dk1>
        <a:lt1>
          <a:srgbClr val="FFFFFF"/>
        </a:lt1>
        <a:dk2>
          <a:srgbClr val="030374"/>
        </a:dk2>
        <a:lt2>
          <a:srgbClr val="537CFF"/>
        </a:lt2>
        <a:accent1>
          <a:srgbClr val="DDDDDD"/>
        </a:accent1>
        <a:accent2>
          <a:srgbClr val="28CAB7"/>
        </a:accent2>
        <a:accent3>
          <a:srgbClr val="AAAABC"/>
        </a:accent3>
        <a:accent4>
          <a:srgbClr val="DADADA"/>
        </a:accent4>
        <a:accent5>
          <a:srgbClr val="EBEBEB"/>
        </a:accent5>
        <a:accent6>
          <a:srgbClr val="23B7A6"/>
        </a:accent6>
        <a:hlink>
          <a:srgbClr val="B27BDF"/>
        </a:hlink>
        <a:folHlink>
          <a:srgbClr val="FFEA00"/>
        </a:folHlink>
      </a:clrScheme>
      <a:clrMap bg1="dk2" tx1="lt1" bg2="dk1" tx2="lt2" accent1="accent1" accent2="accent2" accent3="accent3" accent4="accent4" accent5="accent5" accent6="accent6" hlink="hlink" folHlink="folHlink"/>
    </a:extraClrScheme>
    <a:extraClrScheme>
      <a:clrScheme name="15_Default Design 13">
        <a:dk1>
          <a:srgbClr val="42B4E6"/>
        </a:dk1>
        <a:lt1>
          <a:srgbClr val="FFFFFF"/>
        </a:lt1>
        <a:dk2>
          <a:srgbClr val="030374"/>
        </a:dk2>
        <a:lt2>
          <a:srgbClr val="7ED7ED"/>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15_Default Design 14">
        <a:dk1>
          <a:srgbClr val="EBAB00"/>
        </a:dk1>
        <a:lt1>
          <a:srgbClr val="FFFFFF"/>
        </a:lt1>
        <a:dk2>
          <a:srgbClr val="030374"/>
        </a:dk2>
        <a:lt2>
          <a:srgbClr val="FBCC79"/>
        </a:lt2>
        <a:accent1>
          <a:srgbClr val="1C9998"/>
        </a:accent1>
        <a:accent2>
          <a:srgbClr val="6DCCCB"/>
        </a:accent2>
        <a:accent3>
          <a:srgbClr val="AAAABC"/>
        </a:accent3>
        <a:accent4>
          <a:srgbClr val="DADADA"/>
        </a:accent4>
        <a:accent5>
          <a:srgbClr val="ABCACA"/>
        </a:accent5>
        <a:accent6>
          <a:srgbClr val="62B9B8"/>
        </a:accent6>
        <a:hlink>
          <a:srgbClr val="973398"/>
        </a:hlink>
        <a:folHlink>
          <a:srgbClr val="D9A4E6"/>
        </a:folHlink>
      </a:clrScheme>
      <a:clrMap bg1="dk2" tx1="lt1" bg2="dk1" tx2="lt2" accent1="accent1" accent2="accent2" accent3="accent3" accent4="accent4" accent5="accent5" accent6="accent6" hlink="hlink" folHlink="folHlink"/>
    </a:extraClrScheme>
    <a:extraClrScheme>
      <a:clrScheme name="15_Default Design 15">
        <a:dk1>
          <a:srgbClr val="000000"/>
        </a:dk1>
        <a:lt1>
          <a:srgbClr val="FFFFFF"/>
        </a:lt1>
        <a:dk2>
          <a:srgbClr val="030374"/>
        </a:dk2>
        <a:lt2>
          <a:srgbClr val="FFFFFF"/>
        </a:lt2>
        <a:accent1>
          <a:srgbClr val="FFBC01"/>
        </a:accent1>
        <a:accent2>
          <a:srgbClr val="B27BDF"/>
        </a:accent2>
        <a:accent3>
          <a:srgbClr val="AAAABC"/>
        </a:accent3>
        <a:accent4>
          <a:srgbClr val="DADADA"/>
        </a:accent4>
        <a:accent5>
          <a:srgbClr val="FFDAAA"/>
        </a:accent5>
        <a:accent6>
          <a:srgbClr val="A16FCA"/>
        </a:accent6>
        <a:hlink>
          <a:srgbClr val="00B8B4"/>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2842</Words>
  <Application>Microsoft Office PowerPoint</Application>
  <PresentationFormat>Custom</PresentationFormat>
  <Paragraphs>657</Paragraphs>
  <Slides>16</Slides>
  <Notes>10</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Office Theme</vt:lpstr>
      <vt:lpstr>2017_HTAA_Diabetes</vt:lpstr>
      <vt:lpstr>1_Custom Design</vt:lpstr>
      <vt:lpstr>1_Avastin Blue</vt:lpstr>
      <vt:lpstr>2_Avastin Blue</vt:lpstr>
      <vt:lpstr>Update In The Treatment Of BRAF Mutated Colo-Rectal Cancer</vt:lpstr>
      <vt:lpstr>CRC Epidemiology – European Union</vt:lpstr>
      <vt:lpstr>CRC Stages at  Diagnosis1</vt:lpstr>
      <vt:lpstr>The Luxury of So Many Options: How Do We Personalize Therapy?</vt:lpstr>
      <vt:lpstr>Proportional Impact on Magnitude of OS Benefit Achieved Across Lines of Therapy</vt:lpstr>
      <vt:lpstr>BRAFV600E mutation in mCRC </vt:lpstr>
      <vt:lpstr>Rationale for triple combination in BRAF-mutant mCRC </vt:lpstr>
      <vt:lpstr>Slide 8</vt:lpstr>
      <vt:lpstr>Encorafenib + Cetuximab ± Binimetinib for BRAF V600E–Mutant mCRC (BEACON CRC): Phase III Study Design</vt:lpstr>
      <vt:lpstr>BEACON CRC: Baseline Characteristics</vt:lpstr>
      <vt:lpstr>BEACON CRC: Univariate Analysis of Baseline Characteristics</vt:lpstr>
      <vt:lpstr>BEACON CRC: OS and ORR</vt:lpstr>
      <vt:lpstr>BEACON CRC: PFS (BICR)</vt:lpstr>
      <vt:lpstr>BEACON CRC: OS Multivariate Regression</vt:lpstr>
      <vt:lpstr>BEACON CRC: AEs </vt:lpstr>
      <vt:lpstr>BEACON CRC: 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In The Treatment Of BRAF Mutated Colo-Rectal Cancer</dc:title>
  <dc:creator>ASUS</dc:creator>
  <cp:lastModifiedBy>Lenovo</cp:lastModifiedBy>
  <cp:revision>15</cp:revision>
  <dcterms:created xsi:type="dcterms:W3CDTF">2019-10-23T13:04:43Z</dcterms:created>
  <dcterms:modified xsi:type="dcterms:W3CDTF">2020-01-15T09:54:20Z</dcterms:modified>
</cp:coreProperties>
</file>